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6" r:id="rId1"/>
    <p:sldMasterId id="2147483657" r:id="rId2"/>
  </p:sldMasterIdLst>
  <p:notesMasterIdLst>
    <p:notesMasterId r:id="rId203"/>
  </p:notesMasterIdLst>
  <p:handoutMasterIdLst>
    <p:handoutMasterId r:id="rId204"/>
  </p:handoutMasterIdLst>
  <p:sldIdLst>
    <p:sldId id="484" r:id="rId3"/>
    <p:sldId id="873" r:id="rId4"/>
    <p:sldId id="875" r:id="rId5"/>
    <p:sldId id="673" r:id="rId6"/>
    <p:sldId id="876" r:id="rId7"/>
    <p:sldId id="877" r:id="rId8"/>
    <p:sldId id="878" r:id="rId9"/>
    <p:sldId id="881" r:id="rId10"/>
    <p:sldId id="874" r:id="rId11"/>
    <p:sldId id="675" r:id="rId12"/>
    <p:sldId id="813" r:id="rId13"/>
    <p:sldId id="814" r:id="rId14"/>
    <p:sldId id="828" r:id="rId15"/>
    <p:sldId id="829" r:id="rId16"/>
    <p:sldId id="882" r:id="rId17"/>
    <p:sldId id="880" r:id="rId18"/>
    <p:sldId id="883" r:id="rId19"/>
    <p:sldId id="920" r:id="rId20"/>
    <p:sldId id="919" r:id="rId21"/>
    <p:sldId id="677" r:id="rId22"/>
    <p:sldId id="679" r:id="rId23"/>
    <p:sldId id="680" r:id="rId24"/>
    <p:sldId id="681" r:id="rId25"/>
    <p:sldId id="682" r:id="rId26"/>
    <p:sldId id="683" r:id="rId27"/>
    <p:sldId id="684" r:id="rId28"/>
    <p:sldId id="685" r:id="rId29"/>
    <p:sldId id="686" r:id="rId30"/>
    <p:sldId id="913" r:id="rId31"/>
    <p:sldId id="688" r:id="rId32"/>
    <p:sldId id="690" r:id="rId33"/>
    <p:sldId id="694" r:id="rId34"/>
    <p:sldId id="692" r:id="rId35"/>
    <p:sldId id="691" r:id="rId36"/>
    <p:sldId id="714" r:id="rId37"/>
    <p:sldId id="716" r:id="rId38"/>
    <p:sldId id="696" r:id="rId39"/>
    <p:sldId id="698" r:id="rId40"/>
    <p:sldId id="699" r:id="rId41"/>
    <p:sldId id="700" r:id="rId42"/>
    <p:sldId id="701" r:id="rId43"/>
    <p:sldId id="702" r:id="rId44"/>
    <p:sldId id="703" r:id="rId45"/>
    <p:sldId id="704" r:id="rId46"/>
    <p:sldId id="705" r:id="rId47"/>
    <p:sldId id="706" r:id="rId48"/>
    <p:sldId id="717" r:id="rId49"/>
    <p:sldId id="707" r:id="rId50"/>
    <p:sldId id="708" r:id="rId51"/>
    <p:sldId id="709" r:id="rId52"/>
    <p:sldId id="711" r:id="rId53"/>
    <p:sldId id="712" r:id="rId54"/>
    <p:sldId id="718" r:id="rId55"/>
    <p:sldId id="719" r:id="rId56"/>
    <p:sldId id="720" r:id="rId57"/>
    <p:sldId id="721" r:id="rId58"/>
    <p:sldId id="722" r:id="rId59"/>
    <p:sldId id="832" r:id="rId60"/>
    <p:sldId id="833" r:id="rId61"/>
    <p:sldId id="723" r:id="rId62"/>
    <p:sldId id="887" r:id="rId63"/>
    <p:sldId id="697" r:id="rId64"/>
    <p:sldId id="935" r:id="rId65"/>
    <p:sldId id="937" r:id="rId66"/>
    <p:sldId id="938" r:id="rId67"/>
    <p:sldId id="939" r:id="rId68"/>
    <p:sldId id="943" r:id="rId69"/>
    <p:sldId id="944" r:id="rId70"/>
    <p:sldId id="945" r:id="rId71"/>
    <p:sldId id="946" r:id="rId72"/>
    <p:sldId id="947" r:id="rId73"/>
    <p:sldId id="936" r:id="rId74"/>
    <p:sldId id="867" r:id="rId75"/>
    <p:sldId id="863" r:id="rId76"/>
    <p:sldId id="864" r:id="rId77"/>
    <p:sldId id="868" r:id="rId78"/>
    <p:sldId id="866" r:id="rId79"/>
    <p:sldId id="726" r:id="rId80"/>
    <p:sldId id="727" r:id="rId81"/>
    <p:sldId id="729" r:id="rId82"/>
    <p:sldId id="731" r:id="rId83"/>
    <p:sldId id="732" r:id="rId84"/>
    <p:sldId id="736" r:id="rId85"/>
    <p:sldId id="733" r:id="rId86"/>
    <p:sldId id="734" r:id="rId87"/>
    <p:sldId id="735" r:id="rId88"/>
    <p:sldId id="872" r:id="rId89"/>
    <p:sldId id="738" r:id="rId90"/>
    <p:sldId id="921" r:id="rId91"/>
    <p:sldId id="922" r:id="rId92"/>
    <p:sldId id="951" r:id="rId93"/>
    <p:sldId id="756" r:id="rId94"/>
    <p:sldId id="760" r:id="rId95"/>
    <p:sldId id="859" r:id="rId96"/>
    <p:sldId id="759" r:id="rId97"/>
    <p:sldId id="860" r:id="rId98"/>
    <p:sldId id="916" r:id="rId99"/>
    <p:sldId id="917" r:id="rId100"/>
    <p:sldId id="918" r:id="rId101"/>
    <p:sldId id="812" r:id="rId102"/>
    <p:sldId id="763" r:id="rId103"/>
    <p:sldId id="765" r:id="rId104"/>
    <p:sldId id="764" r:id="rId105"/>
    <p:sldId id="952" r:id="rId106"/>
    <p:sldId id="766" r:id="rId107"/>
    <p:sldId id="915" r:id="rId108"/>
    <p:sldId id="869" r:id="rId109"/>
    <p:sldId id="862" r:id="rId110"/>
    <p:sldId id="767" r:id="rId111"/>
    <p:sldId id="768" r:id="rId112"/>
    <p:sldId id="888" r:id="rId113"/>
    <p:sldId id="769" r:id="rId114"/>
    <p:sldId id="870" r:id="rId115"/>
    <p:sldId id="871" r:id="rId116"/>
    <p:sldId id="886" r:id="rId117"/>
    <p:sldId id="923" r:id="rId118"/>
    <p:sldId id="896" r:id="rId119"/>
    <p:sldId id="889" r:id="rId120"/>
    <p:sldId id="890" r:id="rId121"/>
    <p:sldId id="891" r:id="rId122"/>
    <p:sldId id="892" r:id="rId123"/>
    <p:sldId id="893" r:id="rId124"/>
    <p:sldId id="894" r:id="rId125"/>
    <p:sldId id="897" r:id="rId126"/>
    <p:sldId id="898" r:id="rId127"/>
    <p:sldId id="899" r:id="rId128"/>
    <p:sldId id="900" r:id="rId129"/>
    <p:sldId id="901" r:id="rId130"/>
    <p:sldId id="902" r:id="rId131"/>
    <p:sldId id="903" r:id="rId132"/>
    <p:sldId id="904" r:id="rId133"/>
    <p:sldId id="905" r:id="rId134"/>
    <p:sldId id="906" r:id="rId135"/>
    <p:sldId id="907" r:id="rId136"/>
    <p:sldId id="908" r:id="rId137"/>
    <p:sldId id="909" r:id="rId138"/>
    <p:sldId id="911" r:id="rId139"/>
    <p:sldId id="912" r:id="rId140"/>
    <p:sldId id="784" r:id="rId141"/>
    <p:sldId id="785" r:id="rId142"/>
    <p:sldId id="786" r:id="rId143"/>
    <p:sldId id="787" r:id="rId144"/>
    <p:sldId id="788" r:id="rId145"/>
    <p:sldId id="789" r:id="rId146"/>
    <p:sldId id="790" r:id="rId147"/>
    <p:sldId id="791" r:id="rId148"/>
    <p:sldId id="914" r:id="rId149"/>
    <p:sldId id="792" r:id="rId150"/>
    <p:sldId id="793" r:id="rId151"/>
    <p:sldId id="794" r:id="rId152"/>
    <p:sldId id="795" r:id="rId153"/>
    <p:sldId id="796" r:id="rId154"/>
    <p:sldId id="797" r:id="rId155"/>
    <p:sldId id="798" r:id="rId156"/>
    <p:sldId id="799" r:id="rId157"/>
    <p:sldId id="800" r:id="rId158"/>
    <p:sldId id="801" r:id="rId159"/>
    <p:sldId id="802" r:id="rId160"/>
    <p:sldId id="803" r:id="rId161"/>
    <p:sldId id="804" r:id="rId162"/>
    <p:sldId id="805" r:id="rId163"/>
    <p:sldId id="806" r:id="rId164"/>
    <p:sldId id="807" r:id="rId165"/>
    <p:sldId id="808" r:id="rId166"/>
    <p:sldId id="809" r:id="rId167"/>
    <p:sldId id="810" r:id="rId168"/>
    <p:sldId id="811" r:id="rId169"/>
    <p:sldId id="830" r:id="rId170"/>
    <p:sldId id="831" r:id="rId171"/>
    <p:sldId id="834" r:id="rId172"/>
    <p:sldId id="835" r:id="rId173"/>
    <p:sldId id="836" r:id="rId174"/>
    <p:sldId id="837" r:id="rId175"/>
    <p:sldId id="857" r:id="rId176"/>
    <p:sldId id="858" r:id="rId177"/>
    <p:sldId id="839" r:id="rId178"/>
    <p:sldId id="840" r:id="rId179"/>
    <p:sldId id="842" r:id="rId180"/>
    <p:sldId id="844" r:id="rId181"/>
    <p:sldId id="845" r:id="rId182"/>
    <p:sldId id="846" r:id="rId183"/>
    <p:sldId id="847" r:id="rId184"/>
    <p:sldId id="848" r:id="rId185"/>
    <p:sldId id="948" r:id="rId186"/>
    <p:sldId id="949" r:id="rId187"/>
    <p:sldId id="950" r:id="rId188"/>
    <p:sldId id="849" r:id="rId189"/>
    <p:sldId id="850" r:id="rId190"/>
    <p:sldId id="851" r:id="rId191"/>
    <p:sldId id="925" r:id="rId192"/>
    <p:sldId id="926" r:id="rId193"/>
    <p:sldId id="927" r:id="rId194"/>
    <p:sldId id="928" r:id="rId195"/>
    <p:sldId id="931" r:id="rId196"/>
    <p:sldId id="932" r:id="rId197"/>
    <p:sldId id="933" r:id="rId198"/>
    <p:sldId id="934" r:id="rId199"/>
    <p:sldId id="852" r:id="rId200"/>
    <p:sldId id="853" r:id="rId201"/>
    <p:sldId id="854" r:id="rId202"/>
  </p:sldIdLst>
  <p:sldSz cx="9144000" cy="6858000" type="screen4x3"/>
  <p:notesSz cx="6934200" cy="9080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A50021"/>
    <a:srgbClr val="FFFFCC"/>
    <a:srgbClr val="008000"/>
    <a:srgbClr val="B2B2B2"/>
    <a:srgbClr val="FF9933"/>
    <a:srgbClr val="FFCC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38" autoAdjust="0"/>
    <p:restoredTop sz="94683" autoAdjust="0"/>
  </p:normalViewPr>
  <p:slideViewPr>
    <p:cSldViewPr>
      <p:cViewPr varScale="1">
        <p:scale>
          <a:sx n="76" d="100"/>
          <a:sy n="76" d="100"/>
        </p:scale>
        <p:origin x="11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presProps" Target="pres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slide" Target="slides/slide184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6" Type="http://schemas.openxmlformats.org/officeDocument/2006/relationships/viewProps" Target="viewProps.xml"/><Relationship Id="rId201" Type="http://schemas.openxmlformats.org/officeDocument/2006/relationships/slide" Target="slides/slide199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notesMaster" Target="notesMasters/notesMaster1.xml"/><Relationship Id="rId208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190" Type="http://schemas.openxmlformats.org/officeDocument/2006/relationships/slide" Target="slides/slide188.xml"/><Relationship Id="rId204" Type="http://schemas.openxmlformats.org/officeDocument/2006/relationships/handoutMaster" Target="handoutMasters/handoutMaster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52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80" tIns="45590" rIns="91180" bIns="45590" numCol="1" anchor="ctr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52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80" tIns="45590" rIns="91180" bIns="45590" numCol="1" anchor="ctr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48700"/>
            <a:ext cx="3005138" cy="452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80" tIns="45590" rIns="91180" bIns="45590" numCol="1" anchor="b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648700"/>
            <a:ext cx="3005137" cy="452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80" tIns="45590" rIns="91180" bIns="45590" numCol="1" anchor="b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E952EF-C8A9-4E25-9399-73F691305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54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80" tIns="45590" rIns="91180" bIns="45590" numCol="1" anchor="ctr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54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80" tIns="45590" rIns="91180" bIns="45590" numCol="1" anchor="ctr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681038"/>
            <a:ext cx="4540250" cy="3405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13238"/>
            <a:ext cx="5086350" cy="4086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80" tIns="45590" rIns="91180" bIns="455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6475"/>
            <a:ext cx="3005138" cy="454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80" tIns="45590" rIns="91180" bIns="45590" numCol="1" anchor="b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626475"/>
            <a:ext cx="3005137" cy="454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80" tIns="45590" rIns="91180" bIns="45590" numCol="1" anchor="b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1D33A6C-96C6-49CF-AF53-C8B0FC162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EE0F9FF6-2217-40CE-96DD-C7F0E6948F5C}" type="slidenum">
              <a:rPr lang="en-US" altLang="cs-CZ" smtClean="0"/>
              <a:pPr/>
              <a:t>1</a:t>
            </a:fld>
            <a:endParaRPr lang="en-US" altLang="cs-CZ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B10173DC-43CB-4EED-BBB9-D28C5184D19B}" type="slidenum">
              <a:rPr lang="en-US" altLang="cs-CZ" smtClean="0"/>
              <a:pPr/>
              <a:t>10</a:t>
            </a:fld>
            <a:endParaRPr lang="en-US" altLang="cs-CZ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 txBox="1">
            <a:spLocks noGrp="1" noChangeArrowheads="1"/>
          </p:cNvSpPr>
          <p:nvPr/>
        </p:nvSpPr>
        <p:spPr bwMode="auto">
          <a:xfrm>
            <a:off x="3929063" y="8626475"/>
            <a:ext cx="30051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80" tIns="45590" rIns="91180" bIns="45590" anchor="b"/>
          <a:lstStyle/>
          <a:p>
            <a:pPr algn="r" defTabSz="911225" eaLnBrk="0" hangingPunct="0"/>
            <a:fld id="{813B9845-ED86-44A3-AE85-4EDB843C9B35}" type="slidenum">
              <a:rPr lang="en-US" altLang="cs-CZ" sz="1200" b="0">
                <a:solidFill>
                  <a:schemeClr val="tx1"/>
                </a:solidFill>
              </a:rPr>
              <a:pPr algn="r" defTabSz="911225" eaLnBrk="0" hangingPunct="0"/>
              <a:t>15</a:t>
            </a:fld>
            <a:endParaRPr lang="en-US" altLang="cs-CZ" sz="1200" b="0">
              <a:solidFill>
                <a:schemeClr val="tx1"/>
              </a:solidFill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0BC7C7A5-898A-486D-A7FB-8491AAF1965D}" type="slidenum">
              <a:rPr lang="en-US" altLang="cs-CZ" smtClean="0"/>
              <a:pPr/>
              <a:t>21</a:t>
            </a:fld>
            <a:endParaRPr lang="en-US" altLang="cs-CZ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BC46CAA0-A45F-4707-BED5-D891067E2BD8}" type="slidenum">
              <a:rPr lang="en-US" altLang="cs-CZ" smtClean="0"/>
              <a:pPr/>
              <a:t>22</a:t>
            </a:fld>
            <a:endParaRPr lang="en-US" altLang="cs-CZ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4D4380C3-DD6A-4FDD-A8DB-7B51DE31EEF9}" type="slidenum">
              <a:rPr lang="en-US" altLang="cs-CZ" smtClean="0"/>
              <a:pPr/>
              <a:t>23</a:t>
            </a:fld>
            <a:endParaRPr lang="en-US" altLang="cs-CZ" smtClean="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9F4F8F03-651A-4120-97C4-720D496F2BE5}" type="slidenum">
              <a:rPr lang="en-US" altLang="cs-CZ" smtClean="0"/>
              <a:pPr/>
              <a:t>24</a:t>
            </a:fld>
            <a:endParaRPr lang="en-US" altLang="cs-CZ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62090972-982A-491A-936F-8312B5695013}" type="slidenum">
              <a:rPr lang="en-US" altLang="cs-CZ" smtClean="0"/>
              <a:pPr/>
              <a:t>25</a:t>
            </a:fld>
            <a:endParaRPr lang="en-US" altLang="cs-CZ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1B5EE12E-E1FA-4141-8542-197951B0EAF6}" type="slidenum">
              <a:rPr lang="en-US" altLang="cs-CZ" smtClean="0"/>
              <a:pPr/>
              <a:t>26</a:t>
            </a:fld>
            <a:endParaRPr lang="en-US" altLang="cs-CZ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886C53DD-6FD2-47AE-BA5B-DF9286A775D8}" type="slidenum">
              <a:rPr lang="en-US" altLang="cs-CZ" smtClean="0"/>
              <a:pPr/>
              <a:t>27</a:t>
            </a:fld>
            <a:endParaRPr lang="en-US" altLang="cs-CZ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BBA0B459-FC5C-4298-B41B-EA2158C47169}" type="slidenum">
              <a:rPr lang="en-US" altLang="cs-CZ" smtClean="0"/>
              <a:pPr/>
              <a:t>28</a:t>
            </a:fld>
            <a:endParaRPr lang="en-US" altLang="cs-CZ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 txBox="1">
            <a:spLocks noGrp="1" noChangeArrowheads="1"/>
          </p:cNvSpPr>
          <p:nvPr/>
        </p:nvSpPr>
        <p:spPr bwMode="auto">
          <a:xfrm>
            <a:off x="3929063" y="8626475"/>
            <a:ext cx="30051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80" tIns="45590" rIns="91180" bIns="45590" anchor="b"/>
          <a:lstStyle/>
          <a:p>
            <a:pPr algn="r" defTabSz="911225" eaLnBrk="0" hangingPunct="0"/>
            <a:fld id="{D86CE169-54A2-4646-AC75-280E56511720}" type="slidenum">
              <a:rPr lang="en-US" altLang="cs-CZ" sz="1200" b="0">
                <a:solidFill>
                  <a:schemeClr val="tx1"/>
                </a:solidFill>
              </a:rPr>
              <a:pPr algn="r" defTabSz="911225" eaLnBrk="0" hangingPunct="0"/>
              <a:t>29</a:t>
            </a:fld>
            <a:endParaRPr lang="en-US" altLang="cs-CZ" sz="1200" b="0">
              <a:solidFill>
                <a:schemeClr val="tx1"/>
              </a:solidFill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F9934BB9-B202-44AF-B116-0ECA36EB5AF6}" type="slidenum">
              <a:rPr lang="en-US" altLang="cs-CZ" smtClean="0"/>
              <a:pPr/>
              <a:t>31</a:t>
            </a:fld>
            <a:endParaRPr lang="en-US" altLang="cs-CZ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3D6F6786-FDB6-4B13-9C9E-4C3B7EDD3CA8}" type="slidenum">
              <a:rPr lang="en-US" altLang="cs-CZ" smtClean="0"/>
              <a:pPr/>
              <a:t>33</a:t>
            </a:fld>
            <a:endParaRPr lang="en-US" altLang="cs-CZ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79DC28FA-7CFF-434B-9735-812217497585}" type="slidenum">
              <a:rPr lang="en-US" altLang="cs-CZ" smtClean="0"/>
              <a:pPr/>
              <a:t>34</a:t>
            </a:fld>
            <a:endParaRPr lang="en-US" altLang="cs-CZ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8ACDB2D7-8DA9-418B-B57E-9DFA90844BAA}" type="slidenum">
              <a:rPr lang="en-US" altLang="cs-CZ" smtClean="0"/>
              <a:pPr/>
              <a:t>38</a:t>
            </a:fld>
            <a:endParaRPr lang="en-US" altLang="cs-CZ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B4AD24FD-E91D-4C41-AE70-2A0EA3655BBA}" type="slidenum">
              <a:rPr lang="en-US" altLang="cs-CZ" smtClean="0"/>
              <a:pPr/>
              <a:t>39</a:t>
            </a:fld>
            <a:endParaRPr lang="en-US" altLang="cs-CZ" smtClean="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FC79423C-FE13-4703-AC6C-F2A3BB21E710}" type="slidenum">
              <a:rPr lang="en-US" altLang="cs-CZ" smtClean="0"/>
              <a:pPr/>
              <a:t>40</a:t>
            </a:fld>
            <a:endParaRPr lang="en-US" altLang="cs-CZ" smtClean="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F0B47BE0-52C3-4051-A1CE-B722048F7914}" type="slidenum">
              <a:rPr lang="en-US" altLang="cs-CZ" smtClean="0"/>
              <a:pPr/>
              <a:t>43</a:t>
            </a:fld>
            <a:endParaRPr lang="en-US" altLang="cs-CZ" smtClean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3929063" y="8626475"/>
            <a:ext cx="30051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80" tIns="45590" rIns="91180" bIns="45590" anchor="b"/>
          <a:lstStyle/>
          <a:p>
            <a:pPr algn="r" defTabSz="911225" eaLnBrk="0" hangingPunct="0"/>
            <a:fld id="{3B032850-2FE6-449E-8E94-D970D7D36A4D}" type="slidenum">
              <a:rPr lang="en-US" altLang="cs-CZ" sz="1200" b="0">
                <a:solidFill>
                  <a:schemeClr val="tx1"/>
                </a:solidFill>
              </a:rPr>
              <a:pPr algn="r" defTabSz="911225" eaLnBrk="0" hangingPunct="0"/>
              <a:t>3</a:t>
            </a:fld>
            <a:endParaRPr lang="en-US" altLang="cs-CZ" sz="1200" b="0">
              <a:solidFill>
                <a:schemeClr val="tx1"/>
              </a:solidFill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C6F3DEFB-60B9-4215-81D2-56AFA0D0B465}" type="slidenum">
              <a:rPr lang="en-US" altLang="cs-CZ" smtClean="0"/>
              <a:pPr/>
              <a:t>44</a:t>
            </a:fld>
            <a:endParaRPr lang="en-US" altLang="cs-CZ" smtClean="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15F385BB-3C4F-4DF8-80BF-4E389AB6FD40}" type="slidenum">
              <a:rPr lang="en-US" altLang="cs-CZ" smtClean="0"/>
              <a:pPr/>
              <a:t>45</a:t>
            </a:fld>
            <a:endParaRPr lang="en-US" altLang="cs-CZ" smtClean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1D78C5B7-553A-49A2-B058-D1E9A1354AE3}" type="slidenum">
              <a:rPr lang="en-US" altLang="cs-CZ" smtClean="0"/>
              <a:pPr/>
              <a:t>46</a:t>
            </a:fld>
            <a:endParaRPr lang="en-US" altLang="cs-CZ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9A4E5931-1953-450C-AB53-7DDFD616AECF}" type="slidenum">
              <a:rPr lang="en-US" altLang="cs-CZ" smtClean="0"/>
              <a:pPr/>
              <a:t>48</a:t>
            </a:fld>
            <a:endParaRPr lang="en-US" altLang="cs-CZ" smtClean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7E3688F1-7C2E-4D4A-BBC8-4CC293BABA6E}" type="slidenum">
              <a:rPr lang="en-US" altLang="cs-CZ" smtClean="0"/>
              <a:pPr/>
              <a:t>49</a:t>
            </a:fld>
            <a:endParaRPr lang="en-US" altLang="cs-CZ" smtClean="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DA2472C5-731F-4767-8EA7-76D5C2091DF7}" type="slidenum">
              <a:rPr lang="en-US" altLang="cs-CZ" smtClean="0"/>
              <a:pPr/>
              <a:t>50</a:t>
            </a:fld>
            <a:endParaRPr lang="en-US" altLang="cs-CZ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E354046F-5282-447A-A4FB-314F79D687D2}" type="slidenum">
              <a:rPr lang="en-US" altLang="cs-CZ" smtClean="0"/>
              <a:pPr/>
              <a:t>51</a:t>
            </a:fld>
            <a:endParaRPr lang="en-US" altLang="cs-CZ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A741ECA4-1817-49DE-B574-5D25CC976CA2}" type="slidenum">
              <a:rPr lang="en-US" altLang="cs-CZ" smtClean="0"/>
              <a:pPr/>
              <a:t>52</a:t>
            </a:fld>
            <a:endParaRPr lang="en-US" altLang="cs-CZ" smtClean="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ADE8C214-B357-43FC-954B-81DEB7514372}" type="slidenum">
              <a:rPr lang="en-US" altLang="cs-CZ" smtClean="0"/>
              <a:pPr/>
              <a:t>53</a:t>
            </a:fld>
            <a:endParaRPr lang="en-US" altLang="cs-CZ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79EAD371-FE0C-4801-A8D2-3DBD2536975F}" type="slidenum">
              <a:rPr lang="en-US" altLang="cs-CZ" smtClean="0"/>
              <a:pPr/>
              <a:t>54</a:t>
            </a:fld>
            <a:endParaRPr lang="en-US" altLang="cs-CZ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9FC41A8C-C1AF-4C06-BBAE-E1324499495C}" type="slidenum">
              <a:rPr lang="en-US" altLang="cs-CZ" smtClean="0"/>
              <a:pPr/>
              <a:t>4</a:t>
            </a:fld>
            <a:endParaRPr lang="en-US" altLang="cs-CZ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853F48D1-CE9F-4D27-A492-16230A91155A}" type="slidenum">
              <a:rPr lang="en-US" altLang="cs-CZ" smtClean="0"/>
              <a:pPr/>
              <a:t>55</a:t>
            </a:fld>
            <a:endParaRPr lang="en-US" altLang="cs-CZ" smtClean="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EE830034-23F8-4CC0-A646-EA57C91F28C1}" type="slidenum">
              <a:rPr lang="en-US" altLang="cs-CZ" smtClean="0"/>
              <a:pPr/>
              <a:t>56</a:t>
            </a:fld>
            <a:endParaRPr lang="en-US" altLang="cs-CZ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B6883A41-C031-4309-9E5F-F443073F9A0B}" type="slidenum">
              <a:rPr lang="en-US" altLang="cs-CZ" smtClean="0"/>
              <a:pPr/>
              <a:t>57</a:t>
            </a:fld>
            <a:endParaRPr lang="en-US" altLang="cs-CZ" smtClean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3A09047B-3AF1-4B73-B764-EA2AFF937079}" type="slidenum">
              <a:rPr lang="en-US" altLang="cs-CZ" smtClean="0"/>
              <a:pPr/>
              <a:t>58</a:t>
            </a:fld>
            <a:endParaRPr lang="en-US" altLang="cs-CZ" smtClean="0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B59ED16A-392E-47B7-9A98-EE2EF03639EA}" type="slidenum">
              <a:rPr lang="en-US" altLang="cs-CZ" smtClean="0"/>
              <a:pPr/>
              <a:t>59</a:t>
            </a:fld>
            <a:endParaRPr lang="en-US" altLang="cs-CZ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F4D47F36-2670-4DA0-B673-AC998ADB7E56}" type="slidenum">
              <a:rPr lang="en-US" altLang="cs-CZ" smtClean="0"/>
              <a:pPr/>
              <a:t>60</a:t>
            </a:fld>
            <a:endParaRPr lang="en-US" altLang="cs-CZ" smtClean="0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 txBox="1">
            <a:spLocks noGrp="1" noChangeArrowheads="1"/>
          </p:cNvSpPr>
          <p:nvPr/>
        </p:nvSpPr>
        <p:spPr bwMode="auto">
          <a:xfrm>
            <a:off x="3929063" y="8626475"/>
            <a:ext cx="30051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180" tIns="45590" rIns="91180" bIns="45590" anchor="b"/>
          <a:lstStyle/>
          <a:p>
            <a:pPr algn="r" defTabSz="911225" eaLnBrk="0" hangingPunct="0"/>
            <a:fld id="{3A068EE3-1EE7-4C2A-A080-018BE7DCA9BF}" type="slidenum">
              <a:rPr lang="en-US" altLang="cs-CZ" sz="1200" b="0">
                <a:solidFill>
                  <a:schemeClr val="tx1"/>
                </a:solidFill>
              </a:rPr>
              <a:pPr algn="r" defTabSz="911225" eaLnBrk="0" hangingPunct="0"/>
              <a:t>61</a:t>
            </a:fld>
            <a:endParaRPr lang="en-US" altLang="cs-CZ" sz="1200" b="0">
              <a:solidFill>
                <a:schemeClr val="tx1"/>
              </a:solidFill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 txBox="1">
            <a:spLocks noGrp="1" noChangeArrowheads="1"/>
          </p:cNvSpPr>
          <p:nvPr/>
        </p:nvSpPr>
        <p:spPr bwMode="auto">
          <a:xfrm>
            <a:off x="3929063" y="8626475"/>
            <a:ext cx="30051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80" tIns="45590" rIns="91180" bIns="45590" anchor="b"/>
          <a:lstStyle/>
          <a:p>
            <a:pPr algn="r" defTabSz="911225" eaLnBrk="0" hangingPunct="0"/>
            <a:fld id="{B2DBCAE6-1829-47B4-A7BF-DA3529351122}" type="slidenum">
              <a:rPr lang="en-US" altLang="cs-CZ" sz="1200" b="0">
                <a:solidFill>
                  <a:schemeClr val="tx1"/>
                </a:solidFill>
              </a:rPr>
              <a:pPr algn="r" defTabSz="911225" eaLnBrk="0" hangingPunct="0"/>
              <a:t>73</a:t>
            </a:fld>
            <a:endParaRPr lang="en-US" altLang="cs-CZ" sz="1200" b="0">
              <a:solidFill>
                <a:schemeClr val="tx1"/>
              </a:solidFill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70854F5B-AE92-4371-9D7C-154702F11BDE}" type="slidenum">
              <a:rPr lang="en-US" altLang="cs-CZ" smtClean="0"/>
              <a:pPr/>
              <a:t>79</a:t>
            </a:fld>
            <a:endParaRPr lang="en-US" altLang="cs-CZ" smtClean="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CF337DF1-033D-44F2-9D70-F41D7B0E7AC5}" type="slidenum">
              <a:rPr lang="en-US" altLang="cs-CZ" smtClean="0"/>
              <a:pPr/>
              <a:t>83</a:t>
            </a:fld>
            <a:endParaRPr lang="en-US" altLang="cs-CZ" smtClean="0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84AB7124-1936-4496-A3A1-F9E769758557}" type="slidenum">
              <a:rPr lang="en-US" altLang="cs-CZ" smtClean="0"/>
              <a:pPr/>
              <a:t>84</a:t>
            </a:fld>
            <a:endParaRPr lang="en-US" altLang="cs-CZ" smtClean="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A7263BAF-4E6F-4CBC-9078-BFEB121E8083}" type="slidenum">
              <a:rPr lang="en-US" altLang="cs-CZ" smtClean="0"/>
              <a:pPr/>
              <a:t>85</a:t>
            </a:fld>
            <a:endParaRPr lang="en-US" altLang="cs-CZ" smtClean="0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83907B33-4B88-44B0-BD8A-5DABC621D9F5}" type="slidenum">
              <a:rPr lang="en-US" altLang="cs-CZ" smtClean="0"/>
              <a:pPr/>
              <a:t>86</a:t>
            </a:fld>
            <a:endParaRPr lang="en-US" altLang="cs-CZ" smtClean="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AB1A21B4-9130-4CF6-8672-3FB78E3370EE}" type="slidenum">
              <a:rPr lang="en-US" altLang="cs-CZ" smtClean="0"/>
              <a:pPr/>
              <a:t>88</a:t>
            </a:fld>
            <a:endParaRPr lang="en-US" altLang="cs-CZ" smtClean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7DC5017A-893D-4E00-A7E1-D78D3BE679E6}" type="slidenum">
              <a:rPr lang="en-US" altLang="cs-CZ" smtClean="0"/>
              <a:pPr/>
              <a:t>93</a:t>
            </a:fld>
            <a:endParaRPr lang="en-US" altLang="cs-CZ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 txBox="1">
            <a:spLocks noGrp="1" noChangeArrowheads="1"/>
          </p:cNvSpPr>
          <p:nvPr/>
        </p:nvSpPr>
        <p:spPr bwMode="auto">
          <a:xfrm>
            <a:off x="3929063" y="8626475"/>
            <a:ext cx="30051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80" tIns="45590" rIns="91180" bIns="45590" anchor="b"/>
          <a:lstStyle/>
          <a:p>
            <a:pPr algn="r" defTabSz="911225" eaLnBrk="0" hangingPunct="0"/>
            <a:fld id="{6C146FCA-846B-47A3-9C43-14B52221B327}" type="slidenum">
              <a:rPr lang="en-US" altLang="cs-CZ" sz="1200" b="0">
                <a:solidFill>
                  <a:schemeClr val="tx1"/>
                </a:solidFill>
              </a:rPr>
              <a:pPr algn="r" defTabSz="911225" eaLnBrk="0" hangingPunct="0"/>
              <a:t>99</a:t>
            </a:fld>
            <a:endParaRPr lang="en-US" altLang="cs-CZ" sz="1200" b="0">
              <a:solidFill>
                <a:schemeClr val="tx1"/>
              </a:solidFill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99DBB696-23D6-4916-B523-A75EBFF75AE6}" type="slidenum">
              <a:rPr lang="en-US" altLang="cs-CZ" smtClean="0"/>
              <a:pPr/>
              <a:t>100</a:t>
            </a:fld>
            <a:endParaRPr lang="en-US" altLang="cs-CZ" smtClean="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CFA1A955-9F1B-4C3A-A24D-E236CAAA75E3}" type="slidenum">
              <a:rPr lang="en-US" altLang="cs-CZ" smtClean="0"/>
              <a:pPr/>
              <a:t>101</a:t>
            </a:fld>
            <a:endParaRPr lang="en-US" altLang="cs-CZ" smtClean="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B6876209-D8E6-4E86-B8FB-BF62B0939DBF}" type="slidenum">
              <a:rPr lang="en-US" altLang="cs-CZ" smtClean="0"/>
              <a:pPr/>
              <a:t>102</a:t>
            </a:fld>
            <a:endParaRPr lang="en-US" altLang="cs-CZ" smtClean="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804E803F-18DD-4687-8F45-DAEE30A9B7E5}" type="slidenum">
              <a:rPr lang="en-US" altLang="cs-CZ" smtClean="0"/>
              <a:pPr/>
              <a:t>103</a:t>
            </a:fld>
            <a:endParaRPr lang="en-US" altLang="cs-CZ" smtClean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427F8939-C790-4891-AA82-39E4DBCCA347}" type="slidenum">
              <a:rPr lang="en-US" altLang="cs-CZ" smtClean="0"/>
              <a:pPr/>
              <a:t>105</a:t>
            </a:fld>
            <a:endParaRPr lang="en-US" altLang="cs-CZ" smtClean="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D30600E4-EA99-4A78-9800-39576BD5C562}" type="slidenum">
              <a:rPr lang="en-US" altLang="cs-CZ" smtClean="0"/>
              <a:pPr/>
              <a:t>109</a:t>
            </a:fld>
            <a:endParaRPr lang="en-US" altLang="cs-CZ" smtClean="0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69CC90CE-D305-477C-A745-AE122D15C09B}" type="slidenum">
              <a:rPr lang="en-US" altLang="cs-CZ" smtClean="0"/>
              <a:pPr/>
              <a:t>110</a:t>
            </a:fld>
            <a:endParaRPr lang="en-US" altLang="cs-CZ" smtClean="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 txBox="1">
            <a:spLocks noGrp="1" noChangeArrowheads="1"/>
          </p:cNvSpPr>
          <p:nvPr/>
        </p:nvSpPr>
        <p:spPr bwMode="auto">
          <a:xfrm>
            <a:off x="3929063" y="8626475"/>
            <a:ext cx="30051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180" tIns="45590" rIns="91180" bIns="45590" anchor="b"/>
          <a:lstStyle/>
          <a:p>
            <a:pPr algn="r" defTabSz="911225" eaLnBrk="0" hangingPunct="0"/>
            <a:fld id="{D946FB0A-5192-4C4F-BD30-788D729102FC}" type="slidenum">
              <a:rPr lang="en-US" altLang="cs-CZ" sz="1200" b="0">
                <a:solidFill>
                  <a:schemeClr val="tx1"/>
                </a:solidFill>
              </a:rPr>
              <a:pPr algn="r" defTabSz="911225" eaLnBrk="0" hangingPunct="0"/>
              <a:t>111</a:t>
            </a:fld>
            <a:endParaRPr lang="en-US" altLang="cs-CZ" sz="1200" b="0">
              <a:solidFill>
                <a:schemeClr val="tx1"/>
              </a:solidFill>
            </a:endParaRPr>
          </a:p>
        </p:txBody>
      </p:sp>
      <p:sp>
        <p:nvSpPr>
          <p:cNvPr id="2344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34500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8335313C-C1AA-4BCC-AECC-B555603E724C}" type="slidenum">
              <a:rPr lang="en-US" altLang="cs-CZ" smtClean="0"/>
              <a:pPr/>
              <a:t>112</a:t>
            </a:fld>
            <a:endParaRPr lang="en-US" altLang="cs-CZ" smtClean="0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 txBox="1">
            <a:spLocks noGrp="1" noChangeArrowheads="1"/>
          </p:cNvSpPr>
          <p:nvPr/>
        </p:nvSpPr>
        <p:spPr bwMode="auto">
          <a:xfrm>
            <a:off x="3929063" y="8626475"/>
            <a:ext cx="30051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80" tIns="45590" rIns="91180" bIns="45590" anchor="b"/>
          <a:lstStyle/>
          <a:p>
            <a:pPr algn="r" defTabSz="911225" eaLnBrk="0" hangingPunct="0"/>
            <a:fld id="{994F621E-1CD2-4D2D-88E7-DB1D567E332C}" type="slidenum">
              <a:rPr lang="en-US" altLang="cs-CZ" sz="1200" b="0">
                <a:solidFill>
                  <a:schemeClr val="tx1"/>
                </a:solidFill>
              </a:rPr>
              <a:pPr algn="r" defTabSz="911225" eaLnBrk="0" hangingPunct="0"/>
              <a:t>113</a:t>
            </a:fld>
            <a:endParaRPr lang="en-US" altLang="cs-CZ" sz="1200" b="0">
              <a:solidFill>
                <a:schemeClr val="tx1"/>
              </a:solidFill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99B311C8-A1B8-406B-A36C-580D4101C5B1}" type="slidenum">
              <a:rPr lang="cs-CZ" altLang="cs-CZ" sz="1200" b="0">
                <a:solidFill>
                  <a:schemeClr val="tx1"/>
                </a:solidFill>
              </a:rPr>
              <a:pPr algn="r"/>
              <a:t>118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6AA5745B-4D07-4FE3-A953-1A44DCBA10BC}" type="slidenum">
              <a:rPr lang="cs-CZ" altLang="cs-CZ" sz="1200" b="0">
                <a:solidFill>
                  <a:schemeClr val="tx1"/>
                </a:solidFill>
              </a:rPr>
              <a:pPr algn="r"/>
              <a:t>119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A3192C49-4078-4E1A-9356-5CC25EB6E8FC}" type="slidenum">
              <a:rPr lang="cs-CZ" altLang="cs-CZ" sz="1200" b="0">
                <a:solidFill>
                  <a:schemeClr val="tx1"/>
                </a:solidFill>
              </a:rPr>
              <a:pPr algn="r"/>
              <a:t>121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C044C804-6FE8-4F46-BDA0-502F366E7487}" type="slidenum">
              <a:rPr lang="cs-CZ" altLang="cs-CZ" sz="1200" b="0">
                <a:solidFill>
                  <a:schemeClr val="tx1"/>
                </a:solidFill>
              </a:rPr>
              <a:pPr algn="r"/>
              <a:t>122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 lIns="91440" tIns="45720" rIns="91440" bIns="45720" anchor="t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9FAEE96B-6B3A-4492-BF6C-0CA66598B680}" type="slidenum">
              <a:rPr lang="cs-CZ" altLang="cs-CZ" sz="1200" b="0">
                <a:solidFill>
                  <a:schemeClr val="tx1"/>
                </a:solidFill>
              </a:rPr>
              <a:pPr algn="r"/>
              <a:t>124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18E34FF1-E60E-44F6-BCCF-25C9BF1EB32F}" type="slidenum">
              <a:rPr lang="cs-CZ" altLang="cs-CZ" sz="1200" b="0">
                <a:solidFill>
                  <a:schemeClr val="tx1"/>
                </a:solidFill>
              </a:rPr>
              <a:pPr algn="r"/>
              <a:t>125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963BD8A7-358F-44A6-BA66-08C318787F3F}" type="slidenum">
              <a:rPr lang="cs-CZ" altLang="cs-CZ" sz="1200" b="0">
                <a:solidFill>
                  <a:schemeClr val="tx1"/>
                </a:solidFill>
              </a:rPr>
              <a:pPr algn="r"/>
              <a:t>126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DB21C865-410C-475F-84F8-E35290CF92D6}" type="slidenum">
              <a:rPr lang="cs-CZ" altLang="cs-CZ" sz="1200" b="0">
                <a:solidFill>
                  <a:schemeClr val="tx1"/>
                </a:solidFill>
              </a:rPr>
              <a:pPr algn="r"/>
              <a:t>127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2382749E-F322-4351-AF33-49755F45BA7A}" type="slidenum">
              <a:rPr lang="cs-CZ" altLang="cs-CZ" sz="1200" b="0">
                <a:solidFill>
                  <a:schemeClr val="tx1"/>
                </a:solidFill>
              </a:rPr>
              <a:pPr algn="r"/>
              <a:t>128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8F33EA56-274F-4289-B620-6E4C6B332401}" type="slidenum">
              <a:rPr lang="cs-CZ" altLang="cs-CZ" sz="1200" b="0">
                <a:solidFill>
                  <a:schemeClr val="tx1"/>
                </a:solidFill>
              </a:rPr>
              <a:pPr algn="r"/>
              <a:t>129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19EE61A4-8289-4A95-9583-A03510D51DF2}" type="slidenum">
              <a:rPr lang="cs-CZ" altLang="cs-CZ" sz="1200" b="0">
                <a:solidFill>
                  <a:schemeClr val="tx1"/>
                </a:solidFill>
              </a:rPr>
              <a:pPr algn="r"/>
              <a:t>130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E356519F-8421-4056-8A6E-A2AC8990375A}" type="slidenum">
              <a:rPr lang="cs-CZ" altLang="cs-CZ" sz="1200" b="0">
                <a:solidFill>
                  <a:schemeClr val="tx1"/>
                </a:solidFill>
              </a:rPr>
              <a:pPr algn="r"/>
              <a:t>131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FF3F40C4-27EA-4BF0-9040-438F71911F86}" type="slidenum">
              <a:rPr lang="cs-CZ" altLang="cs-CZ" sz="1200" b="0">
                <a:solidFill>
                  <a:schemeClr val="tx1"/>
                </a:solidFill>
              </a:rPr>
              <a:pPr algn="r"/>
              <a:t>132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D48292F7-923D-469B-BB00-5A0E0B13A7E6}" type="slidenum">
              <a:rPr lang="cs-CZ" altLang="cs-CZ" sz="1200" b="0">
                <a:solidFill>
                  <a:schemeClr val="tx1"/>
                </a:solidFill>
              </a:rPr>
              <a:pPr algn="r"/>
              <a:t>133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7C00BFB3-1CBF-497E-A92F-CA2C528649F3}" type="slidenum">
              <a:rPr lang="cs-CZ" altLang="cs-CZ" sz="1200" b="0">
                <a:solidFill>
                  <a:schemeClr val="tx1"/>
                </a:solidFill>
              </a:rPr>
              <a:pPr algn="r"/>
              <a:t>134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D90A2722-B9FF-4942-934A-7F12CC1F4610}" type="slidenum">
              <a:rPr lang="cs-CZ" altLang="cs-CZ" sz="1200" b="0">
                <a:solidFill>
                  <a:schemeClr val="tx1"/>
                </a:solidFill>
              </a:rPr>
              <a:pPr algn="r"/>
              <a:t>135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C3F14F3C-FC5E-4BB1-BEE1-E868F0F5160B}" type="slidenum">
              <a:rPr lang="cs-CZ" altLang="cs-CZ" sz="1200" b="0">
                <a:solidFill>
                  <a:schemeClr val="tx1"/>
                </a:solidFill>
              </a:rPr>
              <a:pPr algn="r"/>
              <a:t>136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49324FA7-1DCB-4AB9-AD2C-FFCF94E18B04}" type="slidenum">
              <a:rPr lang="cs-CZ" altLang="cs-CZ" sz="1200" b="0">
                <a:solidFill>
                  <a:schemeClr val="tx1"/>
                </a:solidFill>
              </a:rPr>
              <a:pPr algn="r"/>
              <a:t>137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 txBox="1">
            <a:spLocks noGrp="1" noChangeArrowheads="1"/>
          </p:cNvSpPr>
          <p:nvPr/>
        </p:nvSpPr>
        <p:spPr bwMode="auto">
          <a:xfrm>
            <a:off x="3927475" y="8624888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0FBB8C6-7CA1-494A-A109-868874E74B33}" type="slidenum">
              <a:rPr lang="cs-CZ" altLang="cs-CZ" sz="1200" b="0">
                <a:solidFill>
                  <a:schemeClr val="tx1"/>
                </a:solidFill>
              </a:rPr>
              <a:pPr algn="r"/>
              <a:t>138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13238"/>
            <a:ext cx="5546725" cy="4086225"/>
          </a:xfrm>
          <a:noFill/>
        </p:spPr>
        <p:txBody>
          <a:bodyPr lIns="91440" tIns="45720" rIns="91440" bIns="45720" anchor="t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D56C5F5D-BF59-474B-93DB-735768F5AFC4}" type="slidenum">
              <a:rPr lang="en-US" altLang="cs-CZ" smtClean="0"/>
              <a:pPr/>
              <a:t>141</a:t>
            </a:fld>
            <a:endParaRPr lang="en-US" altLang="cs-CZ" smtClean="0"/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826A03B9-306F-4D9F-B62B-6F56ACB2358D}" type="slidenum">
              <a:rPr lang="en-US" altLang="cs-CZ" smtClean="0"/>
              <a:pPr/>
              <a:t>168</a:t>
            </a:fld>
            <a:endParaRPr lang="en-US" altLang="cs-CZ" smtClean="0"/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A436D61D-E235-41D1-B15C-16D863B3C056}" type="slidenum">
              <a:rPr lang="en-US" altLang="cs-CZ" smtClean="0"/>
              <a:pPr/>
              <a:t>169</a:t>
            </a:fld>
            <a:endParaRPr lang="en-US" altLang="cs-CZ" smtClean="0"/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5AA4C-A2BE-4671-923A-844279371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C3FB8-CFBA-43FA-9D89-F1E320F6D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E3E96-71C3-4EFA-AD1C-672A980E2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2E997-77BE-411B-8635-0A65F9998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98493-7364-4307-9537-493D8C6D1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F50C5-1102-431A-A7A2-A8D9997D1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D6D1E-D541-4D9E-B151-80D5BC4A7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AEA8B-8FC0-4F4A-87BA-1B00CAA4A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9BB87-C06E-4012-AE47-12F9B59FF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ACB05-EED7-470B-8435-BA709A4AC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D8A12-1E6B-436F-B1D0-ADEDB4E93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8231C-DE14-4110-A13C-4E3A0A642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51150-272E-4A94-868F-5C27DEEC2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7C4DF-C4E2-4AEE-8ACC-3EA0DD618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BF4EE-3CD6-4158-81CB-9CA71D53F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268B6-40D4-4F6B-A857-2E3261D50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6AFE3-FF86-42C0-BAE8-A4FFA11B4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9E42D-F335-401C-8B3A-3175B166B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C192E-BD8A-4B96-91E0-6F4CED911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9AE10-1741-479D-A56B-925C207EE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DD282-156E-46BE-B6A5-0CA6ECABF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7537D-24FB-4075-B176-703BBBF2E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text styles</a:t>
            </a:r>
          </a:p>
          <a:p>
            <a:pPr lvl="1"/>
            <a:r>
              <a:rPr lang="en-US" altLang="cs-CZ" smtClean="0"/>
              <a:t>Second level</a:t>
            </a:r>
          </a:p>
          <a:p>
            <a:pPr lvl="2"/>
            <a:r>
              <a:rPr lang="en-US" altLang="cs-CZ" smtClean="0"/>
              <a:t>Third level</a:t>
            </a:r>
          </a:p>
          <a:p>
            <a:pPr lvl="3"/>
            <a:r>
              <a:rPr lang="en-US" altLang="cs-CZ" smtClean="0"/>
              <a:t>Fourth level</a:t>
            </a:r>
          </a:p>
          <a:p>
            <a:pPr lvl="4"/>
            <a:r>
              <a:rPr lang="en-US" altLang="cs-CZ" smtClean="0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211DF65-1916-4896-A8E8-343EE4241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5500" y="6140450"/>
            <a:ext cx="6953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text styles</a:t>
            </a:r>
          </a:p>
          <a:p>
            <a:pPr lvl="1"/>
            <a:r>
              <a:rPr lang="en-US" altLang="cs-CZ" smtClean="0"/>
              <a:t>Second level</a:t>
            </a:r>
          </a:p>
          <a:p>
            <a:pPr lvl="2"/>
            <a:r>
              <a:rPr lang="en-US" altLang="cs-CZ" smtClean="0"/>
              <a:t>Third level</a:t>
            </a:r>
          </a:p>
          <a:p>
            <a:pPr lvl="3"/>
            <a:r>
              <a:rPr lang="en-US" altLang="cs-CZ" smtClean="0"/>
              <a:t>Fourth level</a:t>
            </a:r>
          </a:p>
          <a:p>
            <a:pPr lvl="4"/>
            <a:r>
              <a:rPr lang="en-US" altLang="cs-CZ" smtClean="0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EBE6EDE-5DC6-4B39-8A44-6315ED26A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7" descr="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5500" y="6140450"/>
            <a:ext cx="6953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1.emf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3.em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4.e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5.em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6.emf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77" descr="S02401-025-f001"/>
          <p:cNvPicPr>
            <a:picLocks noChangeAspect="1" noChangeArrowheads="1"/>
          </p:cNvPicPr>
          <p:nvPr/>
        </p:nvPicPr>
        <p:blipFill>
          <a:blip r:embed="rId3" cstate="print"/>
          <a:srcRect l="14220" t="-1097" r="15291" b="3926"/>
          <a:stretch>
            <a:fillRect/>
          </a:stretch>
        </p:blipFill>
        <p:spPr bwMode="auto">
          <a:xfrm>
            <a:off x="1403350" y="188913"/>
            <a:ext cx="626427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78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02401-025-f005"/>
          <p:cNvPicPr>
            <a:picLocks noChangeAspect="1" noChangeArrowheads="1"/>
          </p:cNvPicPr>
          <p:nvPr/>
        </p:nvPicPr>
        <p:blipFill>
          <a:blip r:embed="rId3" cstate="print"/>
          <a:srcRect l="13225" r="13277" b="4164"/>
          <a:stretch>
            <a:fillRect/>
          </a:stretch>
        </p:blipFill>
        <p:spPr bwMode="auto">
          <a:xfrm>
            <a:off x="1258888" y="203200"/>
            <a:ext cx="6626225" cy="643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S02401-028-f002"/>
          <p:cNvPicPr>
            <a:picLocks noChangeAspect="1" noChangeArrowheads="1"/>
          </p:cNvPicPr>
          <p:nvPr/>
        </p:nvPicPr>
        <p:blipFill>
          <a:blip r:embed="rId3" cstate="print"/>
          <a:srcRect l="12741" r="12741" b="5573"/>
          <a:stretch>
            <a:fillRect/>
          </a:stretch>
        </p:blipFill>
        <p:spPr bwMode="auto">
          <a:xfrm>
            <a:off x="1293813" y="293688"/>
            <a:ext cx="6619875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S02401-028-f005"/>
          <p:cNvPicPr>
            <a:picLocks noChangeAspect="1" noChangeArrowheads="1"/>
          </p:cNvPicPr>
          <p:nvPr/>
        </p:nvPicPr>
        <p:blipFill>
          <a:blip r:embed="rId3" cstate="print"/>
          <a:srcRect l="13280" r="13298" b="5254"/>
          <a:stretch>
            <a:fillRect/>
          </a:stretch>
        </p:blipFill>
        <p:spPr bwMode="auto">
          <a:xfrm>
            <a:off x="1335088" y="355600"/>
            <a:ext cx="6556375" cy="60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S02401-028-f004"/>
          <p:cNvPicPr>
            <a:picLocks noChangeAspect="1" noChangeArrowheads="1"/>
          </p:cNvPicPr>
          <p:nvPr/>
        </p:nvPicPr>
        <p:blipFill>
          <a:blip r:embed="rId3" cstate="print"/>
          <a:srcRect l="11928" r="11946" b="5437"/>
          <a:stretch>
            <a:fillRect/>
          </a:stretch>
        </p:blipFill>
        <p:spPr bwMode="auto">
          <a:xfrm>
            <a:off x="1212850" y="379413"/>
            <a:ext cx="678815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S02401-028-f006"/>
          <p:cNvPicPr>
            <a:picLocks noChangeAspect="1" noChangeArrowheads="1"/>
          </p:cNvPicPr>
          <p:nvPr/>
        </p:nvPicPr>
        <p:blipFill>
          <a:blip r:embed="rId3" cstate="print"/>
          <a:srcRect l="16403" r="16403" b="5151"/>
          <a:stretch>
            <a:fillRect/>
          </a:stretch>
        </p:blipFill>
        <p:spPr bwMode="auto">
          <a:xfrm>
            <a:off x="1690688" y="385763"/>
            <a:ext cx="5924550" cy="613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8" name="Picture 2" descr="C:\Documents and Settings\Uzivatel\Dokumenty\Luděk Červenka\Berne and Leavy\G_ The Renal System\34 Control of Body Fluid Osmolality and Volume\M9780323073622-034-f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5063" y="95250"/>
            <a:ext cx="4333875" cy="666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93187" name="Picture 3" descr="S02401-028-f007"/>
          <p:cNvPicPr>
            <a:picLocks noChangeAspect="1" noChangeArrowheads="1"/>
          </p:cNvPicPr>
          <p:nvPr/>
        </p:nvPicPr>
        <p:blipFill>
          <a:blip r:embed="rId3" cstate="print"/>
          <a:srcRect b="8740"/>
          <a:stretch>
            <a:fillRect/>
          </a:stretch>
        </p:blipFill>
        <p:spPr bwMode="auto">
          <a:xfrm>
            <a:off x="80963" y="209550"/>
            <a:ext cx="8966200" cy="614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2627313" y="715963"/>
            <a:ext cx="3429000" cy="64135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cs-CZ" altLang="cs-CZ" sz="3600">
                <a:solidFill>
                  <a:srgbClr val="FFFFFF"/>
                </a:solidFill>
              </a:rPr>
              <a:t>V = C</a:t>
            </a:r>
            <a:r>
              <a:rPr lang="cs-CZ" altLang="cs-CZ" sz="3600" baseline="-25000">
                <a:solidFill>
                  <a:srgbClr val="FFFFFF"/>
                </a:solidFill>
              </a:rPr>
              <a:t>Osm</a:t>
            </a:r>
            <a:r>
              <a:rPr lang="cs-CZ" altLang="cs-CZ" sz="3600">
                <a:solidFill>
                  <a:srgbClr val="FFFFFF"/>
                </a:solidFill>
              </a:rPr>
              <a:t> + C</a:t>
            </a:r>
            <a:r>
              <a:rPr lang="cs-CZ" altLang="cs-CZ" sz="3600" baseline="-25000">
                <a:solidFill>
                  <a:srgbClr val="FFFFFF"/>
                </a:solidFill>
              </a:rPr>
              <a:t>H20</a:t>
            </a:r>
            <a:endParaRPr lang="en-US" altLang="cs-CZ" sz="3600">
              <a:solidFill>
                <a:srgbClr val="FFFFFF"/>
              </a:solidFill>
            </a:endParaRP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3132138" y="2276475"/>
            <a:ext cx="3119437" cy="108267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cs-CZ" altLang="cs-CZ">
                <a:solidFill>
                  <a:srgbClr val="FFFFFF"/>
                </a:solidFill>
              </a:rPr>
              <a:t>V = urine flow</a:t>
            </a:r>
          </a:p>
          <a:p>
            <a:pPr algn="just">
              <a:lnSpc>
                <a:spcPct val="120000"/>
              </a:lnSpc>
            </a:pPr>
            <a:r>
              <a:rPr lang="cs-CZ" altLang="cs-CZ">
                <a:solidFill>
                  <a:srgbClr val="FFFFFF"/>
                </a:solidFill>
              </a:rPr>
              <a:t>C</a:t>
            </a:r>
            <a:r>
              <a:rPr lang="cs-CZ" altLang="cs-CZ" baseline="-25000">
                <a:solidFill>
                  <a:srgbClr val="FFFFFF"/>
                </a:solidFill>
              </a:rPr>
              <a:t>osm </a:t>
            </a:r>
            <a:r>
              <a:rPr lang="cs-CZ" altLang="cs-CZ">
                <a:solidFill>
                  <a:srgbClr val="FFFFFF"/>
                </a:solidFill>
              </a:rPr>
              <a:t>= osmolal clearance</a:t>
            </a:r>
          </a:p>
          <a:p>
            <a:pPr algn="just">
              <a:lnSpc>
                <a:spcPct val="120000"/>
              </a:lnSpc>
            </a:pPr>
            <a:r>
              <a:rPr lang="cs-CZ" altLang="cs-CZ">
                <a:solidFill>
                  <a:srgbClr val="FFFFFF"/>
                </a:solidFill>
              </a:rPr>
              <a:t>C</a:t>
            </a:r>
            <a:r>
              <a:rPr lang="cs-CZ" altLang="cs-CZ" baseline="-25000">
                <a:solidFill>
                  <a:srgbClr val="FFFFFF"/>
                </a:solidFill>
              </a:rPr>
              <a:t>H2O</a:t>
            </a:r>
            <a:r>
              <a:rPr lang="cs-CZ" altLang="cs-CZ">
                <a:solidFill>
                  <a:srgbClr val="FFFFFF"/>
                </a:solidFill>
              </a:rPr>
              <a:t> = free water clearance</a:t>
            </a:r>
            <a:endParaRPr lang="en-US" altLang="cs-CZ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ovéPole 3"/>
          <p:cNvSpPr txBox="1">
            <a:spLocks noChangeArrowheads="1"/>
          </p:cNvSpPr>
          <p:nvPr/>
        </p:nvSpPr>
        <p:spPr bwMode="auto">
          <a:xfrm>
            <a:off x="1889125" y="236538"/>
            <a:ext cx="44926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cs-CZ" sz="1400">
                <a:solidFill>
                  <a:srgbClr val="FFFF00"/>
                </a:solidFill>
              </a:rPr>
              <a:t>Quantifying renal urine concentration and dilution:</a:t>
            </a:r>
          </a:p>
          <a:p>
            <a:pPr algn="ctr"/>
            <a:r>
              <a:rPr lang="en-US" altLang="cs-CZ" sz="1400">
                <a:solidFill>
                  <a:srgbClr val="FFFF00"/>
                </a:solidFill>
              </a:rPr>
              <a:t>„Free water“ and osmolar clearance</a:t>
            </a:r>
          </a:p>
        </p:txBody>
      </p:sp>
      <p:sp>
        <p:nvSpPr>
          <p:cNvPr id="95235" name="TextovéPole 4"/>
          <p:cNvSpPr txBox="1">
            <a:spLocks noChangeArrowheads="1"/>
          </p:cNvSpPr>
          <p:nvPr/>
        </p:nvSpPr>
        <p:spPr bwMode="auto">
          <a:xfrm>
            <a:off x="300038" y="817563"/>
            <a:ext cx="7548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 sz="1400">
                <a:solidFill>
                  <a:srgbClr val="FFFFFF"/>
                </a:solidFill>
              </a:rPr>
              <a:t>Osmolar clearance (C</a:t>
            </a:r>
            <a:r>
              <a:rPr lang="en-US" altLang="cs-CZ" sz="1400" baseline="-25000">
                <a:solidFill>
                  <a:srgbClr val="FFFFFF"/>
                </a:solidFill>
              </a:rPr>
              <a:t>osm</a:t>
            </a:r>
            <a:r>
              <a:rPr lang="en-US" altLang="cs-CZ" sz="1400">
                <a:solidFill>
                  <a:srgbClr val="FFFFFF"/>
                </a:solidFill>
              </a:rPr>
              <a:t>): </a:t>
            </a:r>
            <a:r>
              <a:rPr lang="en-US" altLang="cs-CZ" sz="1400" i="1">
                <a:solidFill>
                  <a:srgbClr val="FFFFFF"/>
                </a:solidFill>
              </a:rPr>
              <a:t>this is the volume of plasma cleared of solutes each minute.</a:t>
            </a:r>
          </a:p>
        </p:txBody>
      </p:sp>
      <p:sp>
        <p:nvSpPr>
          <p:cNvPr id="95236" name="TextovéPole 5"/>
          <p:cNvSpPr txBox="1">
            <a:spLocks noChangeArrowheads="1"/>
          </p:cNvSpPr>
          <p:nvPr/>
        </p:nvSpPr>
        <p:spPr bwMode="auto">
          <a:xfrm>
            <a:off x="328613" y="2278063"/>
            <a:ext cx="84978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600">
                <a:solidFill>
                  <a:srgbClr val="FFFFFF"/>
                </a:solidFill>
              </a:rPr>
              <a:t>               U</a:t>
            </a:r>
            <a:r>
              <a:rPr lang="cs-CZ" altLang="cs-CZ" sz="1600" baseline="-25000">
                <a:solidFill>
                  <a:srgbClr val="FFFFFF"/>
                </a:solidFill>
              </a:rPr>
              <a:t>osm</a:t>
            </a:r>
            <a:r>
              <a:rPr lang="cs-CZ" altLang="cs-CZ" sz="1600">
                <a:solidFill>
                  <a:srgbClr val="FFFFFF"/>
                </a:solidFill>
              </a:rPr>
              <a:t> x V           600 x 0.001               0.6 mOsm/min</a:t>
            </a:r>
          </a:p>
          <a:p>
            <a:r>
              <a:rPr lang="cs-CZ" altLang="cs-CZ" sz="1600">
                <a:solidFill>
                  <a:srgbClr val="FFFFFF"/>
                </a:solidFill>
              </a:rPr>
              <a:t>C</a:t>
            </a:r>
            <a:r>
              <a:rPr lang="cs-CZ" altLang="cs-CZ" sz="1600" baseline="-25000">
                <a:solidFill>
                  <a:srgbClr val="FFFFFF"/>
                </a:solidFill>
              </a:rPr>
              <a:t>osm </a:t>
            </a:r>
            <a:r>
              <a:rPr lang="cs-CZ" altLang="cs-CZ" sz="1600">
                <a:solidFill>
                  <a:srgbClr val="FFFFFF"/>
                </a:solidFill>
              </a:rPr>
              <a:t>=                        =                            =                                     =  0.002 L/min (2 ml/min)                                                    </a:t>
            </a:r>
          </a:p>
          <a:p>
            <a:r>
              <a:rPr lang="cs-CZ" altLang="cs-CZ" sz="1600">
                <a:solidFill>
                  <a:srgbClr val="FFFFFF"/>
                </a:solidFill>
              </a:rPr>
              <a:t>                 P</a:t>
            </a:r>
            <a:r>
              <a:rPr lang="cs-CZ" altLang="cs-CZ" sz="1600" baseline="-25000">
                <a:solidFill>
                  <a:srgbClr val="FFFFFF"/>
                </a:solidFill>
              </a:rPr>
              <a:t>osm                           </a:t>
            </a:r>
            <a:r>
              <a:rPr lang="cs-CZ" altLang="cs-CZ" sz="1600">
                <a:solidFill>
                  <a:srgbClr val="FFFFFF"/>
                </a:solidFill>
              </a:rPr>
              <a:t>300                          300 mOsm/L</a:t>
            </a:r>
          </a:p>
        </p:txBody>
      </p:sp>
      <p:cxnSp>
        <p:nvCxnSpPr>
          <p:cNvPr id="95237" name="Přímá spojnice 7"/>
          <p:cNvCxnSpPr>
            <a:cxnSpLocks noChangeShapeType="1"/>
          </p:cNvCxnSpPr>
          <p:nvPr/>
        </p:nvCxnSpPr>
        <p:spPr bwMode="auto">
          <a:xfrm>
            <a:off x="1258888" y="3357563"/>
            <a:ext cx="11525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95238" name="Přímá spojnice 9"/>
          <p:cNvCxnSpPr>
            <a:cxnSpLocks noChangeShapeType="1"/>
          </p:cNvCxnSpPr>
          <p:nvPr/>
        </p:nvCxnSpPr>
        <p:spPr bwMode="auto">
          <a:xfrm>
            <a:off x="1193800" y="2709863"/>
            <a:ext cx="935038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  <a:effectLst/>
        </p:spPr>
      </p:cxnSp>
      <p:sp>
        <p:nvSpPr>
          <p:cNvPr id="95239" name="TextovéPole 15"/>
          <p:cNvSpPr txBox="1">
            <a:spLocks noChangeArrowheads="1"/>
          </p:cNvSpPr>
          <p:nvPr/>
        </p:nvSpPr>
        <p:spPr bwMode="auto">
          <a:xfrm>
            <a:off x="328613" y="1303338"/>
            <a:ext cx="34798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en-US" altLang="cs-CZ" sz="1400">
                <a:solidFill>
                  <a:srgbClr val="FFFFFF"/>
                </a:solidFill>
              </a:rPr>
              <a:t>P</a:t>
            </a:r>
            <a:r>
              <a:rPr lang="en-US" altLang="cs-CZ" sz="1400" baseline="-25000">
                <a:solidFill>
                  <a:srgbClr val="FFFFFF"/>
                </a:solidFill>
              </a:rPr>
              <a:t>osm</a:t>
            </a:r>
            <a:r>
              <a:rPr lang="en-US" altLang="cs-CZ" sz="1400">
                <a:solidFill>
                  <a:srgbClr val="FFFFFF"/>
                </a:solidFill>
              </a:rPr>
              <a:t> = plasma osmolarity, 300 mOsm/L</a:t>
            </a:r>
          </a:p>
          <a:p>
            <a:pPr algn="just"/>
            <a:r>
              <a:rPr lang="en-US" altLang="cs-CZ" sz="1400">
                <a:solidFill>
                  <a:srgbClr val="FFFFFF"/>
                </a:solidFill>
              </a:rPr>
              <a:t>U</a:t>
            </a:r>
            <a:r>
              <a:rPr lang="en-US" altLang="cs-CZ" sz="1400" baseline="-25000">
                <a:solidFill>
                  <a:srgbClr val="FFFFFF"/>
                </a:solidFill>
              </a:rPr>
              <a:t>osm</a:t>
            </a:r>
            <a:r>
              <a:rPr lang="en-US" altLang="cs-CZ" sz="1400">
                <a:solidFill>
                  <a:srgbClr val="FFFFFF"/>
                </a:solidFill>
              </a:rPr>
              <a:t> = urine osmolarity, 600 mOsml/L</a:t>
            </a:r>
          </a:p>
          <a:p>
            <a:pPr algn="just"/>
            <a:r>
              <a:rPr lang="en-US" altLang="cs-CZ" sz="1400">
                <a:solidFill>
                  <a:srgbClr val="FFFFFF"/>
                </a:solidFill>
              </a:rPr>
              <a:t>V = urine flow, 1 ml/min (0.001 L/min)</a:t>
            </a:r>
          </a:p>
        </p:txBody>
      </p:sp>
      <p:sp>
        <p:nvSpPr>
          <p:cNvPr id="95240" name="TextovéPole 16"/>
          <p:cNvSpPr txBox="1">
            <a:spLocks noChangeArrowheads="1"/>
          </p:cNvSpPr>
          <p:nvPr/>
        </p:nvSpPr>
        <p:spPr bwMode="auto">
          <a:xfrm>
            <a:off x="1011238" y="3203575"/>
            <a:ext cx="6248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 sz="1400" i="1">
                <a:solidFill>
                  <a:srgbClr val="FFFFFF"/>
                </a:solidFill>
              </a:rPr>
              <a:t>This means that 2 ml of plasma are being cleared of solute each minute</a:t>
            </a:r>
          </a:p>
        </p:txBody>
      </p:sp>
      <p:cxnSp>
        <p:nvCxnSpPr>
          <p:cNvPr id="95241" name="Přímá spojnice 18"/>
          <p:cNvCxnSpPr>
            <a:cxnSpLocks noChangeShapeType="1"/>
          </p:cNvCxnSpPr>
          <p:nvPr/>
        </p:nvCxnSpPr>
        <p:spPr bwMode="auto">
          <a:xfrm>
            <a:off x="2633663" y="2682875"/>
            <a:ext cx="1150937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  <a:effectLst/>
        </p:spPr>
      </p:cxnSp>
      <p:cxnSp>
        <p:nvCxnSpPr>
          <p:cNvPr id="95242" name="Přímá spojnice 20"/>
          <p:cNvCxnSpPr>
            <a:cxnSpLocks noChangeShapeType="1"/>
          </p:cNvCxnSpPr>
          <p:nvPr/>
        </p:nvCxnSpPr>
        <p:spPr bwMode="auto">
          <a:xfrm flipV="1">
            <a:off x="4576763" y="2682875"/>
            <a:ext cx="1512887" cy="11113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  <a:effectLst/>
        </p:spPr>
      </p:cxnSp>
      <p:sp>
        <p:nvSpPr>
          <p:cNvPr id="95243" name="TextovéPole 22"/>
          <p:cNvSpPr txBox="1">
            <a:spLocks noChangeArrowheads="1"/>
          </p:cNvSpPr>
          <p:nvPr/>
        </p:nvSpPr>
        <p:spPr bwMode="auto">
          <a:xfrm>
            <a:off x="328613" y="3706813"/>
            <a:ext cx="8289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cs-CZ" sz="1400">
                <a:solidFill>
                  <a:srgbClr val="FFFFFF"/>
                </a:solidFill>
              </a:rPr>
              <a:t>Free-water clearance (C</a:t>
            </a:r>
            <a:r>
              <a:rPr lang="en-US" altLang="cs-CZ" sz="1400" baseline="-25000">
                <a:solidFill>
                  <a:srgbClr val="FFFFFF"/>
                </a:solidFill>
              </a:rPr>
              <a:t>H20</a:t>
            </a:r>
            <a:r>
              <a:rPr lang="en-US" altLang="cs-CZ" sz="1400">
                <a:solidFill>
                  <a:srgbClr val="FFFFFF"/>
                </a:solidFill>
              </a:rPr>
              <a:t>): is calculated as the difference between urine flow and C</a:t>
            </a:r>
            <a:r>
              <a:rPr lang="en-US" altLang="cs-CZ" sz="1400" baseline="-25000">
                <a:solidFill>
                  <a:srgbClr val="FFFFFF"/>
                </a:solidFill>
              </a:rPr>
              <a:t>osm</a:t>
            </a:r>
            <a:r>
              <a:rPr lang="en-US" altLang="cs-CZ" sz="1400">
                <a:solidFill>
                  <a:srgbClr val="FFFFFF"/>
                </a:solidFill>
              </a:rPr>
              <a:t>                      </a:t>
            </a:r>
          </a:p>
        </p:txBody>
      </p:sp>
      <p:sp>
        <p:nvSpPr>
          <p:cNvPr id="95244" name="TextovéPole 23"/>
          <p:cNvSpPr txBox="1">
            <a:spLocks noChangeArrowheads="1"/>
          </p:cNvSpPr>
          <p:nvPr/>
        </p:nvSpPr>
        <p:spPr bwMode="auto">
          <a:xfrm>
            <a:off x="2705100" y="4116388"/>
            <a:ext cx="3286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FFFFFF"/>
                </a:solidFill>
              </a:rPr>
              <a:t>                                        U</a:t>
            </a:r>
            <a:r>
              <a:rPr lang="cs-CZ" altLang="cs-CZ" sz="1600" baseline="-25000">
                <a:solidFill>
                  <a:srgbClr val="FFFFFF"/>
                </a:solidFill>
              </a:rPr>
              <a:t>osm</a:t>
            </a:r>
            <a:r>
              <a:rPr lang="cs-CZ" altLang="cs-CZ" sz="1600">
                <a:solidFill>
                  <a:srgbClr val="FFFFFF"/>
                </a:solidFill>
              </a:rPr>
              <a:t> </a:t>
            </a:r>
            <a:r>
              <a:rPr lang="cs-CZ" altLang="cs-CZ" sz="1400">
                <a:solidFill>
                  <a:srgbClr val="FFFFFF"/>
                </a:solidFill>
              </a:rPr>
              <a:t>x</a:t>
            </a:r>
            <a:r>
              <a:rPr lang="cs-CZ" altLang="cs-CZ" sz="1600">
                <a:solidFill>
                  <a:srgbClr val="FFFFFF"/>
                </a:solidFill>
              </a:rPr>
              <a:t> V</a:t>
            </a:r>
          </a:p>
          <a:p>
            <a:r>
              <a:rPr lang="cs-CZ" altLang="cs-CZ" sz="1600">
                <a:solidFill>
                  <a:srgbClr val="FFFFFF"/>
                </a:solidFill>
              </a:rPr>
              <a:t>C</a:t>
            </a:r>
            <a:r>
              <a:rPr lang="cs-CZ" altLang="cs-CZ" sz="1600" baseline="-25000">
                <a:solidFill>
                  <a:srgbClr val="FFFFFF"/>
                </a:solidFill>
              </a:rPr>
              <a:t>H20</a:t>
            </a:r>
            <a:r>
              <a:rPr lang="cs-CZ" altLang="cs-CZ" sz="1600">
                <a:solidFill>
                  <a:srgbClr val="FFFFFF"/>
                </a:solidFill>
              </a:rPr>
              <a:t> = V – C</a:t>
            </a:r>
            <a:r>
              <a:rPr lang="cs-CZ" altLang="cs-CZ" sz="1600" baseline="-25000">
                <a:solidFill>
                  <a:srgbClr val="FFFFFF"/>
                </a:solidFill>
              </a:rPr>
              <a:t>osm</a:t>
            </a:r>
            <a:r>
              <a:rPr lang="cs-CZ" altLang="cs-CZ" sz="1600">
                <a:solidFill>
                  <a:srgbClr val="FFFFFF"/>
                </a:solidFill>
              </a:rPr>
              <a:t> = V - </a:t>
            </a:r>
            <a:endParaRPr lang="cs-CZ" altLang="cs-CZ" sz="1600" baseline="-25000">
              <a:solidFill>
                <a:srgbClr val="FFFFFF"/>
              </a:solidFill>
            </a:endParaRPr>
          </a:p>
          <a:p>
            <a:r>
              <a:rPr lang="cs-CZ" altLang="cs-CZ" sz="1600">
                <a:solidFill>
                  <a:srgbClr val="FFFFFF"/>
                </a:solidFill>
              </a:rPr>
              <a:t>                                           P</a:t>
            </a:r>
            <a:r>
              <a:rPr lang="cs-CZ" altLang="cs-CZ" sz="1600" baseline="-25000">
                <a:solidFill>
                  <a:srgbClr val="FFFFFF"/>
                </a:solidFill>
              </a:rPr>
              <a:t>osm</a:t>
            </a:r>
            <a:endParaRPr lang="cs-CZ" altLang="cs-CZ" sz="1600">
              <a:solidFill>
                <a:srgbClr val="FFFFFF"/>
              </a:solidFill>
            </a:endParaRPr>
          </a:p>
        </p:txBody>
      </p:sp>
      <p:cxnSp>
        <p:nvCxnSpPr>
          <p:cNvPr id="95245" name="Přímá spojnice 24"/>
          <p:cNvCxnSpPr>
            <a:cxnSpLocks noChangeShapeType="1"/>
          </p:cNvCxnSpPr>
          <p:nvPr/>
        </p:nvCxnSpPr>
        <p:spPr bwMode="auto">
          <a:xfrm>
            <a:off x="4929188" y="4530725"/>
            <a:ext cx="115252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  <a:effectLst/>
        </p:spPr>
      </p:cxnSp>
      <p:sp>
        <p:nvSpPr>
          <p:cNvPr id="95246" name="TextovéPole 25"/>
          <p:cNvSpPr txBox="1">
            <a:spLocks noChangeArrowheads="1"/>
          </p:cNvSpPr>
          <p:nvPr/>
        </p:nvSpPr>
        <p:spPr bwMode="auto">
          <a:xfrm>
            <a:off x="2705100" y="5195888"/>
            <a:ext cx="39147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FFFFFF"/>
                </a:solidFill>
              </a:rPr>
              <a:t>C</a:t>
            </a:r>
            <a:r>
              <a:rPr lang="cs-CZ" altLang="cs-CZ" sz="1600" baseline="-25000">
                <a:solidFill>
                  <a:srgbClr val="FFFFFF"/>
                </a:solidFill>
              </a:rPr>
              <a:t>H20</a:t>
            </a:r>
            <a:r>
              <a:rPr lang="cs-CZ" altLang="cs-CZ" sz="1600">
                <a:solidFill>
                  <a:srgbClr val="FFFFFF"/>
                </a:solidFill>
              </a:rPr>
              <a:t> = 1 ml/min – 2 ml/min = - 1 ml/min</a:t>
            </a:r>
          </a:p>
        </p:txBody>
      </p:sp>
      <p:sp>
        <p:nvSpPr>
          <p:cNvPr id="95247" name="TextovéPole 26"/>
          <p:cNvSpPr txBox="1">
            <a:spLocks noChangeArrowheads="1"/>
          </p:cNvSpPr>
          <p:nvPr/>
        </p:nvSpPr>
        <p:spPr bwMode="auto">
          <a:xfrm>
            <a:off x="300038" y="5661025"/>
            <a:ext cx="8423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en-US" altLang="cs-CZ" sz="1400" i="1">
                <a:solidFill>
                  <a:srgbClr val="FFFFFF"/>
                </a:solidFill>
              </a:rPr>
              <a:t>When C</a:t>
            </a:r>
            <a:r>
              <a:rPr lang="en-US" altLang="cs-CZ" sz="1400" i="1" baseline="-25000">
                <a:solidFill>
                  <a:srgbClr val="FFFFFF"/>
                </a:solidFill>
              </a:rPr>
              <a:t>H20</a:t>
            </a:r>
            <a:r>
              <a:rPr lang="en-US" altLang="cs-CZ" sz="1400" i="1">
                <a:solidFill>
                  <a:srgbClr val="FFFFFF"/>
                </a:solidFill>
              </a:rPr>
              <a:t> is positive, excess water is being excreted by the kidneys, when C</a:t>
            </a:r>
            <a:r>
              <a:rPr lang="en-US" altLang="cs-CZ" sz="1400" i="1" baseline="-25000">
                <a:solidFill>
                  <a:srgbClr val="FFFFFF"/>
                </a:solidFill>
              </a:rPr>
              <a:t>H20</a:t>
            </a:r>
            <a:r>
              <a:rPr lang="en-US" altLang="cs-CZ" sz="1400" i="1">
                <a:solidFill>
                  <a:srgbClr val="FFFFFF"/>
                </a:solidFill>
              </a:rPr>
              <a:t>  is negative</a:t>
            </a:r>
          </a:p>
          <a:p>
            <a:pPr algn="just"/>
            <a:r>
              <a:rPr lang="en-US" altLang="cs-CZ" sz="1400" i="1">
                <a:solidFill>
                  <a:srgbClr val="FFFFFF"/>
                </a:solidFill>
              </a:rPr>
              <a:t>excess solutes </a:t>
            </a:r>
            <a:r>
              <a:rPr lang="cs-CZ" altLang="cs-CZ" sz="1400" i="1">
                <a:solidFill>
                  <a:srgbClr val="FFFFFF"/>
                </a:solidFill>
              </a:rPr>
              <a:t>,</a:t>
            </a:r>
            <a:r>
              <a:rPr lang="en-US" altLang="cs-CZ" sz="1400" i="1">
                <a:solidFill>
                  <a:srgbClr val="FFFFFF"/>
                </a:solidFill>
              </a:rPr>
              <a:t>are being removed from the plasma by the kidneys and water is being conserved.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ovéPole 3"/>
          <p:cNvSpPr txBox="1">
            <a:spLocks noChangeArrowheads="1"/>
          </p:cNvSpPr>
          <p:nvPr/>
        </p:nvSpPr>
        <p:spPr bwMode="auto">
          <a:xfrm>
            <a:off x="468313" y="981075"/>
            <a:ext cx="8269287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cs-CZ" sz="1500" i="1"/>
              <a:t>Thus, whenever urine osmolarity is greater than plasma osmolarity, free-water clearance</a:t>
            </a:r>
          </a:p>
          <a:p>
            <a:pPr algn="ctr">
              <a:lnSpc>
                <a:spcPct val="150000"/>
              </a:lnSpc>
            </a:pPr>
            <a:r>
              <a:rPr lang="en-US" altLang="cs-CZ" sz="1500" i="1"/>
              <a:t>is negative, indicating water conservation</a:t>
            </a:r>
          </a:p>
        </p:txBody>
      </p:sp>
      <p:sp>
        <p:nvSpPr>
          <p:cNvPr id="96259" name="TextovéPole 4"/>
          <p:cNvSpPr txBox="1">
            <a:spLocks noChangeArrowheads="1"/>
          </p:cNvSpPr>
          <p:nvPr/>
        </p:nvSpPr>
        <p:spPr bwMode="auto">
          <a:xfrm>
            <a:off x="971550" y="2540000"/>
            <a:ext cx="6575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/>
              <a:t>Estimating plasma osmolarity from plasma sodium concentration</a:t>
            </a:r>
          </a:p>
        </p:txBody>
      </p:sp>
      <p:sp>
        <p:nvSpPr>
          <p:cNvPr id="96260" name="TextovéPole 5"/>
          <p:cNvSpPr txBox="1">
            <a:spLocks noChangeArrowheads="1"/>
          </p:cNvSpPr>
          <p:nvPr/>
        </p:nvSpPr>
        <p:spPr bwMode="auto">
          <a:xfrm>
            <a:off x="2124075" y="3716338"/>
            <a:ext cx="42513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/>
              <a:t>P</a:t>
            </a:r>
            <a:r>
              <a:rPr lang="en-US" altLang="cs-CZ" baseline="-25000"/>
              <a:t>osm </a:t>
            </a:r>
            <a:r>
              <a:rPr lang="en-US" altLang="cs-CZ"/>
              <a:t>= 2.1 x Plasma sodium concentration</a:t>
            </a:r>
          </a:p>
        </p:txBody>
      </p:sp>
      <p:sp>
        <p:nvSpPr>
          <p:cNvPr id="96261" name="TextovéPole 7"/>
          <p:cNvSpPr txBox="1">
            <a:spLocks noChangeArrowheads="1"/>
          </p:cNvSpPr>
          <p:nvPr/>
        </p:nvSpPr>
        <p:spPr bwMode="auto">
          <a:xfrm>
            <a:off x="323850" y="4724400"/>
            <a:ext cx="8729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 sz="1400"/>
              <a:t>Sodium ions and associated anions (bicarbonate and chloride) represents 94 % of the ECFV solutes.</a:t>
            </a:r>
          </a:p>
          <a:p>
            <a:r>
              <a:rPr lang="en-US" altLang="cs-CZ" sz="1400"/>
              <a:t>Glucose and urea contribue about 3 – 5 %.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S02401-028-f008"/>
          <p:cNvPicPr>
            <a:picLocks noChangeAspect="1" noChangeArrowheads="1"/>
          </p:cNvPicPr>
          <p:nvPr/>
        </p:nvPicPr>
        <p:blipFill>
          <a:blip r:embed="rId3" cstate="print"/>
          <a:srcRect l="26198" r="26216" b="3252"/>
          <a:stretch>
            <a:fillRect/>
          </a:stretch>
        </p:blipFill>
        <p:spPr bwMode="auto">
          <a:xfrm>
            <a:off x="1901825" y="222250"/>
            <a:ext cx="5464175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73050" y="633413"/>
            <a:ext cx="8401050" cy="35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 sz="1700"/>
              <a:t>Calculations of Fluid Shifts and Osmolarities After Infusion of Hypertonic Saline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179388" y="1733550"/>
            <a:ext cx="8863012" cy="1266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cs-CZ" sz="1600"/>
              <a:t>If 2 liters of a hypertonic 3.0 % NaCl solution are infused into the extracellular</a:t>
            </a:r>
          </a:p>
          <a:p>
            <a:pPr algn="just">
              <a:lnSpc>
                <a:spcPct val="120000"/>
              </a:lnSpc>
            </a:pPr>
            <a:r>
              <a:rPr lang="en-US" altLang="cs-CZ" sz="1600"/>
              <a:t>fluid compartment of a 70 kg patient whose initial plasma osmolarity is 280 mOsml/l, what</a:t>
            </a:r>
          </a:p>
          <a:p>
            <a:pPr algn="just">
              <a:lnSpc>
                <a:spcPct val="120000"/>
              </a:lnSpc>
            </a:pPr>
            <a:r>
              <a:rPr lang="en-US" altLang="cs-CZ" sz="1600"/>
              <a:t>would be the intracellular and extracellular fluid volumes and osmolarities after reaching</a:t>
            </a:r>
          </a:p>
          <a:p>
            <a:pPr algn="just">
              <a:lnSpc>
                <a:spcPct val="120000"/>
              </a:lnSpc>
            </a:pPr>
            <a:r>
              <a:rPr lang="en-US" altLang="cs-CZ" sz="1600"/>
              <a:t>osmotic equilibrium?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158750" y="3360738"/>
            <a:ext cx="8316913" cy="679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cs-CZ" sz="1600"/>
              <a:t>Assuming that extracellular fluid volume is 20 % and intracellular fluid volume 40 % </a:t>
            </a:r>
          </a:p>
          <a:p>
            <a:pPr>
              <a:lnSpc>
                <a:spcPct val="120000"/>
              </a:lnSpc>
            </a:pPr>
            <a:r>
              <a:rPr lang="en-US" altLang="cs-CZ" sz="1600"/>
              <a:t>of the body weight.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S02401-028-f009"/>
          <p:cNvPicPr>
            <a:picLocks noChangeAspect="1" noChangeArrowheads="1"/>
          </p:cNvPicPr>
          <p:nvPr/>
        </p:nvPicPr>
        <p:blipFill>
          <a:blip r:embed="rId3" cstate="print"/>
          <a:srcRect l="13118" r="13136" b="3041"/>
          <a:stretch>
            <a:fillRect/>
          </a:stretch>
        </p:blipFill>
        <p:spPr bwMode="auto">
          <a:xfrm>
            <a:off x="1373188" y="168275"/>
            <a:ext cx="65151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 descr="D:\SCContent\9781416045748\graphics\fullsize\S9781416045748-027-f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620713"/>
            <a:ext cx="6086475" cy="601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9331" name="Text Box 4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cs-CZ" sz="700" b="0" i="1">
                <a:solidFill>
                  <a:schemeClr val="tx1"/>
                </a:solidFill>
              </a:rPr>
              <a:t>© 2005 Elsevier </a:t>
            </a:r>
          </a:p>
        </p:txBody>
      </p:sp>
      <p:sp>
        <p:nvSpPr>
          <p:cNvPr id="99332" name="Picture 5" descr="top_logo"/>
          <p:cNvSpPr>
            <a:spLocks noChangeAspect="1" noChangeArrowheads="1"/>
          </p:cNvSpPr>
          <p:nvPr/>
        </p:nvSpPr>
        <p:spPr bwMode="auto">
          <a:xfrm>
            <a:off x="14288" y="9525"/>
            <a:ext cx="3019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S02401-028-f010"/>
          <p:cNvPicPr>
            <a:picLocks noChangeAspect="1" noChangeArrowheads="1"/>
          </p:cNvPicPr>
          <p:nvPr/>
        </p:nvPicPr>
        <p:blipFill>
          <a:blip r:embed="rId3" cstate="print"/>
          <a:srcRect l="15254" r="15273" b="4890"/>
          <a:stretch>
            <a:fillRect/>
          </a:stretch>
        </p:blipFill>
        <p:spPr bwMode="auto">
          <a:xfrm>
            <a:off x="1452563" y="276225"/>
            <a:ext cx="6210300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S02401-028-f011"/>
          <p:cNvPicPr>
            <a:picLocks noChangeAspect="1" noChangeArrowheads="1"/>
          </p:cNvPicPr>
          <p:nvPr/>
        </p:nvPicPr>
        <p:blipFill>
          <a:blip r:embed="rId3" cstate="print"/>
          <a:srcRect l="15138" r="15157" b="4852"/>
          <a:stretch>
            <a:fillRect/>
          </a:stretch>
        </p:blipFill>
        <p:spPr bwMode="auto">
          <a:xfrm>
            <a:off x="1490663" y="196850"/>
            <a:ext cx="6213475" cy="628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S02401-028-f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76250"/>
            <a:ext cx="8496300" cy="5229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cs-CZ" sz="700" b="0" i="1">
                <a:solidFill>
                  <a:schemeClr val="tx1"/>
                </a:solidFill>
              </a:rPr>
              <a:t>Downloaded from: StudentConsult (on 2 November 2010 08:36 AM)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cs-CZ" sz="700" b="0" i="1">
                <a:solidFill>
                  <a:schemeClr val="tx1"/>
                </a:solidFill>
              </a:rPr>
              <a:t>© 2005 Elsevier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188913" y="5157788"/>
            <a:ext cx="8955087" cy="159702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cs-CZ" sz="1500">
                <a:solidFill>
                  <a:srgbClr val="FFFFFF"/>
                </a:solidFill>
              </a:rPr>
              <a:t>Urine specific gravity is a measure of the weight of solutes in a given volume of urine.</a:t>
            </a:r>
          </a:p>
          <a:p>
            <a:pPr algn="just">
              <a:lnSpc>
                <a:spcPct val="110000"/>
              </a:lnSpc>
            </a:pPr>
            <a:r>
              <a:rPr lang="en-US" altLang="cs-CZ" sz="1500">
                <a:solidFill>
                  <a:srgbClr val="FFFFFF"/>
                </a:solidFill>
              </a:rPr>
              <a:t>Therefore, it is determined by the </a:t>
            </a:r>
            <a:r>
              <a:rPr lang="en-US" altLang="cs-CZ" sz="1500">
                <a:solidFill>
                  <a:srgbClr val="FFFF00"/>
                </a:solidFill>
              </a:rPr>
              <a:t>number</a:t>
            </a:r>
            <a:r>
              <a:rPr lang="en-US" altLang="cs-CZ" sz="1500">
                <a:solidFill>
                  <a:srgbClr val="FFFFFF"/>
                </a:solidFill>
              </a:rPr>
              <a:t> and </a:t>
            </a:r>
            <a:r>
              <a:rPr lang="en-US" altLang="cs-CZ" sz="1500">
                <a:solidFill>
                  <a:srgbClr val="FFFF00"/>
                </a:solidFill>
              </a:rPr>
              <a:t>size</a:t>
            </a:r>
            <a:r>
              <a:rPr lang="en-US" altLang="cs-CZ" sz="1500">
                <a:solidFill>
                  <a:srgbClr val="FFFFFF"/>
                </a:solidFill>
              </a:rPr>
              <a:t> of the solute molecules.</a:t>
            </a:r>
          </a:p>
          <a:p>
            <a:pPr algn="just">
              <a:lnSpc>
                <a:spcPct val="110000"/>
              </a:lnSpc>
            </a:pPr>
            <a:r>
              <a:rPr lang="en-US" altLang="cs-CZ" sz="1500">
                <a:solidFill>
                  <a:srgbClr val="FFFFFF"/>
                </a:solidFill>
              </a:rPr>
              <a:t>In contrast, osmolarity is determined only by the </a:t>
            </a:r>
            <a:r>
              <a:rPr lang="en-US" altLang="cs-CZ" sz="1500">
                <a:solidFill>
                  <a:srgbClr val="FF3300"/>
                </a:solidFill>
              </a:rPr>
              <a:t>number </a:t>
            </a:r>
            <a:r>
              <a:rPr lang="en-US" altLang="cs-CZ" sz="1500">
                <a:solidFill>
                  <a:srgbClr val="FFFFFF"/>
                </a:solidFill>
              </a:rPr>
              <a:t>of solute in a given volume.</a:t>
            </a:r>
          </a:p>
          <a:p>
            <a:pPr algn="just">
              <a:lnSpc>
                <a:spcPct val="110000"/>
              </a:lnSpc>
            </a:pPr>
            <a:r>
              <a:rPr lang="en-US" altLang="cs-CZ" sz="1500">
                <a:solidFill>
                  <a:srgbClr val="FFFFFF"/>
                </a:solidFill>
              </a:rPr>
              <a:t>Therefore, when there are significant amounts of large molecules in the urine (such as glucose),</a:t>
            </a:r>
          </a:p>
          <a:p>
            <a:pPr algn="just">
              <a:lnSpc>
                <a:spcPct val="110000"/>
              </a:lnSpc>
            </a:pPr>
            <a:r>
              <a:rPr lang="en-US" altLang="cs-CZ" sz="1500">
                <a:solidFill>
                  <a:srgbClr val="FFFFFF"/>
                </a:solidFill>
              </a:rPr>
              <a:t>urine specific gravity may falsely suggest a very concentrated urine, despite a normal osmolarity. </a:t>
            </a:r>
          </a:p>
        </p:txBody>
      </p:sp>
      <p:pic>
        <p:nvPicPr>
          <p:cNvPr id="103427" name="Picture 1" descr="D:\SCContent\9781416045748\graphics\fullsize\S9781416045748-028-f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15888"/>
            <a:ext cx="5002212" cy="4903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87624" y="1412776"/>
            <a:ext cx="76285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Calibri" pitchFamily="34" charset="0"/>
              </a:rPr>
              <a:t>Almond</a:t>
            </a:r>
            <a:r>
              <a:rPr lang="cs-CZ" dirty="0" smtClean="0">
                <a:latin typeface="Calibri" pitchFamily="34" charset="0"/>
              </a:rPr>
              <a:t> CSD </a:t>
            </a:r>
            <a:r>
              <a:rPr lang="cs-CZ" dirty="0" err="1" smtClean="0">
                <a:latin typeface="Calibri" pitchFamily="34" charset="0"/>
              </a:rPr>
              <a:t>et</a:t>
            </a:r>
            <a:r>
              <a:rPr lang="cs-CZ" dirty="0" smtClean="0">
                <a:latin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</a:rPr>
              <a:t>al</a:t>
            </a:r>
            <a:r>
              <a:rPr lang="cs-CZ" dirty="0" smtClean="0">
                <a:latin typeface="Calibri" pitchFamily="34" charset="0"/>
              </a:rPr>
              <a:t>. </a:t>
            </a:r>
            <a:r>
              <a:rPr lang="cs-CZ" dirty="0" err="1" smtClean="0">
                <a:latin typeface="Calibri" pitchFamily="34" charset="0"/>
              </a:rPr>
              <a:t>Hyponatremia</a:t>
            </a:r>
            <a:r>
              <a:rPr lang="cs-CZ" dirty="0" smtClean="0">
                <a:latin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</a:rPr>
              <a:t>among</a:t>
            </a:r>
            <a:r>
              <a:rPr lang="cs-CZ" dirty="0" smtClean="0">
                <a:latin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</a:rPr>
              <a:t>runners</a:t>
            </a:r>
            <a:r>
              <a:rPr lang="cs-CZ" dirty="0" smtClean="0">
                <a:latin typeface="Calibri" pitchFamily="34" charset="0"/>
              </a:rPr>
              <a:t> in </a:t>
            </a:r>
            <a:r>
              <a:rPr lang="cs-CZ" dirty="0" err="1" smtClean="0">
                <a:latin typeface="Calibri" pitchFamily="34" charset="0"/>
              </a:rPr>
              <a:t>the</a:t>
            </a:r>
            <a:r>
              <a:rPr lang="cs-CZ" dirty="0" smtClean="0">
                <a:latin typeface="Calibri" pitchFamily="34" charset="0"/>
              </a:rPr>
              <a:t> Boston </a:t>
            </a:r>
            <a:r>
              <a:rPr lang="cs-CZ" dirty="0" err="1" smtClean="0">
                <a:latin typeface="Calibri" pitchFamily="34" charset="0"/>
              </a:rPr>
              <a:t>marathon</a:t>
            </a:r>
            <a:r>
              <a:rPr lang="cs-CZ" dirty="0" smtClean="0">
                <a:latin typeface="Calibri" pitchFamily="34" charset="0"/>
              </a:rPr>
              <a:t>.</a:t>
            </a:r>
          </a:p>
          <a:p>
            <a:r>
              <a:rPr lang="cs-CZ" i="1" dirty="0" smtClean="0">
                <a:latin typeface="Calibri" pitchFamily="34" charset="0"/>
              </a:rPr>
              <a:t>N </a:t>
            </a:r>
            <a:r>
              <a:rPr lang="cs-CZ" i="1" dirty="0" err="1" smtClean="0">
                <a:latin typeface="Calibri" pitchFamily="34" charset="0"/>
              </a:rPr>
              <a:t>Engl</a:t>
            </a:r>
            <a:r>
              <a:rPr lang="cs-CZ" i="1" dirty="0" smtClean="0">
                <a:latin typeface="Calibri" pitchFamily="34" charset="0"/>
              </a:rPr>
              <a:t> J Med</a:t>
            </a:r>
            <a:r>
              <a:rPr lang="cs-CZ" dirty="0" smtClean="0">
                <a:latin typeface="Calibri" pitchFamily="34" charset="0"/>
              </a:rPr>
              <a:t> 325: 1550-1556, 2005.</a:t>
            </a:r>
          </a:p>
          <a:p>
            <a:endParaRPr lang="cs-CZ" dirty="0" smtClean="0">
              <a:latin typeface="Calibri" pitchFamily="34" charset="0"/>
            </a:endParaRPr>
          </a:p>
          <a:p>
            <a:r>
              <a:rPr lang="cs-CZ" dirty="0" err="1" smtClean="0">
                <a:latin typeface="Calibri" pitchFamily="34" charset="0"/>
              </a:rPr>
              <a:t>Valtin</a:t>
            </a:r>
            <a:r>
              <a:rPr lang="cs-CZ" dirty="0" smtClean="0">
                <a:latin typeface="Calibri" pitchFamily="34" charset="0"/>
              </a:rPr>
              <a:t> H. „Drink </a:t>
            </a:r>
            <a:r>
              <a:rPr lang="cs-CZ" dirty="0" err="1" smtClean="0">
                <a:latin typeface="Calibri" pitchFamily="34" charset="0"/>
              </a:rPr>
              <a:t>at</a:t>
            </a:r>
            <a:r>
              <a:rPr lang="cs-CZ" dirty="0" smtClean="0">
                <a:latin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</a:rPr>
              <a:t>least</a:t>
            </a:r>
            <a:r>
              <a:rPr lang="cs-CZ" dirty="0" smtClean="0">
                <a:latin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</a:rPr>
              <a:t>eight</a:t>
            </a:r>
            <a:r>
              <a:rPr lang="cs-CZ" dirty="0" smtClean="0">
                <a:latin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</a:rPr>
              <a:t>glasses</a:t>
            </a:r>
            <a:r>
              <a:rPr lang="cs-CZ" dirty="0" smtClean="0">
                <a:latin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</a:rPr>
              <a:t>of</a:t>
            </a:r>
            <a:r>
              <a:rPr lang="cs-CZ" dirty="0" smtClean="0">
                <a:latin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</a:rPr>
              <a:t>water</a:t>
            </a:r>
            <a:r>
              <a:rPr lang="cs-CZ" dirty="0" smtClean="0">
                <a:latin typeface="Calibri" pitchFamily="34" charset="0"/>
              </a:rPr>
              <a:t> a </a:t>
            </a:r>
            <a:r>
              <a:rPr lang="cs-CZ" dirty="0" err="1" smtClean="0">
                <a:latin typeface="Calibri" pitchFamily="34" charset="0"/>
              </a:rPr>
              <a:t>day</a:t>
            </a:r>
            <a:r>
              <a:rPr lang="cs-CZ" dirty="0" smtClean="0">
                <a:latin typeface="Calibri" pitchFamily="34" charset="0"/>
              </a:rPr>
              <a:t>.“ </a:t>
            </a:r>
            <a:r>
              <a:rPr lang="cs-CZ" dirty="0" err="1" smtClean="0">
                <a:latin typeface="Calibri" pitchFamily="34" charset="0"/>
              </a:rPr>
              <a:t>Really</a:t>
            </a:r>
            <a:r>
              <a:rPr lang="cs-CZ" dirty="0" smtClean="0">
                <a:latin typeface="Calibri" pitchFamily="34" charset="0"/>
              </a:rPr>
              <a:t>? </a:t>
            </a:r>
            <a:r>
              <a:rPr lang="cs-CZ" dirty="0" err="1" smtClean="0">
                <a:latin typeface="Calibri" pitchFamily="34" charset="0"/>
              </a:rPr>
              <a:t>Is</a:t>
            </a:r>
            <a:r>
              <a:rPr lang="cs-CZ" dirty="0" smtClean="0">
                <a:latin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</a:rPr>
              <a:t>there</a:t>
            </a:r>
            <a:r>
              <a:rPr lang="cs-CZ" dirty="0" smtClean="0">
                <a:latin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</a:rPr>
              <a:t>scientific</a:t>
            </a:r>
            <a:endParaRPr lang="cs-CZ" dirty="0" smtClean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Evidence </a:t>
            </a:r>
            <a:r>
              <a:rPr lang="cs-CZ" dirty="0" err="1" smtClean="0">
                <a:latin typeface="Calibri" pitchFamily="34" charset="0"/>
              </a:rPr>
              <a:t>for</a:t>
            </a:r>
            <a:r>
              <a:rPr lang="cs-CZ" dirty="0" smtClean="0">
                <a:latin typeface="Calibri" pitchFamily="34" charset="0"/>
              </a:rPr>
              <a:t> „8 x 8“?</a:t>
            </a:r>
          </a:p>
          <a:p>
            <a:r>
              <a:rPr lang="cs-CZ" i="1" dirty="0" err="1" smtClean="0">
                <a:latin typeface="Calibri" pitchFamily="34" charset="0"/>
              </a:rPr>
              <a:t>Am</a:t>
            </a:r>
            <a:r>
              <a:rPr lang="cs-CZ" i="1" dirty="0" smtClean="0">
                <a:latin typeface="Calibri" pitchFamily="34" charset="0"/>
              </a:rPr>
              <a:t> J </a:t>
            </a:r>
            <a:r>
              <a:rPr lang="cs-CZ" i="1" dirty="0" err="1" smtClean="0">
                <a:latin typeface="Calibri" pitchFamily="34" charset="0"/>
              </a:rPr>
              <a:t>Physiol</a:t>
            </a:r>
            <a:r>
              <a:rPr lang="cs-CZ" i="1" dirty="0" smtClean="0">
                <a:latin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</a:rPr>
              <a:t>283: R993-R1004, 2002.</a:t>
            </a:r>
          </a:p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3"/>
          <p:cNvSpPr txBox="1">
            <a:spLocks noChangeArrowheads="1"/>
          </p:cNvSpPr>
          <p:nvPr/>
        </p:nvSpPr>
        <p:spPr bwMode="auto">
          <a:xfrm>
            <a:off x="1835150" y="822325"/>
            <a:ext cx="5599113" cy="47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cs-CZ" sz="2500"/>
              <a:t>Renal Control of Acid-Base Balance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1476375" y="882650"/>
            <a:ext cx="6178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/>
              <a:t>Acids and Bases – their definitions and meanings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250825" y="1970088"/>
            <a:ext cx="8748713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cs-CZ" sz="1500"/>
              <a:t>Molecules containing hydrogen atoms that can release hydrogen ions</a:t>
            </a:r>
          </a:p>
          <a:p>
            <a:pPr>
              <a:lnSpc>
                <a:spcPct val="110000"/>
              </a:lnSpc>
            </a:pPr>
            <a:r>
              <a:rPr lang="en-US" altLang="cs-CZ" sz="1500"/>
              <a:t>in solutions are referred to as </a:t>
            </a:r>
            <a:r>
              <a:rPr lang="en-US" altLang="cs-CZ" sz="1500">
                <a:solidFill>
                  <a:srgbClr val="FFFF00"/>
                </a:solidFill>
              </a:rPr>
              <a:t>acids. </a:t>
            </a:r>
            <a:r>
              <a:rPr lang="en-US" altLang="cs-CZ" sz="1500"/>
              <a:t>(HCl – H</a:t>
            </a:r>
            <a:r>
              <a:rPr lang="en-US" altLang="cs-CZ" sz="1500" baseline="30000"/>
              <a:t>+</a:t>
            </a:r>
            <a:r>
              <a:rPr lang="en-US" altLang="cs-CZ" sz="1500"/>
              <a:t> Cl</a:t>
            </a:r>
            <a:r>
              <a:rPr lang="en-US" altLang="cs-CZ" sz="1500" baseline="30000"/>
              <a:t>-</a:t>
            </a:r>
            <a:r>
              <a:rPr lang="en-US" altLang="cs-CZ" sz="1500"/>
              <a:t>) (H</a:t>
            </a:r>
            <a:r>
              <a:rPr lang="en-US" altLang="cs-CZ" sz="1500" baseline="-25000"/>
              <a:t>2</a:t>
            </a:r>
            <a:r>
              <a:rPr lang="en-US" altLang="cs-CZ" sz="1500"/>
              <a:t>CO</a:t>
            </a:r>
            <a:r>
              <a:rPr lang="en-US" altLang="cs-CZ" sz="1500" baseline="-25000"/>
              <a:t>3              </a:t>
            </a:r>
            <a:r>
              <a:rPr lang="en-US" altLang="cs-CZ" sz="1500"/>
              <a:t>H</a:t>
            </a:r>
            <a:r>
              <a:rPr lang="en-US" altLang="cs-CZ" sz="1500" baseline="30000"/>
              <a:t>+</a:t>
            </a:r>
            <a:r>
              <a:rPr lang="en-US" altLang="cs-CZ" sz="1500"/>
              <a:t>  HCO</a:t>
            </a:r>
            <a:r>
              <a:rPr lang="en-US" altLang="cs-CZ" sz="1500" baseline="-25000"/>
              <a:t>3</a:t>
            </a:r>
            <a:r>
              <a:rPr lang="en-US" altLang="cs-CZ" sz="1500" baseline="30000"/>
              <a:t>-</a:t>
            </a:r>
            <a:r>
              <a:rPr lang="en-US" altLang="cs-CZ" sz="1500"/>
              <a:t>)</a:t>
            </a:r>
            <a:endParaRPr lang="en-US" altLang="cs-CZ" sz="1500">
              <a:solidFill>
                <a:srgbClr val="FFFF00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cs-CZ" sz="1500">
                <a:solidFill>
                  <a:srgbClr val="FFFF00"/>
                </a:solidFill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en-US" altLang="cs-CZ" sz="1500"/>
              <a:t>A </a:t>
            </a:r>
            <a:r>
              <a:rPr lang="en-US" altLang="cs-CZ" sz="1500">
                <a:solidFill>
                  <a:srgbClr val="FFFF00"/>
                </a:solidFill>
              </a:rPr>
              <a:t>base</a:t>
            </a:r>
            <a:r>
              <a:rPr lang="en-US" altLang="cs-CZ" sz="1500"/>
              <a:t> is an ion or a molecule that can accept a hydrogen ion.</a:t>
            </a:r>
          </a:p>
          <a:p>
            <a:pPr>
              <a:lnSpc>
                <a:spcPct val="110000"/>
              </a:lnSpc>
            </a:pPr>
            <a:r>
              <a:rPr lang="en-US" altLang="cs-CZ" sz="1500"/>
              <a:t>(HPO</a:t>
            </a:r>
            <a:r>
              <a:rPr lang="en-US" altLang="cs-CZ" sz="1500" baseline="-25000"/>
              <a:t>4</a:t>
            </a:r>
            <a:r>
              <a:rPr lang="en-US" altLang="cs-CZ" sz="1500" baseline="30000"/>
              <a:t>2-</a:t>
            </a:r>
            <a:r>
              <a:rPr lang="en-US" altLang="cs-CZ" sz="1500"/>
              <a:t> is base because it can accept hydrogen ion to form H</a:t>
            </a:r>
            <a:r>
              <a:rPr lang="en-US" altLang="cs-CZ" sz="1500" baseline="-25000"/>
              <a:t>2</a:t>
            </a:r>
            <a:r>
              <a:rPr lang="en-US" altLang="cs-CZ" sz="1500"/>
              <a:t>PO</a:t>
            </a:r>
            <a:r>
              <a:rPr lang="en-US" altLang="cs-CZ" sz="1500" baseline="-25000"/>
              <a:t>4</a:t>
            </a:r>
            <a:r>
              <a:rPr lang="en-US" altLang="cs-CZ" sz="1500" baseline="30000"/>
              <a:t>-</a:t>
            </a:r>
            <a:r>
              <a:rPr lang="en-US" altLang="cs-CZ" sz="1500"/>
              <a:t>)</a:t>
            </a:r>
          </a:p>
          <a:p>
            <a:pPr>
              <a:lnSpc>
                <a:spcPct val="110000"/>
              </a:lnSpc>
            </a:pPr>
            <a:endParaRPr lang="en-US" altLang="cs-CZ" sz="1500"/>
          </a:p>
          <a:p>
            <a:pPr>
              <a:lnSpc>
                <a:spcPct val="110000"/>
              </a:lnSpc>
            </a:pPr>
            <a:r>
              <a:rPr lang="en-US" altLang="cs-CZ" sz="1500"/>
              <a:t>The proteins in the body also as bases because some of the amino acids that make up</a:t>
            </a:r>
          </a:p>
          <a:p>
            <a:pPr>
              <a:lnSpc>
                <a:spcPct val="110000"/>
              </a:lnSpc>
            </a:pPr>
            <a:r>
              <a:rPr lang="en-US" altLang="cs-CZ" sz="1500"/>
              <a:t>proteins have negative charges that readily accept hydrogen ions.</a:t>
            </a:r>
          </a:p>
          <a:p>
            <a:pPr>
              <a:lnSpc>
                <a:spcPct val="110000"/>
              </a:lnSpc>
            </a:pPr>
            <a:endParaRPr lang="en-US" altLang="cs-CZ" sz="1500"/>
          </a:p>
          <a:p>
            <a:pPr>
              <a:lnSpc>
                <a:spcPct val="110000"/>
              </a:lnSpc>
            </a:pPr>
            <a:r>
              <a:rPr lang="en-US" altLang="cs-CZ" sz="1500">
                <a:solidFill>
                  <a:srgbClr val="FFFF00"/>
                </a:solidFill>
              </a:rPr>
              <a:t>Alkalosis</a:t>
            </a:r>
            <a:r>
              <a:rPr lang="en-US" altLang="cs-CZ" sz="1500"/>
              <a:t> refers to excess removal of hydrogen ions from the body fluids.</a:t>
            </a:r>
          </a:p>
          <a:p>
            <a:pPr>
              <a:lnSpc>
                <a:spcPct val="110000"/>
              </a:lnSpc>
            </a:pPr>
            <a:r>
              <a:rPr lang="en-US" altLang="cs-CZ" sz="1500">
                <a:solidFill>
                  <a:srgbClr val="FFFF00"/>
                </a:solidFill>
              </a:rPr>
              <a:t>Acidosis</a:t>
            </a:r>
            <a:r>
              <a:rPr lang="en-US" altLang="cs-CZ" sz="1500"/>
              <a:t> refers to the excess addition of hydrogen ions in the body fluids.</a:t>
            </a:r>
          </a:p>
          <a:p>
            <a:pPr>
              <a:lnSpc>
                <a:spcPct val="110000"/>
              </a:lnSpc>
            </a:pPr>
            <a:endParaRPr lang="en-US" altLang="cs-CZ" sz="1500"/>
          </a:p>
          <a:p>
            <a:pPr>
              <a:lnSpc>
                <a:spcPct val="110000"/>
              </a:lnSpc>
            </a:pPr>
            <a:r>
              <a:rPr lang="en-US" altLang="cs-CZ" sz="1500"/>
              <a:t>A </a:t>
            </a:r>
            <a:r>
              <a:rPr lang="en-US" altLang="cs-CZ" sz="1500">
                <a:solidFill>
                  <a:srgbClr val="FFFF00"/>
                </a:solidFill>
              </a:rPr>
              <a:t>strong acid</a:t>
            </a:r>
            <a:r>
              <a:rPr lang="en-US" altLang="cs-CZ" sz="1500"/>
              <a:t> is one that rapidly dissociates and releases large amounts of H</a:t>
            </a:r>
            <a:r>
              <a:rPr lang="en-US" altLang="cs-CZ" sz="1500" baseline="30000"/>
              <a:t>+</a:t>
            </a:r>
            <a:r>
              <a:rPr lang="en-US" altLang="cs-CZ" sz="1500"/>
              <a:t> in solution (HCl)</a:t>
            </a:r>
          </a:p>
          <a:p>
            <a:pPr>
              <a:lnSpc>
                <a:spcPct val="110000"/>
              </a:lnSpc>
            </a:pPr>
            <a:r>
              <a:rPr lang="en-US" altLang="cs-CZ" sz="1500"/>
              <a:t>A </a:t>
            </a:r>
            <a:r>
              <a:rPr lang="en-US" altLang="cs-CZ" sz="1500">
                <a:solidFill>
                  <a:srgbClr val="FFFF00"/>
                </a:solidFill>
              </a:rPr>
              <a:t>week acid</a:t>
            </a:r>
            <a:r>
              <a:rPr lang="en-US" altLang="cs-CZ" sz="1500"/>
              <a:t> have less tendency to dissociate its ions and, therefore release H</a:t>
            </a:r>
            <a:r>
              <a:rPr lang="en-US" altLang="cs-CZ" sz="1500" baseline="30000"/>
              <a:t>+</a:t>
            </a:r>
            <a:r>
              <a:rPr lang="en-US" altLang="cs-CZ" sz="1500"/>
              <a:t> (H</a:t>
            </a:r>
            <a:r>
              <a:rPr lang="en-US" altLang="cs-CZ" sz="1500" baseline="-25000"/>
              <a:t>2</a:t>
            </a:r>
            <a:r>
              <a:rPr lang="en-US" altLang="cs-CZ" sz="1500"/>
              <a:t>CO</a:t>
            </a:r>
            <a:r>
              <a:rPr lang="en-US" altLang="cs-CZ" sz="1500" baseline="-25000"/>
              <a:t>3</a:t>
            </a:r>
            <a:r>
              <a:rPr lang="en-US" altLang="cs-CZ" sz="1500"/>
              <a:t>)</a:t>
            </a:r>
          </a:p>
          <a:p>
            <a:pPr>
              <a:lnSpc>
                <a:spcPct val="110000"/>
              </a:lnSpc>
            </a:pPr>
            <a:endParaRPr lang="en-US" altLang="cs-CZ" sz="1500"/>
          </a:p>
        </p:txBody>
      </p:sp>
      <p:sp>
        <p:nvSpPr>
          <p:cNvPr id="105476" name="Line 4"/>
          <p:cNvSpPr>
            <a:spLocks noChangeShapeType="1"/>
          </p:cNvSpPr>
          <p:nvPr/>
        </p:nvSpPr>
        <p:spPr bwMode="auto">
          <a:xfrm>
            <a:off x="6084888" y="2565400"/>
            <a:ext cx="4318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1500"/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2124075" y="549275"/>
            <a:ext cx="4646613" cy="47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altLang="cs-CZ" sz="2500"/>
              <a:t>Control of Acid-Base Balance</a:t>
            </a: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755650" y="1370013"/>
            <a:ext cx="7107238" cy="412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lnSpc>
                <a:spcPct val="120000"/>
              </a:lnSpc>
              <a:buFontTx/>
              <a:buAutoNum type="arabicPeriod"/>
            </a:pPr>
            <a:r>
              <a:rPr lang="en-US" altLang="cs-CZ" sz="1600"/>
              <a:t>There must be a balance between the production of H</a:t>
            </a:r>
            <a:r>
              <a:rPr lang="en-US" altLang="cs-CZ" sz="1600" baseline="30000"/>
              <a:t>+</a:t>
            </a:r>
            <a:r>
              <a:rPr lang="en-US" altLang="cs-CZ" sz="1600"/>
              <a:t> and the net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cs-CZ" sz="1600"/>
              <a:t>       removal of H</a:t>
            </a:r>
            <a:r>
              <a:rPr lang="en-US" altLang="cs-CZ" sz="1600" baseline="30000"/>
              <a:t>+</a:t>
            </a:r>
            <a:r>
              <a:rPr lang="en-US" altLang="cs-CZ" sz="1600"/>
              <a:t> from the body.</a:t>
            </a:r>
          </a:p>
          <a:p>
            <a:pPr marL="457200" indent="-457200">
              <a:lnSpc>
                <a:spcPct val="120000"/>
              </a:lnSpc>
              <a:buFontTx/>
              <a:buAutoNum type="arabicPeriod" startAt="2"/>
            </a:pPr>
            <a:r>
              <a:rPr lang="en-US" altLang="cs-CZ" sz="1600"/>
              <a:t>Precise H</a:t>
            </a:r>
            <a:r>
              <a:rPr lang="en-US" altLang="cs-CZ" sz="1600" baseline="30000"/>
              <a:t>+</a:t>
            </a:r>
            <a:r>
              <a:rPr lang="en-US" altLang="cs-CZ" sz="1600"/>
              <a:t> regulation is essential because the activities of almost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cs-CZ" sz="1600"/>
              <a:t>       all enzyme systems in the body are influenced by H</a:t>
            </a:r>
            <a:r>
              <a:rPr lang="en-US" altLang="cs-CZ" sz="1600" baseline="30000"/>
              <a:t>+</a:t>
            </a:r>
            <a:r>
              <a:rPr lang="en-US" altLang="cs-CZ" sz="1600"/>
              <a:t> concentration.</a:t>
            </a:r>
          </a:p>
          <a:p>
            <a:pPr marL="457200" indent="-457200">
              <a:lnSpc>
                <a:spcPct val="120000"/>
              </a:lnSpc>
              <a:buFontTx/>
              <a:buAutoNum type="arabicPeriod" startAt="3"/>
            </a:pPr>
            <a:r>
              <a:rPr lang="en-US" altLang="cs-CZ" sz="1600"/>
              <a:t>Na</a:t>
            </a:r>
            <a:r>
              <a:rPr lang="en-US" altLang="cs-CZ" sz="1600" baseline="30000"/>
              <a:t>+</a:t>
            </a:r>
            <a:r>
              <a:rPr lang="en-US" altLang="cs-CZ" sz="1600"/>
              <a:t> = 142 mmol/L, H</a:t>
            </a:r>
            <a:r>
              <a:rPr lang="en-US" altLang="cs-CZ" sz="1600" baseline="30000"/>
              <a:t>+ </a:t>
            </a:r>
            <a:r>
              <a:rPr lang="en-US" altLang="cs-CZ" sz="1600"/>
              <a:t>= 0.00004 mmol/L (40 nmol/L)</a:t>
            </a:r>
          </a:p>
          <a:p>
            <a:pPr marL="457200" indent="-457200">
              <a:lnSpc>
                <a:spcPct val="120000"/>
              </a:lnSpc>
              <a:buFontTx/>
              <a:buAutoNum type="arabicPeriod" startAt="3"/>
            </a:pPr>
            <a:r>
              <a:rPr lang="en-US" altLang="cs-CZ" sz="1600"/>
              <a:t>pH = -log [H</a:t>
            </a:r>
            <a:r>
              <a:rPr lang="en-US" altLang="cs-CZ" sz="1600" baseline="30000"/>
              <a:t>+</a:t>
            </a:r>
            <a:r>
              <a:rPr lang="en-US" altLang="cs-CZ" sz="1600"/>
              <a:t>] = -log[0.00004] = 7.4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cs-CZ" sz="1400"/>
              <a:t>(The lower limit of pH at which a person can live more than a few hours is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cs-CZ" sz="1400"/>
              <a:t>about 6.8 and the upper limit is about 8.0)</a:t>
            </a:r>
          </a:p>
          <a:p>
            <a:pPr marL="457200" indent="-457200">
              <a:lnSpc>
                <a:spcPct val="120000"/>
              </a:lnSpc>
              <a:buFontTx/>
              <a:buAutoNum type="arabicPeriod" startAt="5"/>
            </a:pPr>
            <a:r>
              <a:rPr lang="en-US" altLang="cs-CZ" sz="1600"/>
              <a:t>There are three primary systems that regulate the H</a:t>
            </a:r>
            <a:r>
              <a:rPr lang="en-US" altLang="cs-CZ" sz="1600" baseline="30000"/>
              <a:t>+</a:t>
            </a:r>
            <a:r>
              <a:rPr lang="en-US" altLang="cs-CZ" sz="1600"/>
              <a:t> concentration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cs-CZ" sz="1600"/>
              <a:t>       in body fluids to prevent acidosis:</a:t>
            </a:r>
          </a:p>
          <a:p>
            <a:pPr marL="457200" indent="-457200">
              <a:lnSpc>
                <a:spcPct val="120000"/>
              </a:lnSpc>
            </a:pPr>
            <a:endParaRPr lang="en-US" altLang="cs-CZ" sz="1600"/>
          </a:p>
          <a:p>
            <a:pPr marL="457200" indent="-457200">
              <a:lnSpc>
                <a:spcPct val="120000"/>
              </a:lnSpc>
            </a:pPr>
            <a:r>
              <a:rPr lang="en-US" altLang="cs-CZ" sz="1600"/>
              <a:t>A/ Chemical acid-base buffer systems of the body fluids (seconds)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cs-CZ" sz="1600"/>
              <a:t>B/ Lungs (few minutes)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cs-CZ" sz="1600"/>
              <a:t>C/ Kidneys (hours to days)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323850" y="2205038"/>
            <a:ext cx="8007350" cy="1465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/>
              <a:t>Extracellular fluid     </a:t>
            </a:r>
            <a:r>
              <a:rPr lang="cs-CZ" altLang="cs-CZ">
                <a:solidFill>
                  <a:srgbClr val="FFFF00"/>
                </a:solidFill>
              </a:rPr>
              <a:t>14                                280                                     3 920</a:t>
            </a:r>
          </a:p>
          <a:p>
            <a:endParaRPr lang="cs-CZ" altLang="cs-CZ">
              <a:solidFill>
                <a:srgbClr val="FFFF00"/>
              </a:solidFill>
            </a:endParaRPr>
          </a:p>
          <a:p>
            <a:r>
              <a:rPr lang="cs-CZ" altLang="cs-CZ"/>
              <a:t>Intracellular fluid      </a:t>
            </a:r>
            <a:r>
              <a:rPr lang="cs-CZ" altLang="cs-CZ">
                <a:solidFill>
                  <a:srgbClr val="FFFF00"/>
                </a:solidFill>
              </a:rPr>
              <a:t>28                                280                                     7 840</a:t>
            </a:r>
          </a:p>
          <a:p>
            <a:endParaRPr lang="cs-CZ" altLang="cs-CZ"/>
          </a:p>
          <a:p>
            <a:r>
              <a:rPr lang="cs-CZ" altLang="cs-CZ"/>
              <a:t>Total body fluid        </a:t>
            </a:r>
            <a:r>
              <a:rPr lang="cs-CZ" altLang="cs-CZ">
                <a:solidFill>
                  <a:srgbClr val="FFFF00"/>
                </a:solidFill>
              </a:rPr>
              <a:t>42                                280                                   11 760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2319338" y="928688"/>
            <a:ext cx="61658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/>
              <a:t>  Volume                    Concentration                     Total</a:t>
            </a:r>
          </a:p>
          <a:p>
            <a:r>
              <a:rPr lang="cs-CZ" altLang="cs-CZ"/>
              <a:t>  (liters)                      (mOsm/l)                              (mOsm)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395288" y="4365625"/>
            <a:ext cx="8374062" cy="1679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cs-CZ" sz="1600"/>
              <a:t>2 L of 3 % NaCl = 30 g NaCl per liter. Because the molecular weight is 58.5 g/mol.</a:t>
            </a:r>
          </a:p>
          <a:p>
            <a:pPr algn="just">
              <a:lnSpc>
                <a:spcPct val="130000"/>
              </a:lnSpc>
            </a:pPr>
            <a:r>
              <a:rPr lang="en-US" altLang="cs-CZ" sz="1600"/>
              <a:t>This mean there is about 0.513 mole of NaCl per liter (30:58.5).</a:t>
            </a:r>
          </a:p>
          <a:p>
            <a:pPr algn="just">
              <a:lnSpc>
                <a:spcPct val="130000"/>
              </a:lnSpc>
            </a:pPr>
            <a:r>
              <a:rPr lang="en-US" altLang="cs-CZ" sz="1600"/>
              <a:t>For 2 liters of solution this would be 1.026 mole (2 x 0.516).</a:t>
            </a:r>
          </a:p>
          <a:p>
            <a:pPr algn="just">
              <a:lnSpc>
                <a:spcPct val="130000"/>
              </a:lnSpc>
            </a:pPr>
            <a:r>
              <a:rPr lang="en-US" altLang="cs-CZ" sz="1600"/>
              <a:t>Because 1 mole of NaCl equals 2 osmoles = 2 x 1.026 = 2.052 osmoles = 2 052 mOsm</a:t>
            </a:r>
          </a:p>
          <a:p>
            <a:pPr algn="just">
              <a:lnSpc>
                <a:spcPct val="130000"/>
              </a:lnSpc>
            </a:pPr>
            <a:endParaRPr lang="en-US" altLang="cs-CZ" sz="1600"/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3708400" y="188913"/>
            <a:ext cx="1835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FFFF00"/>
                </a:solidFill>
              </a:rPr>
              <a:t>Initial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979613" y="115888"/>
            <a:ext cx="5111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2000">
                <a:solidFill>
                  <a:srgbClr val="FFFF00"/>
                </a:solidFill>
              </a:rPr>
              <a:t>Metabolic Sources of Acids and Bases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107950" y="669925"/>
            <a:ext cx="9043988" cy="575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AutoNum type="alphaUcPeriod"/>
            </a:pPr>
            <a:r>
              <a:rPr lang="cs-CZ" altLang="cs-CZ">
                <a:solidFill>
                  <a:srgbClr val="FF3300"/>
                </a:solidFill>
              </a:rPr>
              <a:t>Reactions producing CO</a:t>
            </a:r>
            <a:r>
              <a:rPr lang="cs-CZ" altLang="cs-CZ" baseline="-25000">
                <a:solidFill>
                  <a:srgbClr val="FF3300"/>
                </a:solidFill>
              </a:rPr>
              <a:t>2</a:t>
            </a:r>
            <a:r>
              <a:rPr lang="cs-CZ" altLang="cs-CZ">
                <a:solidFill>
                  <a:srgbClr val="FF3300"/>
                </a:solidFill>
              </a:rPr>
              <a:t> (Merely a Potential Acid)</a:t>
            </a:r>
          </a:p>
          <a:p>
            <a:pPr marL="342900" indent="-342900">
              <a:lnSpc>
                <a:spcPct val="120000"/>
              </a:lnSpc>
            </a:pPr>
            <a:r>
              <a:rPr lang="cs-CZ" altLang="cs-CZ" sz="1500">
                <a:solidFill>
                  <a:srgbClr val="FFFFFF"/>
                </a:solidFill>
              </a:rPr>
              <a:t>	1. Complete oxidation of neutral carbohydrated and fat                   CO</a:t>
            </a:r>
            <a:r>
              <a:rPr lang="cs-CZ" altLang="cs-CZ" sz="1500" baseline="-25000">
                <a:solidFill>
                  <a:srgbClr val="FFFFFF"/>
                </a:solidFill>
              </a:rPr>
              <a:t>2</a:t>
            </a:r>
            <a:r>
              <a:rPr lang="cs-CZ" altLang="cs-CZ" sz="1500">
                <a:solidFill>
                  <a:srgbClr val="FFFFFF"/>
                </a:solidFill>
              </a:rPr>
              <a:t> + H</a:t>
            </a:r>
            <a:r>
              <a:rPr lang="cs-CZ" altLang="cs-CZ" sz="1500" baseline="-25000">
                <a:solidFill>
                  <a:srgbClr val="FFFFFF"/>
                </a:solidFill>
              </a:rPr>
              <a:t>2</a:t>
            </a:r>
            <a:r>
              <a:rPr lang="cs-CZ" altLang="cs-CZ" sz="1500">
                <a:solidFill>
                  <a:srgbClr val="FFFFFF"/>
                </a:solidFill>
              </a:rPr>
              <a:t>O</a:t>
            </a:r>
          </a:p>
          <a:p>
            <a:pPr marL="342900" indent="-342900">
              <a:lnSpc>
                <a:spcPct val="120000"/>
              </a:lnSpc>
            </a:pPr>
            <a:r>
              <a:rPr lang="cs-CZ" altLang="cs-CZ" sz="1500">
                <a:solidFill>
                  <a:srgbClr val="FFFFFF"/>
                </a:solidFill>
              </a:rPr>
              <a:t>      2. Oxidation of most neutral amino acids                                Urea + CO</a:t>
            </a:r>
            <a:r>
              <a:rPr lang="cs-CZ" altLang="cs-CZ" sz="1500" baseline="-25000">
                <a:solidFill>
                  <a:srgbClr val="FFFFFF"/>
                </a:solidFill>
              </a:rPr>
              <a:t>2</a:t>
            </a:r>
            <a:r>
              <a:rPr lang="cs-CZ" altLang="cs-CZ" sz="1500">
                <a:solidFill>
                  <a:srgbClr val="FFFFFF"/>
                </a:solidFill>
              </a:rPr>
              <a:t> + H</a:t>
            </a:r>
            <a:r>
              <a:rPr lang="cs-CZ" altLang="cs-CZ" sz="1500" baseline="-25000">
                <a:solidFill>
                  <a:srgbClr val="FFFFFF"/>
                </a:solidFill>
              </a:rPr>
              <a:t>2</a:t>
            </a:r>
            <a:r>
              <a:rPr lang="cs-CZ" altLang="cs-CZ" sz="1500">
                <a:solidFill>
                  <a:srgbClr val="FFFFFF"/>
                </a:solidFill>
              </a:rPr>
              <a:t>O</a:t>
            </a:r>
          </a:p>
          <a:p>
            <a:pPr marL="342900" indent="-342900">
              <a:lnSpc>
                <a:spcPct val="120000"/>
              </a:lnSpc>
            </a:pPr>
            <a:endParaRPr lang="cs-CZ" altLang="cs-CZ" sz="1500">
              <a:solidFill>
                <a:srgbClr val="FFFFFF"/>
              </a:solidFill>
            </a:endParaRPr>
          </a:p>
          <a:p>
            <a:pPr marL="342900" indent="-342900">
              <a:lnSpc>
                <a:spcPct val="120000"/>
              </a:lnSpc>
            </a:pPr>
            <a:r>
              <a:rPr lang="cs-CZ" altLang="cs-CZ">
                <a:solidFill>
                  <a:srgbClr val="FF3300"/>
                </a:solidFill>
              </a:rPr>
              <a:t>B.</a:t>
            </a:r>
            <a:r>
              <a:rPr lang="cs-CZ" altLang="cs-CZ" sz="1500">
                <a:solidFill>
                  <a:srgbClr val="FFFFFF"/>
                </a:solidFill>
              </a:rPr>
              <a:t> </a:t>
            </a:r>
            <a:r>
              <a:rPr lang="cs-CZ" altLang="cs-CZ">
                <a:solidFill>
                  <a:srgbClr val="FF3300"/>
                </a:solidFill>
              </a:rPr>
              <a:t>Reactions producing nonvolatile acids</a:t>
            </a:r>
          </a:p>
          <a:p>
            <a:pPr marL="342900" indent="-342900">
              <a:lnSpc>
                <a:spcPct val="120000"/>
              </a:lnSpc>
            </a:pPr>
            <a:r>
              <a:rPr lang="cs-CZ" altLang="cs-CZ" sz="1500">
                <a:solidFill>
                  <a:srgbClr val="FFFFFF"/>
                </a:solidFill>
              </a:rPr>
              <a:t>	1. Oxidation of sulfur-containing amino acids           Urea + CO</a:t>
            </a:r>
            <a:r>
              <a:rPr lang="cs-CZ" altLang="cs-CZ" sz="1500" baseline="-25000">
                <a:solidFill>
                  <a:srgbClr val="FFFFFF"/>
                </a:solidFill>
              </a:rPr>
              <a:t>2</a:t>
            </a:r>
            <a:r>
              <a:rPr lang="cs-CZ" altLang="cs-CZ" sz="1500">
                <a:solidFill>
                  <a:srgbClr val="FFFFFF"/>
                </a:solidFill>
              </a:rPr>
              <a:t> + H</a:t>
            </a:r>
            <a:r>
              <a:rPr lang="cs-CZ" altLang="cs-CZ" sz="1500" baseline="-25000">
                <a:solidFill>
                  <a:srgbClr val="FFFFFF"/>
                </a:solidFill>
              </a:rPr>
              <a:t>2</a:t>
            </a:r>
            <a:r>
              <a:rPr lang="cs-CZ" altLang="cs-CZ" sz="1500">
                <a:solidFill>
                  <a:srgbClr val="FFFFFF"/>
                </a:solidFill>
              </a:rPr>
              <a:t>O + H</a:t>
            </a:r>
            <a:r>
              <a:rPr lang="cs-CZ" altLang="cs-CZ" sz="1500" baseline="-25000">
                <a:solidFill>
                  <a:srgbClr val="FFFFFF"/>
                </a:solidFill>
              </a:rPr>
              <a:t>2</a:t>
            </a:r>
            <a:r>
              <a:rPr lang="cs-CZ" altLang="cs-CZ" sz="1500">
                <a:solidFill>
                  <a:srgbClr val="FFFFFF"/>
                </a:solidFill>
              </a:rPr>
              <a:t>SO</a:t>
            </a:r>
            <a:r>
              <a:rPr lang="cs-CZ" altLang="cs-CZ" sz="1500" baseline="-25000">
                <a:solidFill>
                  <a:srgbClr val="FFFFFF"/>
                </a:solidFill>
              </a:rPr>
              <a:t>4              </a:t>
            </a:r>
            <a:r>
              <a:rPr lang="cs-CZ" altLang="cs-CZ" sz="1500">
                <a:solidFill>
                  <a:srgbClr val="FFFFFF"/>
                </a:solidFill>
              </a:rPr>
              <a:t>2H</a:t>
            </a:r>
            <a:r>
              <a:rPr lang="cs-CZ" altLang="cs-CZ" sz="1500" baseline="30000">
                <a:solidFill>
                  <a:srgbClr val="FFFFFF"/>
                </a:solidFill>
              </a:rPr>
              <a:t>+</a:t>
            </a:r>
            <a:r>
              <a:rPr lang="cs-CZ" altLang="cs-CZ" sz="1500">
                <a:solidFill>
                  <a:srgbClr val="FFFFFF"/>
                </a:solidFill>
              </a:rPr>
              <a:t> + SO</a:t>
            </a:r>
            <a:r>
              <a:rPr lang="cs-CZ" altLang="cs-CZ" sz="1500" baseline="-25000">
                <a:solidFill>
                  <a:srgbClr val="FFFFFF"/>
                </a:solidFill>
              </a:rPr>
              <a:t>4</a:t>
            </a:r>
            <a:r>
              <a:rPr lang="cs-CZ" altLang="cs-CZ" sz="1500" baseline="30000">
                <a:solidFill>
                  <a:srgbClr val="FFFFFF"/>
                </a:solidFill>
              </a:rPr>
              <a:t>2</a:t>
            </a:r>
            <a:r>
              <a:rPr lang="cs-CZ" altLang="cs-CZ" sz="1500">
                <a:solidFill>
                  <a:srgbClr val="FFFFFF"/>
                </a:solidFill>
              </a:rPr>
              <a:t>-</a:t>
            </a:r>
          </a:p>
          <a:p>
            <a:pPr marL="342900" indent="-342900">
              <a:lnSpc>
                <a:spcPct val="120000"/>
              </a:lnSpc>
            </a:pPr>
            <a:r>
              <a:rPr lang="cs-CZ" altLang="cs-CZ" sz="1500">
                <a:solidFill>
                  <a:srgbClr val="FFFFFF"/>
                </a:solidFill>
              </a:rPr>
              <a:t>          (examples: methionine, cysteine)</a:t>
            </a:r>
          </a:p>
          <a:p>
            <a:pPr marL="342900" indent="-342900">
              <a:lnSpc>
                <a:spcPct val="120000"/>
              </a:lnSpc>
            </a:pPr>
            <a:r>
              <a:rPr lang="cs-CZ" altLang="cs-CZ" sz="1500">
                <a:solidFill>
                  <a:srgbClr val="FFFFFF"/>
                </a:solidFill>
              </a:rPr>
              <a:t>	2. Metabolism of phosphorous-containing compounds            H</a:t>
            </a:r>
            <a:r>
              <a:rPr lang="cs-CZ" altLang="cs-CZ" sz="1500" baseline="-25000">
                <a:solidFill>
                  <a:srgbClr val="FFFFFF"/>
                </a:solidFill>
              </a:rPr>
              <a:t>3</a:t>
            </a:r>
            <a:r>
              <a:rPr lang="cs-CZ" altLang="cs-CZ" sz="1500">
                <a:solidFill>
                  <a:srgbClr val="FFFFFF"/>
                </a:solidFill>
              </a:rPr>
              <a:t>PO</a:t>
            </a:r>
            <a:r>
              <a:rPr lang="cs-CZ" altLang="cs-CZ" sz="1500" baseline="-25000">
                <a:solidFill>
                  <a:srgbClr val="FFFFFF"/>
                </a:solidFill>
              </a:rPr>
              <a:t>4</a:t>
            </a:r>
            <a:r>
              <a:rPr lang="cs-CZ" altLang="cs-CZ" sz="1500">
                <a:solidFill>
                  <a:srgbClr val="FFFFFF"/>
                </a:solidFill>
              </a:rPr>
              <a:t>                        H</a:t>
            </a:r>
            <a:r>
              <a:rPr lang="cs-CZ" altLang="cs-CZ" sz="1500" baseline="30000">
                <a:solidFill>
                  <a:srgbClr val="FFFFFF"/>
                </a:solidFill>
              </a:rPr>
              <a:t>+</a:t>
            </a:r>
            <a:r>
              <a:rPr lang="cs-CZ" altLang="cs-CZ" sz="1500">
                <a:solidFill>
                  <a:srgbClr val="FFFFFF"/>
                </a:solidFill>
              </a:rPr>
              <a:t>  + H</a:t>
            </a:r>
            <a:r>
              <a:rPr lang="cs-CZ" altLang="cs-CZ" sz="1500" baseline="-25000">
                <a:solidFill>
                  <a:srgbClr val="FFFFFF"/>
                </a:solidFill>
              </a:rPr>
              <a:t>2</a:t>
            </a:r>
            <a:r>
              <a:rPr lang="cs-CZ" altLang="cs-CZ" sz="1500">
                <a:solidFill>
                  <a:srgbClr val="FFFFFF"/>
                </a:solidFill>
              </a:rPr>
              <a:t>PO</a:t>
            </a:r>
            <a:r>
              <a:rPr lang="cs-CZ" altLang="cs-CZ" sz="1500" baseline="-25000">
                <a:solidFill>
                  <a:srgbClr val="FFFFFF"/>
                </a:solidFill>
              </a:rPr>
              <a:t>4</a:t>
            </a:r>
            <a:r>
              <a:rPr lang="cs-CZ" altLang="cs-CZ" sz="1500" baseline="30000">
                <a:solidFill>
                  <a:srgbClr val="FFFFFF"/>
                </a:solidFill>
              </a:rPr>
              <a:t>2</a:t>
            </a:r>
            <a:r>
              <a:rPr lang="cs-CZ" altLang="cs-CZ" sz="1500">
                <a:solidFill>
                  <a:srgbClr val="FFFFFF"/>
                </a:solidFill>
              </a:rPr>
              <a:t>-</a:t>
            </a:r>
          </a:p>
          <a:p>
            <a:pPr marL="342900" indent="-342900">
              <a:lnSpc>
                <a:spcPct val="120000"/>
              </a:lnSpc>
            </a:pPr>
            <a:r>
              <a:rPr lang="cs-CZ" altLang="cs-CZ" sz="1500">
                <a:solidFill>
                  <a:srgbClr val="FFFFFF"/>
                </a:solidFill>
              </a:rPr>
              <a:t>	3. Oxidation of cationic amino acids                      Urea + CO</a:t>
            </a:r>
            <a:r>
              <a:rPr lang="cs-CZ" altLang="cs-CZ" sz="1500" baseline="-25000">
                <a:solidFill>
                  <a:srgbClr val="FFFFFF"/>
                </a:solidFill>
              </a:rPr>
              <a:t>2</a:t>
            </a:r>
            <a:r>
              <a:rPr lang="cs-CZ" altLang="cs-CZ" sz="1500">
                <a:solidFill>
                  <a:srgbClr val="FFFFFF"/>
                </a:solidFill>
              </a:rPr>
              <a:t> + H</a:t>
            </a:r>
            <a:r>
              <a:rPr lang="cs-CZ" altLang="cs-CZ" sz="1500" baseline="-25000">
                <a:solidFill>
                  <a:srgbClr val="FFFFFF"/>
                </a:solidFill>
              </a:rPr>
              <a:t>2</a:t>
            </a:r>
            <a:r>
              <a:rPr lang="cs-CZ" altLang="cs-CZ" sz="1500">
                <a:solidFill>
                  <a:srgbClr val="FFFFFF"/>
                </a:solidFill>
              </a:rPr>
              <a:t>O + H</a:t>
            </a:r>
            <a:r>
              <a:rPr lang="cs-CZ" altLang="cs-CZ" sz="1500" baseline="30000">
                <a:solidFill>
                  <a:srgbClr val="FFFFFF"/>
                </a:solidFill>
              </a:rPr>
              <a:t>+</a:t>
            </a:r>
          </a:p>
          <a:p>
            <a:pPr marL="342900" indent="-342900">
              <a:lnSpc>
                <a:spcPct val="120000"/>
              </a:lnSpc>
            </a:pPr>
            <a:r>
              <a:rPr lang="cs-CZ" altLang="cs-CZ" sz="1500" baseline="30000">
                <a:solidFill>
                  <a:srgbClr val="FFFFFF"/>
                </a:solidFill>
              </a:rPr>
              <a:t>                </a:t>
            </a:r>
            <a:r>
              <a:rPr lang="cs-CZ" altLang="cs-CZ" sz="1500">
                <a:solidFill>
                  <a:srgbClr val="FFFFFF"/>
                </a:solidFill>
              </a:rPr>
              <a:t>(examples: lysine+, arginin+)</a:t>
            </a:r>
          </a:p>
          <a:p>
            <a:pPr marL="342900" indent="-342900">
              <a:lnSpc>
                <a:spcPct val="120000"/>
              </a:lnSpc>
            </a:pPr>
            <a:r>
              <a:rPr lang="cs-CZ" altLang="cs-CZ" sz="1500">
                <a:solidFill>
                  <a:srgbClr val="FFFFFF"/>
                </a:solidFill>
              </a:rPr>
              <a:t>	4. Production of nonmetabolizable organic acids               HA                H</a:t>
            </a:r>
            <a:r>
              <a:rPr lang="cs-CZ" altLang="cs-CZ" sz="1500" baseline="30000">
                <a:solidFill>
                  <a:srgbClr val="FFFFFF"/>
                </a:solidFill>
              </a:rPr>
              <a:t>+ </a:t>
            </a:r>
            <a:r>
              <a:rPr lang="cs-CZ" altLang="cs-CZ" sz="1500">
                <a:solidFill>
                  <a:srgbClr val="FFFFFF"/>
                </a:solidFill>
              </a:rPr>
              <a:t> + A</a:t>
            </a:r>
            <a:r>
              <a:rPr lang="cs-CZ" altLang="cs-CZ" sz="1500" baseline="30000">
                <a:solidFill>
                  <a:srgbClr val="FFFFFF"/>
                </a:solidFill>
              </a:rPr>
              <a:t>-</a:t>
            </a:r>
          </a:p>
          <a:p>
            <a:pPr marL="342900" indent="-342900">
              <a:lnSpc>
                <a:spcPct val="120000"/>
              </a:lnSpc>
            </a:pPr>
            <a:r>
              <a:rPr lang="cs-CZ" altLang="cs-CZ" sz="1500" baseline="30000">
                <a:solidFill>
                  <a:srgbClr val="FFFFFF"/>
                </a:solidFill>
              </a:rPr>
              <a:t>	      </a:t>
            </a:r>
            <a:r>
              <a:rPr lang="cs-CZ" altLang="cs-CZ" sz="1500">
                <a:solidFill>
                  <a:srgbClr val="FFFFFF"/>
                </a:solidFill>
              </a:rPr>
              <a:t>(examples: uric acid, oxalic acid)</a:t>
            </a:r>
          </a:p>
          <a:p>
            <a:pPr marL="342900" indent="-342900">
              <a:lnSpc>
                <a:spcPct val="120000"/>
              </a:lnSpc>
            </a:pPr>
            <a:r>
              <a:rPr lang="cs-CZ" altLang="cs-CZ" sz="1500">
                <a:solidFill>
                  <a:srgbClr val="FFFFFF"/>
                </a:solidFill>
              </a:rPr>
              <a:t>	5. Incomplete oxidation of carohydrate and fat                   HA                 H</a:t>
            </a:r>
            <a:r>
              <a:rPr lang="cs-CZ" altLang="cs-CZ" sz="1500" baseline="30000">
                <a:solidFill>
                  <a:srgbClr val="FFFFFF"/>
                </a:solidFill>
              </a:rPr>
              <a:t>+</a:t>
            </a:r>
            <a:r>
              <a:rPr lang="cs-CZ" altLang="cs-CZ" sz="1500">
                <a:solidFill>
                  <a:srgbClr val="FFFFFF"/>
                </a:solidFill>
              </a:rPr>
              <a:t>  + A</a:t>
            </a:r>
            <a:r>
              <a:rPr lang="cs-CZ" altLang="cs-CZ" sz="1500" baseline="30000">
                <a:solidFill>
                  <a:srgbClr val="FFFFFF"/>
                </a:solidFill>
              </a:rPr>
              <a:t>-</a:t>
            </a:r>
            <a:endParaRPr lang="cs-CZ" altLang="cs-CZ" sz="1500">
              <a:solidFill>
                <a:srgbClr val="FFFFFF"/>
              </a:solidFill>
            </a:endParaRPr>
          </a:p>
          <a:p>
            <a:pPr marL="342900" indent="-342900">
              <a:lnSpc>
                <a:spcPct val="120000"/>
              </a:lnSpc>
            </a:pPr>
            <a:r>
              <a:rPr lang="cs-CZ" altLang="cs-CZ" sz="1500">
                <a:solidFill>
                  <a:srgbClr val="FFFFFF"/>
                </a:solidFill>
              </a:rPr>
              <a:t>           (examples: lactic acid, ketoacidosis)</a:t>
            </a:r>
          </a:p>
          <a:p>
            <a:pPr marL="342900" indent="-342900">
              <a:lnSpc>
                <a:spcPct val="120000"/>
              </a:lnSpc>
            </a:pPr>
            <a:endParaRPr lang="cs-CZ" altLang="cs-CZ" sz="1500">
              <a:solidFill>
                <a:srgbClr val="FFFFFF"/>
              </a:solidFill>
            </a:endParaRPr>
          </a:p>
          <a:p>
            <a:pPr marL="342900" indent="-342900">
              <a:lnSpc>
                <a:spcPct val="120000"/>
              </a:lnSpc>
            </a:pPr>
            <a:r>
              <a:rPr lang="cs-CZ" altLang="cs-CZ">
                <a:solidFill>
                  <a:srgbClr val="FF3300"/>
                </a:solidFill>
              </a:rPr>
              <a:t>C.</a:t>
            </a:r>
            <a:r>
              <a:rPr lang="cs-CZ" altLang="cs-CZ" sz="1500">
                <a:solidFill>
                  <a:srgbClr val="FFFFFF"/>
                </a:solidFill>
              </a:rPr>
              <a:t> </a:t>
            </a:r>
            <a:r>
              <a:rPr lang="cs-CZ" altLang="cs-CZ">
                <a:solidFill>
                  <a:srgbClr val="FF3300"/>
                </a:solidFill>
              </a:rPr>
              <a:t>Reactions producing nonvaletile bases</a:t>
            </a:r>
          </a:p>
          <a:p>
            <a:pPr marL="342900" indent="-342900">
              <a:lnSpc>
                <a:spcPct val="120000"/>
              </a:lnSpc>
            </a:pPr>
            <a:r>
              <a:rPr lang="cs-CZ" altLang="cs-CZ" sz="1500">
                <a:solidFill>
                  <a:srgbClr val="FFFFFF"/>
                </a:solidFill>
              </a:rPr>
              <a:t>	1. Oxidation of anionic amino acids                         Urea + CO</a:t>
            </a:r>
            <a:r>
              <a:rPr lang="cs-CZ" altLang="cs-CZ" sz="1500" baseline="-25000">
                <a:solidFill>
                  <a:srgbClr val="FFFFFF"/>
                </a:solidFill>
              </a:rPr>
              <a:t>2</a:t>
            </a:r>
            <a:r>
              <a:rPr lang="cs-CZ" altLang="cs-CZ" sz="1500">
                <a:solidFill>
                  <a:srgbClr val="FFFFFF"/>
                </a:solidFill>
              </a:rPr>
              <a:t> + H</a:t>
            </a:r>
            <a:r>
              <a:rPr lang="cs-CZ" altLang="cs-CZ" sz="1500" baseline="-25000">
                <a:solidFill>
                  <a:srgbClr val="FFFFFF"/>
                </a:solidFill>
              </a:rPr>
              <a:t>2</a:t>
            </a:r>
            <a:r>
              <a:rPr lang="cs-CZ" altLang="cs-CZ" sz="1500">
                <a:solidFill>
                  <a:srgbClr val="FFFFFF"/>
                </a:solidFill>
              </a:rPr>
              <a:t>O + HCO</a:t>
            </a:r>
            <a:r>
              <a:rPr lang="cs-CZ" altLang="cs-CZ" sz="1500" baseline="-25000">
                <a:solidFill>
                  <a:srgbClr val="FFFFFF"/>
                </a:solidFill>
              </a:rPr>
              <a:t>3</a:t>
            </a:r>
            <a:r>
              <a:rPr lang="cs-CZ" altLang="cs-CZ" sz="1500" baseline="30000">
                <a:solidFill>
                  <a:srgbClr val="FFFFFF"/>
                </a:solidFill>
              </a:rPr>
              <a:t>-</a:t>
            </a:r>
          </a:p>
          <a:p>
            <a:pPr marL="342900" indent="-342900">
              <a:lnSpc>
                <a:spcPct val="120000"/>
              </a:lnSpc>
            </a:pPr>
            <a:r>
              <a:rPr lang="cs-CZ" altLang="cs-CZ" sz="1500" baseline="30000">
                <a:solidFill>
                  <a:srgbClr val="FFFFFF"/>
                </a:solidFill>
              </a:rPr>
              <a:t>                </a:t>
            </a:r>
            <a:r>
              <a:rPr lang="cs-CZ" altLang="cs-CZ" sz="1500">
                <a:solidFill>
                  <a:srgbClr val="FFFFFF"/>
                </a:solidFill>
              </a:rPr>
              <a:t>(examples: glutamate</a:t>
            </a:r>
            <a:r>
              <a:rPr lang="cs-CZ" altLang="cs-CZ" sz="1500" baseline="30000">
                <a:solidFill>
                  <a:srgbClr val="FFFFFF"/>
                </a:solidFill>
              </a:rPr>
              <a:t>-</a:t>
            </a:r>
            <a:r>
              <a:rPr lang="cs-CZ" altLang="cs-CZ" sz="1500">
                <a:solidFill>
                  <a:srgbClr val="FFFFFF"/>
                </a:solidFill>
              </a:rPr>
              <a:t>, aspartate</a:t>
            </a:r>
            <a:r>
              <a:rPr lang="cs-CZ" altLang="cs-CZ" sz="1500" baseline="30000">
                <a:solidFill>
                  <a:srgbClr val="FFFFFF"/>
                </a:solidFill>
              </a:rPr>
              <a:t>-</a:t>
            </a:r>
            <a:r>
              <a:rPr lang="cs-CZ" altLang="cs-CZ" sz="1500">
                <a:solidFill>
                  <a:srgbClr val="FFFFFF"/>
                </a:solidFill>
              </a:rPr>
              <a:t>)</a:t>
            </a:r>
          </a:p>
          <a:p>
            <a:pPr marL="342900" indent="-342900">
              <a:lnSpc>
                <a:spcPct val="120000"/>
              </a:lnSpc>
            </a:pPr>
            <a:r>
              <a:rPr lang="cs-CZ" altLang="cs-CZ" sz="1500">
                <a:solidFill>
                  <a:srgbClr val="FFFFFF"/>
                </a:solidFill>
              </a:rPr>
              <a:t>	2. Oxidation of organic anions                                  CO</a:t>
            </a:r>
            <a:r>
              <a:rPr lang="cs-CZ" altLang="cs-CZ" sz="1500" baseline="-25000">
                <a:solidFill>
                  <a:srgbClr val="FFFFFF"/>
                </a:solidFill>
              </a:rPr>
              <a:t>2</a:t>
            </a:r>
            <a:r>
              <a:rPr lang="cs-CZ" altLang="cs-CZ" sz="1500">
                <a:solidFill>
                  <a:srgbClr val="FFFFFF"/>
                </a:solidFill>
              </a:rPr>
              <a:t> + H</a:t>
            </a:r>
            <a:r>
              <a:rPr lang="cs-CZ" altLang="cs-CZ" sz="1500" baseline="-25000">
                <a:solidFill>
                  <a:srgbClr val="FFFFFF"/>
                </a:solidFill>
              </a:rPr>
              <a:t>2</a:t>
            </a:r>
            <a:r>
              <a:rPr lang="cs-CZ" altLang="cs-CZ" sz="1500">
                <a:solidFill>
                  <a:srgbClr val="FFFFFF"/>
                </a:solidFill>
              </a:rPr>
              <a:t>O + HCO</a:t>
            </a:r>
            <a:r>
              <a:rPr lang="cs-CZ" altLang="cs-CZ" sz="1500" baseline="-25000">
                <a:solidFill>
                  <a:srgbClr val="FFFFFF"/>
                </a:solidFill>
              </a:rPr>
              <a:t>3</a:t>
            </a:r>
            <a:r>
              <a:rPr lang="cs-CZ" altLang="cs-CZ" sz="1500" baseline="30000">
                <a:solidFill>
                  <a:srgbClr val="FFFFFF"/>
                </a:solidFill>
              </a:rPr>
              <a:t>-</a:t>
            </a:r>
            <a:endParaRPr lang="cs-CZ" altLang="cs-CZ" sz="1500">
              <a:solidFill>
                <a:srgbClr val="FFFFFF"/>
              </a:solidFill>
            </a:endParaRPr>
          </a:p>
          <a:p>
            <a:pPr marL="342900" indent="-342900">
              <a:lnSpc>
                <a:spcPct val="120000"/>
              </a:lnSpc>
            </a:pPr>
            <a:r>
              <a:rPr lang="cs-CZ" altLang="cs-CZ" sz="1500">
                <a:solidFill>
                  <a:srgbClr val="FFFFFF"/>
                </a:solidFill>
              </a:rPr>
              <a:t>          (examples: lactate</a:t>
            </a:r>
            <a:r>
              <a:rPr lang="cs-CZ" altLang="cs-CZ" sz="1500" baseline="30000">
                <a:solidFill>
                  <a:srgbClr val="FFFFFF"/>
                </a:solidFill>
              </a:rPr>
              <a:t>-</a:t>
            </a:r>
            <a:r>
              <a:rPr lang="cs-CZ" altLang="cs-CZ" sz="1500">
                <a:solidFill>
                  <a:srgbClr val="FFFFFF"/>
                </a:solidFill>
              </a:rPr>
              <a:t>, acetate</a:t>
            </a:r>
            <a:r>
              <a:rPr lang="cs-CZ" altLang="cs-CZ" sz="1500" baseline="30000">
                <a:solidFill>
                  <a:srgbClr val="FFFFFF"/>
                </a:solidFill>
              </a:rPr>
              <a:t>-</a:t>
            </a:r>
            <a:r>
              <a:rPr lang="cs-CZ" altLang="cs-CZ" sz="150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07524" name="Line 4"/>
          <p:cNvSpPr>
            <a:spLocks noChangeShapeType="1"/>
          </p:cNvSpPr>
          <p:nvPr/>
        </p:nvSpPr>
        <p:spPr bwMode="auto">
          <a:xfrm>
            <a:off x="5651500" y="1196975"/>
            <a:ext cx="649288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7525" name="Line 5"/>
          <p:cNvSpPr>
            <a:spLocks noChangeShapeType="1"/>
          </p:cNvSpPr>
          <p:nvPr/>
        </p:nvSpPr>
        <p:spPr bwMode="auto">
          <a:xfrm>
            <a:off x="4787900" y="1484313"/>
            <a:ext cx="649288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7526" name="Line 6"/>
          <p:cNvSpPr>
            <a:spLocks noChangeShapeType="1"/>
          </p:cNvSpPr>
          <p:nvPr/>
        </p:nvSpPr>
        <p:spPr bwMode="auto">
          <a:xfrm>
            <a:off x="4716463" y="2349500"/>
            <a:ext cx="433387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7527" name="Line 7"/>
          <p:cNvSpPr>
            <a:spLocks noChangeShapeType="1"/>
          </p:cNvSpPr>
          <p:nvPr/>
        </p:nvSpPr>
        <p:spPr bwMode="auto">
          <a:xfrm>
            <a:off x="7596188" y="2349500"/>
            <a:ext cx="360362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7528" name="Line 8"/>
          <p:cNvSpPr>
            <a:spLocks noChangeShapeType="1"/>
          </p:cNvSpPr>
          <p:nvPr/>
        </p:nvSpPr>
        <p:spPr bwMode="auto">
          <a:xfrm>
            <a:off x="5580063" y="2924175"/>
            <a:ext cx="433387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7529" name="Line 9"/>
          <p:cNvSpPr>
            <a:spLocks noChangeShapeType="1"/>
          </p:cNvSpPr>
          <p:nvPr/>
        </p:nvSpPr>
        <p:spPr bwMode="auto">
          <a:xfrm>
            <a:off x="6948488" y="2924175"/>
            <a:ext cx="719137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7530" name="Line 10"/>
          <p:cNvSpPr>
            <a:spLocks noChangeShapeType="1"/>
          </p:cNvSpPr>
          <p:nvPr/>
        </p:nvSpPr>
        <p:spPr bwMode="auto">
          <a:xfrm>
            <a:off x="4140200" y="3213100"/>
            <a:ext cx="649288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7531" name="Line 11"/>
          <p:cNvSpPr>
            <a:spLocks noChangeShapeType="1"/>
          </p:cNvSpPr>
          <p:nvPr/>
        </p:nvSpPr>
        <p:spPr bwMode="auto">
          <a:xfrm>
            <a:off x="6084888" y="3716338"/>
            <a:ext cx="649287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7532" name="Line 12"/>
          <p:cNvSpPr>
            <a:spLocks noChangeShapeType="1"/>
          </p:cNvSpPr>
          <p:nvPr/>
        </p:nvSpPr>
        <p:spPr bwMode="auto">
          <a:xfrm>
            <a:off x="6084888" y="4292600"/>
            <a:ext cx="649287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7533" name="Line 13"/>
          <p:cNvSpPr>
            <a:spLocks noChangeShapeType="1"/>
          </p:cNvSpPr>
          <p:nvPr/>
        </p:nvSpPr>
        <p:spPr bwMode="auto">
          <a:xfrm>
            <a:off x="4211638" y="5445125"/>
            <a:ext cx="649287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7534" name="Line 14"/>
          <p:cNvSpPr>
            <a:spLocks noChangeShapeType="1"/>
          </p:cNvSpPr>
          <p:nvPr/>
        </p:nvSpPr>
        <p:spPr bwMode="auto">
          <a:xfrm>
            <a:off x="4284663" y="5949950"/>
            <a:ext cx="649287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7535" name="Line 15"/>
          <p:cNvSpPr>
            <a:spLocks noChangeShapeType="1"/>
          </p:cNvSpPr>
          <p:nvPr/>
        </p:nvSpPr>
        <p:spPr bwMode="auto">
          <a:xfrm>
            <a:off x="5003800" y="3716338"/>
            <a:ext cx="649288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7536" name="Line 16"/>
          <p:cNvSpPr>
            <a:spLocks noChangeShapeType="1"/>
          </p:cNvSpPr>
          <p:nvPr/>
        </p:nvSpPr>
        <p:spPr bwMode="auto">
          <a:xfrm>
            <a:off x="4932363" y="4292600"/>
            <a:ext cx="649287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1500"/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1258888" y="260350"/>
            <a:ext cx="68468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400"/>
              <a:t>Buffering of Hydrogen Ions in the Body Fluids</a:t>
            </a: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1331913" y="1628775"/>
            <a:ext cx="7475537" cy="898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1900"/>
              <a:t>Buffer + H</a:t>
            </a:r>
            <a:r>
              <a:rPr lang="en-US" altLang="cs-CZ" sz="1900" baseline="30000"/>
              <a:t>+</a:t>
            </a:r>
            <a:r>
              <a:rPr lang="en-US" altLang="cs-CZ" sz="1900"/>
              <a:t>                           H Buffer</a:t>
            </a:r>
          </a:p>
          <a:p>
            <a:r>
              <a:rPr lang="en-US" altLang="cs-CZ" sz="1500"/>
              <a:t>In this example, a free H</a:t>
            </a:r>
            <a:r>
              <a:rPr lang="en-US" altLang="cs-CZ" sz="1500" baseline="30000"/>
              <a:t>+ </a:t>
            </a:r>
            <a:r>
              <a:rPr lang="en-US" altLang="cs-CZ" sz="1500"/>
              <a:t>combines with the buffer to form a weak acid (H Buffer)</a:t>
            </a:r>
          </a:p>
          <a:p>
            <a:r>
              <a:rPr lang="en-US" altLang="cs-CZ" sz="1900"/>
              <a:t> </a:t>
            </a:r>
          </a:p>
        </p:txBody>
      </p:sp>
      <p:sp>
        <p:nvSpPr>
          <p:cNvPr id="108549" name="Line 5"/>
          <p:cNvSpPr>
            <a:spLocks noChangeShapeType="1"/>
          </p:cNvSpPr>
          <p:nvPr/>
        </p:nvSpPr>
        <p:spPr bwMode="auto">
          <a:xfrm>
            <a:off x="3059113" y="1916113"/>
            <a:ext cx="1008062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50" name="Line 6"/>
          <p:cNvSpPr>
            <a:spLocks noChangeShapeType="1"/>
          </p:cNvSpPr>
          <p:nvPr/>
        </p:nvSpPr>
        <p:spPr bwMode="auto">
          <a:xfrm>
            <a:off x="3059113" y="1700213"/>
            <a:ext cx="1008062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stealth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51" name="Text Box 7"/>
          <p:cNvSpPr txBox="1">
            <a:spLocks noChangeArrowheads="1"/>
          </p:cNvSpPr>
          <p:nvPr/>
        </p:nvSpPr>
        <p:spPr bwMode="auto">
          <a:xfrm>
            <a:off x="1692275" y="2781300"/>
            <a:ext cx="5672138" cy="12509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 altLang="cs-CZ"/>
          </a:p>
          <a:p>
            <a:r>
              <a:rPr lang="cs-CZ" altLang="cs-CZ" sz="2000">
                <a:solidFill>
                  <a:srgbClr val="FFFF00"/>
                </a:solidFill>
              </a:rPr>
              <a:t>               Bicarbonate Buffer System</a:t>
            </a:r>
          </a:p>
          <a:p>
            <a:endParaRPr lang="cs-CZ" altLang="cs-CZ" sz="2000">
              <a:solidFill>
                <a:srgbClr val="FFFF00"/>
              </a:solidFill>
            </a:endParaRPr>
          </a:p>
          <a:p>
            <a:r>
              <a:rPr lang="cs-CZ" altLang="cs-CZ"/>
              <a:t>H</a:t>
            </a:r>
            <a:r>
              <a:rPr lang="cs-CZ" altLang="cs-CZ" baseline="30000"/>
              <a:t>+</a:t>
            </a:r>
            <a:r>
              <a:rPr lang="cs-CZ" altLang="cs-CZ"/>
              <a:t>  + HCO</a:t>
            </a:r>
            <a:r>
              <a:rPr lang="cs-CZ" altLang="cs-CZ" baseline="-25000"/>
              <a:t>3</a:t>
            </a:r>
            <a:r>
              <a:rPr lang="cs-CZ" altLang="cs-CZ" baseline="30000"/>
              <a:t>-</a:t>
            </a:r>
            <a:r>
              <a:rPr lang="cs-CZ" altLang="cs-CZ"/>
              <a:t>                    H</a:t>
            </a:r>
            <a:r>
              <a:rPr lang="cs-CZ" altLang="cs-CZ" baseline="-25000"/>
              <a:t>2</a:t>
            </a:r>
            <a:r>
              <a:rPr lang="cs-CZ" altLang="cs-CZ"/>
              <a:t>CO</a:t>
            </a:r>
            <a:r>
              <a:rPr lang="cs-CZ" altLang="cs-CZ" baseline="-25000"/>
              <a:t>3</a:t>
            </a:r>
            <a:r>
              <a:rPr lang="cs-CZ" altLang="cs-CZ"/>
              <a:t>                   CO</a:t>
            </a:r>
            <a:r>
              <a:rPr lang="cs-CZ" altLang="cs-CZ" baseline="-25000"/>
              <a:t>2</a:t>
            </a:r>
            <a:r>
              <a:rPr lang="cs-CZ" altLang="cs-CZ"/>
              <a:t> + H</a:t>
            </a:r>
            <a:r>
              <a:rPr lang="cs-CZ" altLang="cs-CZ" baseline="-25000"/>
              <a:t>2</a:t>
            </a:r>
            <a:r>
              <a:rPr lang="cs-CZ" altLang="cs-CZ"/>
              <a:t>O</a:t>
            </a:r>
            <a:endParaRPr lang="en-GB" altLang="cs-CZ"/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>
            <a:off x="3132138" y="3860800"/>
            <a:ext cx="1008062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53" name="Line 9"/>
          <p:cNvSpPr>
            <a:spLocks noChangeShapeType="1"/>
          </p:cNvSpPr>
          <p:nvPr/>
        </p:nvSpPr>
        <p:spPr bwMode="auto">
          <a:xfrm>
            <a:off x="5076825" y="3860800"/>
            <a:ext cx="1008063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54" name="Line 10"/>
          <p:cNvSpPr>
            <a:spLocks noChangeShapeType="1"/>
          </p:cNvSpPr>
          <p:nvPr/>
        </p:nvSpPr>
        <p:spPr bwMode="auto">
          <a:xfrm flipV="1">
            <a:off x="1692275" y="3716338"/>
            <a:ext cx="0" cy="3603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55" name="Text Box 13"/>
          <p:cNvSpPr txBox="1">
            <a:spLocks noChangeArrowheads="1"/>
          </p:cNvSpPr>
          <p:nvPr/>
        </p:nvSpPr>
        <p:spPr bwMode="auto">
          <a:xfrm>
            <a:off x="2339975" y="765175"/>
            <a:ext cx="43259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altLang="cs-CZ" sz="1600"/>
              <a:t>Daily production of H</a:t>
            </a:r>
            <a:r>
              <a:rPr lang="en-GB" altLang="cs-CZ" sz="1600" baseline="30000"/>
              <a:t>+</a:t>
            </a:r>
            <a:r>
              <a:rPr lang="en-GB" altLang="cs-CZ" sz="1600"/>
              <a:t> = 80 mmol,</a:t>
            </a:r>
          </a:p>
          <a:p>
            <a:r>
              <a:rPr lang="en-GB" altLang="cs-CZ" sz="1600"/>
              <a:t>Body fluid concentration = 0.00004 mmol/L</a:t>
            </a:r>
            <a:endParaRPr lang="en-US" altLang="cs-CZ" sz="1600"/>
          </a:p>
        </p:txBody>
      </p:sp>
      <p:sp>
        <p:nvSpPr>
          <p:cNvPr id="108556" name="Text Box 14"/>
          <p:cNvSpPr txBox="1">
            <a:spLocks noChangeArrowheads="1"/>
          </p:cNvSpPr>
          <p:nvPr/>
        </p:nvSpPr>
        <p:spPr bwMode="auto">
          <a:xfrm>
            <a:off x="447675" y="4276725"/>
            <a:ext cx="82423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1500"/>
              <a:t>From these reactions, one can see that the hydrogen ions from the strong acid react with</a:t>
            </a:r>
          </a:p>
          <a:p>
            <a:r>
              <a:rPr lang="en-US" altLang="cs-CZ" sz="1500"/>
              <a:t>HCO</a:t>
            </a:r>
            <a:r>
              <a:rPr lang="en-US" altLang="cs-CZ" sz="1500" baseline="-25000"/>
              <a:t>3</a:t>
            </a:r>
            <a:r>
              <a:rPr lang="en-US" altLang="cs-CZ" sz="1500" baseline="30000"/>
              <a:t>-</a:t>
            </a:r>
            <a:r>
              <a:rPr lang="en-US" altLang="cs-CZ" sz="1500"/>
              <a:t> to form the very weak acid (H</a:t>
            </a:r>
            <a:r>
              <a:rPr lang="en-US" altLang="cs-CZ" sz="1500" baseline="-25000"/>
              <a:t>2</a:t>
            </a:r>
            <a:r>
              <a:rPr lang="en-US" altLang="cs-CZ" sz="1500"/>
              <a:t>CO</a:t>
            </a:r>
            <a:r>
              <a:rPr lang="en-US" altLang="cs-CZ" sz="1500" baseline="-25000"/>
              <a:t>3</a:t>
            </a:r>
            <a:r>
              <a:rPr lang="en-US" altLang="cs-CZ" sz="1500"/>
              <a:t>), which in turn forms CO</a:t>
            </a:r>
            <a:r>
              <a:rPr lang="en-US" altLang="cs-CZ" sz="1500" baseline="-25000"/>
              <a:t>2</a:t>
            </a:r>
            <a:r>
              <a:rPr lang="en-US" altLang="cs-CZ" sz="1500"/>
              <a:t> and H</a:t>
            </a:r>
            <a:r>
              <a:rPr lang="en-US" altLang="cs-CZ" sz="1500" baseline="-25000"/>
              <a:t>2</a:t>
            </a:r>
            <a:r>
              <a:rPr lang="en-US" altLang="cs-CZ" sz="1500"/>
              <a:t>O. </a:t>
            </a:r>
          </a:p>
          <a:p>
            <a:r>
              <a:rPr lang="en-US" altLang="cs-CZ" sz="1500"/>
              <a:t>The excess of CO</a:t>
            </a:r>
            <a:r>
              <a:rPr lang="en-US" altLang="cs-CZ" sz="1500" baseline="-25000"/>
              <a:t>2</a:t>
            </a:r>
            <a:r>
              <a:rPr lang="en-US" altLang="cs-CZ" sz="1500"/>
              <a:t> stimulates respiration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950913" y="568325"/>
            <a:ext cx="60086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cs-CZ"/>
              <a:t>CO</a:t>
            </a:r>
            <a:r>
              <a:rPr lang="cs-CZ" altLang="cs-CZ" baseline="-25000"/>
              <a:t>2   </a:t>
            </a:r>
            <a:r>
              <a:rPr lang="cs-CZ" altLang="cs-CZ"/>
              <a:t>+ H</a:t>
            </a:r>
            <a:r>
              <a:rPr lang="cs-CZ" altLang="cs-CZ" baseline="-25000"/>
              <a:t>2</a:t>
            </a:r>
            <a:r>
              <a:rPr lang="cs-CZ" altLang="cs-CZ"/>
              <a:t>O                   H</a:t>
            </a:r>
            <a:r>
              <a:rPr lang="cs-CZ" altLang="cs-CZ" baseline="-25000"/>
              <a:t>2</a:t>
            </a:r>
            <a:r>
              <a:rPr lang="cs-CZ" altLang="cs-CZ"/>
              <a:t>CO</a:t>
            </a:r>
            <a:r>
              <a:rPr lang="cs-CZ" altLang="cs-CZ" baseline="-25000"/>
              <a:t>3                                 </a:t>
            </a:r>
            <a:r>
              <a:rPr lang="cs-CZ" altLang="cs-CZ"/>
              <a:t>HCO</a:t>
            </a:r>
            <a:r>
              <a:rPr lang="cs-CZ" altLang="cs-CZ" baseline="-25000"/>
              <a:t>3</a:t>
            </a:r>
            <a:r>
              <a:rPr lang="cs-CZ" altLang="cs-CZ" baseline="30000"/>
              <a:t>-</a:t>
            </a:r>
            <a:r>
              <a:rPr lang="cs-CZ" altLang="cs-CZ"/>
              <a:t>    + H</a:t>
            </a:r>
            <a:r>
              <a:rPr lang="cs-CZ" altLang="cs-CZ" baseline="30000"/>
              <a:t>+</a:t>
            </a:r>
          </a:p>
          <a:p>
            <a:r>
              <a:rPr lang="cs-CZ" altLang="cs-CZ" baseline="30000"/>
              <a:t>                                                               </a:t>
            </a:r>
            <a:r>
              <a:rPr lang="cs-CZ" altLang="cs-CZ"/>
              <a:t>+ </a:t>
            </a:r>
            <a:r>
              <a:rPr lang="cs-CZ" altLang="cs-CZ" baseline="30000"/>
              <a:t>                                             </a:t>
            </a:r>
            <a:r>
              <a:rPr lang="cs-CZ" altLang="cs-CZ"/>
              <a:t>+</a:t>
            </a:r>
          </a:p>
          <a:p>
            <a:r>
              <a:rPr lang="cs-CZ" altLang="cs-CZ" baseline="30000"/>
              <a:t>                                                         </a:t>
            </a:r>
            <a:r>
              <a:rPr lang="cs-CZ" altLang="cs-CZ"/>
              <a:t> NaOH                      Na</a:t>
            </a:r>
            <a:endParaRPr lang="en-US" altLang="cs-CZ"/>
          </a:p>
        </p:txBody>
      </p:sp>
      <p:sp>
        <p:nvSpPr>
          <p:cNvPr id="109571" name="Line 3"/>
          <p:cNvSpPr>
            <a:spLocks noChangeShapeType="1"/>
          </p:cNvSpPr>
          <p:nvPr/>
        </p:nvSpPr>
        <p:spPr bwMode="auto">
          <a:xfrm>
            <a:off x="2339975" y="765175"/>
            <a:ext cx="1008063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572" name="Line 4"/>
          <p:cNvSpPr>
            <a:spLocks noChangeShapeType="1"/>
          </p:cNvSpPr>
          <p:nvPr/>
        </p:nvSpPr>
        <p:spPr bwMode="auto">
          <a:xfrm>
            <a:off x="4284663" y="765175"/>
            <a:ext cx="1008062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573" name="Line 5"/>
          <p:cNvSpPr>
            <a:spLocks noChangeShapeType="1"/>
          </p:cNvSpPr>
          <p:nvPr/>
        </p:nvSpPr>
        <p:spPr bwMode="auto">
          <a:xfrm flipV="1">
            <a:off x="5435600" y="549275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574" name="Line 6"/>
          <p:cNvSpPr>
            <a:spLocks noChangeShapeType="1"/>
          </p:cNvSpPr>
          <p:nvPr/>
        </p:nvSpPr>
        <p:spPr bwMode="auto">
          <a:xfrm flipV="1">
            <a:off x="971550" y="620713"/>
            <a:ext cx="0" cy="3603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stealth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376238" y="2044700"/>
            <a:ext cx="85042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1500"/>
              <a:t>The weak base NaHCO</a:t>
            </a:r>
            <a:r>
              <a:rPr lang="en-US" altLang="cs-CZ" sz="1500" baseline="-25000"/>
              <a:t>3</a:t>
            </a:r>
            <a:r>
              <a:rPr lang="en-US" altLang="cs-CZ" sz="1500" baseline="30000"/>
              <a:t>- </a:t>
            </a:r>
            <a:r>
              <a:rPr lang="en-US" altLang="cs-CZ" sz="1500"/>
              <a:t>replaces the strong base NaOH. At the same time the concentration</a:t>
            </a:r>
          </a:p>
          <a:p>
            <a:r>
              <a:rPr lang="en-US" altLang="cs-CZ" sz="1500"/>
              <a:t>of H</a:t>
            </a:r>
            <a:r>
              <a:rPr lang="en-US" altLang="cs-CZ" sz="1500" baseline="-25000"/>
              <a:t>2</a:t>
            </a:r>
            <a:r>
              <a:rPr lang="en-US" altLang="cs-CZ" sz="1500"/>
              <a:t>CO</a:t>
            </a:r>
            <a:r>
              <a:rPr lang="en-US" altLang="cs-CZ" sz="1500" baseline="-25000"/>
              <a:t>3</a:t>
            </a:r>
            <a:r>
              <a:rPr lang="en-US" altLang="cs-CZ" sz="1500"/>
              <a:t> decreases (because it reacts with NaOH), causing more CO</a:t>
            </a:r>
            <a:r>
              <a:rPr lang="en-US" altLang="cs-CZ" sz="1500" baseline="-25000"/>
              <a:t>2</a:t>
            </a:r>
            <a:r>
              <a:rPr lang="en-US" altLang="cs-CZ" sz="1500"/>
              <a:t> to combine with H</a:t>
            </a:r>
            <a:r>
              <a:rPr lang="en-US" altLang="cs-CZ" sz="1500" baseline="-25000"/>
              <a:t>2</a:t>
            </a:r>
            <a:r>
              <a:rPr lang="en-US" altLang="cs-CZ" sz="1500"/>
              <a:t>O,</a:t>
            </a:r>
          </a:p>
          <a:p>
            <a:r>
              <a:rPr lang="en-US" altLang="cs-CZ" sz="1500"/>
              <a:t>in order to replace the H</a:t>
            </a:r>
            <a:r>
              <a:rPr lang="en-US" altLang="cs-CZ" sz="1500" baseline="-25000"/>
              <a:t>2</a:t>
            </a:r>
            <a:r>
              <a:rPr lang="en-US" altLang="cs-CZ" sz="1500"/>
              <a:t>CO</a:t>
            </a:r>
            <a:r>
              <a:rPr lang="en-US" altLang="cs-CZ" sz="1500" baseline="-25000"/>
              <a:t>3.</a:t>
            </a:r>
          </a:p>
          <a:p>
            <a:r>
              <a:rPr lang="en-US" altLang="cs-CZ" sz="1500"/>
              <a:t>The net result is a tendency for the CO</a:t>
            </a:r>
            <a:r>
              <a:rPr lang="en-US" altLang="cs-CZ" sz="1500" baseline="-25000"/>
              <a:t>2</a:t>
            </a:r>
            <a:r>
              <a:rPr lang="en-US" altLang="cs-CZ" sz="1500"/>
              <a:t> levels in the blood to decrease, but it is prevented</a:t>
            </a:r>
          </a:p>
          <a:p>
            <a:r>
              <a:rPr lang="en-US" altLang="cs-CZ" sz="1500"/>
              <a:t>by the decreased ventilation.</a:t>
            </a:r>
          </a:p>
          <a:p>
            <a:r>
              <a:rPr lang="en-US" altLang="cs-CZ" sz="1500"/>
              <a:t>The rise in blood HCO</a:t>
            </a:r>
            <a:r>
              <a:rPr lang="en-US" altLang="cs-CZ" sz="1500" baseline="-25000"/>
              <a:t>3</a:t>
            </a:r>
            <a:r>
              <a:rPr lang="en-US" altLang="cs-CZ" sz="1500" baseline="30000"/>
              <a:t>-</a:t>
            </a:r>
            <a:r>
              <a:rPr lang="en-US" altLang="cs-CZ" sz="1500"/>
              <a:t> is compensated by increased renal excretion of HCO3-.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S9781416031154-028-m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341438"/>
            <a:ext cx="8135937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1500"/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2268538" y="644525"/>
            <a:ext cx="3546475" cy="13144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cs-CZ" sz="1600"/>
              <a:t> Henderson-Hasselbalch Equation:</a:t>
            </a:r>
          </a:p>
          <a:p>
            <a:endParaRPr lang="cs-CZ" altLang="cs-CZ" sz="1600"/>
          </a:p>
          <a:p>
            <a:r>
              <a:rPr lang="cs-CZ" altLang="cs-CZ" sz="1600"/>
              <a:t>                             HCO</a:t>
            </a:r>
            <a:r>
              <a:rPr lang="cs-CZ" altLang="cs-CZ" sz="1600" baseline="-25000"/>
              <a:t>3</a:t>
            </a:r>
            <a:r>
              <a:rPr lang="cs-CZ" altLang="cs-CZ" sz="1600" baseline="30000"/>
              <a:t>-</a:t>
            </a:r>
            <a:endParaRPr lang="cs-CZ" altLang="cs-CZ" sz="1600"/>
          </a:p>
          <a:p>
            <a:r>
              <a:rPr lang="cs-CZ" altLang="cs-CZ" sz="1600"/>
              <a:t> pH = 6.1 + log                       </a:t>
            </a:r>
          </a:p>
          <a:p>
            <a:r>
              <a:rPr lang="cs-CZ" altLang="cs-CZ" sz="1600"/>
              <a:t>                             0.03 x pCO</a:t>
            </a:r>
            <a:r>
              <a:rPr lang="cs-CZ" altLang="cs-CZ" sz="1600" baseline="-25000"/>
              <a:t>2</a:t>
            </a:r>
          </a:p>
        </p:txBody>
      </p:sp>
      <p:sp>
        <p:nvSpPr>
          <p:cNvPr id="111620" name="Line 4"/>
          <p:cNvSpPr>
            <a:spLocks noChangeShapeType="1"/>
          </p:cNvSpPr>
          <p:nvPr/>
        </p:nvSpPr>
        <p:spPr bwMode="auto">
          <a:xfrm>
            <a:off x="3924300" y="1557338"/>
            <a:ext cx="1584325" cy="0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519113" y="2333625"/>
            <a:ext cx="63230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altLang="cs-CZ" sz="1500"/>
              <a:t>Increase in bicarbonate ion concentration causes the pH to rise.</a:t>
            </a:r>
          </a:p>
          <a:p>
            <a:pPr marL="342900" indent="-342900">
              <a:buFontTx/>
              <a:buAutoNum type="arabicPeriod"/>
            </a:pPr>
            <a:r>
              <a:rPr lang="en-US" altLang="cs-CZ" sz="1500"/>
              <a:t>Increase in pCO</a:t>
            </a:r>
            <a:r>
              <a:rPr lang="en-US" altLang="cs-CZ" sz="1500" baseline="-25000"/>
              <a:t>2</a:t>
            </a:r>
            <a:r>
              <a:rPr lang="en-US" altLang="cs-CZ" sz="1500"/>
              <a:t> causes the pH to decrease.</a:t>
            </a: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611188" y="3141663"/>
            <a:ext cx="61436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altLang="cs-CZ" sz="1500"/>
              <a:t>Bicarbonate concentration is regulated mainly by the kidneys.</a:t>
            </a:r>
          </a:p>
          <a:p>
            <a:pPr marL="342900" indent="-342900">
              <a:buFontTx/>
              <a:buAutoNum type="arabicPeriod"/>
            </a:pPr>
            <a:r>
              <a:rPr lang="en-US" altLang="cs-CZ" sz="1500"/>
              <a:t>pCO</a:t>
            </a:r>
            <a:r>
              <a:rPr lang="en-US" altLang="cs-CZ" sz="1500" baseline="-25000"/>
              <a:t>2</a:t>
            </a:r>
            <a:r>
              <a:rPr lang="en-US" altLang="cs-CZ" sz="1500"/>
              <a:t> concentration is regulated by the rate of respiration.</a:t>
            </a:r>
          </a:p>
        </p:txBody>
      </p:sp>
      <p:sp>
        <p:nvSpPr>
          <p:cNvPr id="111623" name="Text Box 8"/>
          <p:cNvSpPr txBox="1">
            <a:spLocks noChangeArrowheads="1"/>
          </p:cNvSpPr>
          <p:nvPr/>
        </p:nvSpPr>
        <p:spPr bwMode="auto">
          <a:xfrm>
            <a:off x="611188" y="4149725"/>
            <a:ext cx="7832725" cy="1346200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marL="342900" indent="-342900">
              <a:lnSpc>
                <a:spcPct val="110000"/>
              </a:lnSpc>
              <a:buFontTx/>
              <a:buAutoNum type="arabicPeriod"/>
            </a:pPr>
            <a:r>
              <a:rPr lang="en-US" altLang="cs-CZ" sz="1500"/>
              <a:t>When disturbances of acid-base balance results from a primary changes </a:t>
            </a:r>
          </a:p>
          <a:p>
            <a:pPr marL="342900" indent="-342900">
              <a:lnSpc>
                <a:spcPct val="110000"/>
              </a:lnSpc>
            </a:pPr>
            <a:r>
              <a:rPr lang="en-US" altLang="cs-CZ" sz="1500"/>
              <a:t>       in extracellular fluid </a:t>
            </a:r>
            <a:r>
              <a:rPr lang="en-US" altLang="cs-CZ" sz="1500">
                <a:solidFill>
                  <a:srgbClr val="FF0000"/>
                </a:solidFill>
              </a:rPr>
              <a:t>bicarbonate</a:t>
            </a:r>
            <a:r>
              <a:rPr lang="en-US" altLang="cs-CZ" sz="1500"/>
              <a:t> concentrations are referred to as </a:t>
            </a:r>
          </a:p>
          <a:p>
            <a:pPr marL="342900" indent="-342900">
              <a:lnSpc>
                <a:spcPct val="110000"/>
              </a:lnSpc>
            </a:pPr>
            <a:r>
              <a:rPr lang="en-US" altLang="cs-CZ" sz="1500"/>
              <a:t>       </a:t>
            </a:r>
            <a:r>
              <a:rPr lang="en-US" altLang="cs-CZ" sz="1500">
                <a:solidFill>
                  <a:srgbClr val="FFFF00"/>
                </a:solidFill>
              </a:rPr>
              <a:t>metabolic </a:t>
            </a:r>
            <a:r>
              <a:rPr lang="en-US" altLang="cs-CZ" sz="1500"/>
              <a:t>acid-base disorders.</a:t>
            </a:r>
          </a:p>
          <a:p>
            <a:pPr marL="342900" indent="-342900">
              <a:lnSpc>
                <a:spcPct val="110000"/>
              </a:lnSpc>
              <a:buFontTx/>
              <a:buAutoNum type="arabicPeriod" startAt="2"/>
            </a:pPr>
            <a:r>
              <a:rPr lang="en-US" altLang="cs-CZ" sz="1500"/>
              <a:t>When disturbances of acid base balance results from a primary changes in </a:t>
            </a:r>
            <a:r>
              <a:rPr lang="en-US" altLang="cs-CZ" sz="1500">
                <a:solidFill>
                  <a:srgbClr val="FF0000"/>
                </a:solidFill>
              </a:rPr>
              <a:t>pCO</a:t>
            </a:r>
            <a:r>
              <a:rPr lang="en-US" altLang="cs-CZ" sz="1500" baseline="-25000">
                <a:solidFill>
                  <a:srgbClr val="FF0000"/>
                </a:solidFill>
              </a:rPr>
              <a:t>2</a:t>
            </a:r>
          </a:p>
          <a:p>
            <a:pPr marL="342900" indent="-342900">
              <a:lnSpc>
                <a:spcPct val="110000"/>
              </a:lnSpc>
            </a:pPr>
            <a:r>
              <a:rPr lang="en-US" altLang="cs-CZ" sz="1500"/>
              <a:t>       are referred as  </a:t>
            </a:r>
            <a:r>
              <a:rPr lang="en-US" altLang="cs-CZ" sz="1500">
                <a:solidFill>
                  <a:srgbClr val="FFFF00"/>
                </a:solidFill>
              </a:rPr>
              <a:t>respiratory </a:t>
            </a:r>
            <a:r>
              <a:rPr lang="en-US" altLang="cs-CZ" sz="1500"/>
              <a:t>acid-base disorders.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1500"/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900113" y="1103313"/>
            <a:ext cx="7346950" cy="1600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lnSpc>
                <a:spcPct val="110000"/>
              </a:lnSpc>
            </a:pPr>
            <a:r>
              <a:rPr lang="en-US" altLang="cs-CZ"/>
              <a:t>The kidneys regulate extracellular fluid H</a:t>
            </a:r>
            <a:r>
              <a:rPr lang="en-US" altLang="cs-CZ" baseline="30000"/>
              <a:t>+</a:t>
            </a:r>
            <a:r>
              <a:rPr lang="en-US" altLang="cs-CZ"/>
              <a:t> concentrations thought</a:t>
            </a:r>
          </a:p>
          <a:p>
            <a:pPr marL="457200" indent="-457200">
              <a:lnSpc>
                <a:spcPct val="110000"/>
              </a:lnSpc>
            </a:pPr>
            <a:r>
              <a:rPr lang="en-US" altLang="cs-CZ"/>
              <a:t>three fundamental mechanisms:</a:t>
            </a:r>
          </a:p>
          <a:p>
            <a:pPr marL="457200" indent="-457200">
              <a:lnSpc>
                <a:spcPct val="110000"/>
              </a:lnSpc>
              <a:buFontTx/>
              <a:buAutoNum type="arabicPeriod"/>
            </a:pPr>
            <a:r>
              <a:rPr lang="cs-CZ" altLang="cs-CZ">
                <a:solidFill>
                  <a:srgbClr val="FFFF00"/>
                </a:solidFill>
              </a:rPr>
              <a:t>Reabsorption of filtered HCO</a:t>
            </a:r>
            <a:r>
              <a:rPr lang="cs-CZ" altLang="cs-CZ" baseline="-25000">
                <a:solidFill>
                  <a:srgbClr val="FFFF00"/>
                </a:solidFill>
              </a:rPr>
              <a:t>3</a:t>
            </a:r>
            <a:r>
              <a:rPr lang="cs-CZ" altLang="cs-CZ" baseline="30000">
                <a:solidFill>
                  <a:srgbClr val="FFFF00"/>
                </a:solidFill>
              </a:rPr>
              <a:t>-</a:t>
            </a:r>
          </a:p>
          <a:p>
            <a:pPr marL="457200" indent="-457200">
              <a:lnSpc>
                <a:spcPct val="110000"/>
              </a:lnSpc>
              <a:buFontTx/>
              <a:buAutoNum type="arabicPeriod"/>
            </a:pPr>
            <a:r>
              <a:rPr lang="cs-CZ" altLang="cs-CZ">
                <a:solidFill>
                  <a:srgbClr val="FFFF00"/>
                </a:solidFill>
              </a:rPr>
              <a:t>Secretion of H</a:t>
            </a:r>
            <a:r>
              <a:rPr lang="cs-CZ" altLang="cs-CZ" baseline="30000">
                <a:solidFill>
                  <a:srgbClr val="FFFF00"/>
                </a:solidFill>
              </a:rPr>
              <a:t>+</a:t>
            </a:r>
          </a:p>
          <a:p>
            <a:pPr marL="457200" indent="-457200">
              <a:lnSpc>
                <a:spcPct val="110000"/>
              </a:lnSpc>
              <a:buFontTx/>
              <a:buAutoNum type="arabicPeriod"/>
            </a:pPr>
            <a:r>
              <a:rPr lang="cs-CZ" altLang="cs-CZ">
                <a:solidFill>
                  <a:srgbClr val="FFFF00"/>
                </a:solidFill>
              </a:rPr>
              <a:t>Production of new HCO</a:t>
            </a:r>
            <a:r>
              <a:rPr lang="cs-CZ" altLang="cs-CZ" baseline="-25000">
                <a:solidFill>
                  <a:srgbClr val="FFFF00"/>
                </a:solidFill>
              </a:rPr>
              <a:t>3</a:t>
            </a:r>
            <a:r>
              <a:rPr lang="cs-CZ" altLang="cs-CZ" baseline="30000">
                <a:solidFill>
                  <a:srgbClr val="FFFF00"/>
                </a:solidFill>
              </a:rPr>
              <a:t>-</a:t>
            </a:r>
            <a:endParaRPr lang="en-US" altLang="cs-CZ" baseline="30000">
              <a:solidFill>
                <a:srgbClr val="FFFF00"/>
              </a:solidFill>
            </a:endParaRP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663575" y="3160713"/>
            <a:ext cx="5037138" cy="6413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cs-CZ"/>
              <a:t>Ad. 1.</a:t>
            </a:r>
          </a:p>
          <a:p>
            <a:r>
              <a:rPr lang="cs-CZ" altLang="cs-CZ"/>
              <a:t>180 L/day x 24 mmol/L = 4320 mmol of HCO</a:t>
            </a:r>
            <a:r>
              <a:rPr lang="cs-CZ" altLang="cs-CZ" baseline="-25000"/>
              <a:t>3</a:t>
            </a:r>
            <a:r>
              <a:rPr lang="cs-CZ" altLang="cs-CZ" baseline="30000"/>
              <a:t>-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1500"/>
          </a:p>
        </p:txBody>
      </p:sp>
      <p:pic>
        <p:nvPicPr>
          <p:cNvPr id="113667" name="Picture 3" descr="S02401-030-f004"/>
          <p:cNvPicPr>
            <a:picLocks noChangeAspect="1" noChangeArrowheads="1"/>
          </p:cNvPicPr>
          <p:nvPr/>
        </p:nvPicPr>
        <p:blipFill>
          <a:blip r:embed="rId3" cstate="print"/>
          <a:srcRect b="4631"/>
          <a:stretch>
            <a:fillRect/>
          </a:stretch>
        </p:blipFill>
        <p:spPr bwMode="auto">
          <a:xfrm>
            <a:off x="134938" y="411163"/>
            <a:ext cx="8928100" cy="611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02401-030-f005"/>
          <p:cNvPicPr>
            <a:picLocks noChangeAspect="1" noChangeArrowheads="1"/>
          </p:cNvPicPr>
          <p:nvPr/>
        </p:nvPicPr>
        <p:blipFill>
          <a:blip r:embed="rId3" cstate="print"/>
          <a:srcRect l="12909" r="12927" b="6279"/>
          <a:stretch>
            <a:fillRect/>
          </a:stretch>
        </p:blipFill>
        <p:spPr bwMode="auto">
          <a:xfrm>
            <a:off x="1322388" y="363538"/>
            <a:ext cx="6575425" cy="601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1500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1187450" y="6308725"/>
            <a:ext cx="73342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/>
              <a:t>Proximal tubule, thick ascending loop of Henle, early distal tubule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611188" y="1157288"/>
            <a:ext cx="7862887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cs-CZ" sz="1600"/>
              <a:t>Thus, each time a hydrogen ion is formed in the tubular epithelial cells, </a:t>
            </a:r>
          </a:p>
          <a:p>
            <a:pPr>
              <a:lnSpc>
                <a:spcPct val="120000"/>
              </a:lnSpc>
            </a:pPr>
            <a:r>
              <a:rPr lang="en-US" altLang="cs-CZ" sz="1600"/>
              <a:t>a bicarbonate ion is also formed and released back into the blood.</a:t>
            </a:r>
          </a:p>
          <a:p>
            <a:pPr>
              <a:lnSpc>
                <a:spcPct val="120000"/>
              </a:lnSpc>
            </a:pPr>
            <a:r>
              <a:rPr lang="en-US" altLang="cs-CZ" sz="1600"/>
              <a:t>The net effect of these reactions is a „reabsorption“ of bicarbonate, although</a:t>
            </a:r>
          </a:p>
          <a:p>
            <a:pPr>
              <a:lnSpc>
                <a:spcPct val="120000"/>
              </a:lnSpc>
            </a:pPr>
            <a:r>
              <a:rPr lang="en-US" altLang="cs-CZ" sz="1600"/>
              <a:t>the  bicarbonate ions that actually enter the extracellular fluid are not the same.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663575" y="3216275"/>
            <a:ext cx="7259638" cy="935038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</a:pPr>
            <a:r>
              <a:rPr lang="en-US" altLang="cs-CZ" sz="1600"/>
              <a:t>The transport of HCO</a:t>
            </a:r>
            <a:r>
              <a:rPr lang="en-US" altLang="cs-CZ" sz="1600" baseline="-25000"/>
              <a:t>3</a:t>
            </a:r>
            <a:r>
              <a:rPr lang="en-US" altLang="cs-CZ" sz="1600" baseline="30000"/>
              <a:t>-</a:t>
            </a:r>
            <a:r>
              <a:rPr lang="en-US" altLang="cs-CZ" sz="1600"/>
              <a:t> accros the basolateral membrane is facilitated by: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altLang="cs-CZ" sz="1500">
                <a:solidFill>
                  <a:srgbClr val="FFFF00"/>
                </a:solidFill>
              </a:rPr>
              <a:t>Na</a:t>
            </a:r>
            <a:r>
              <a:rPr lang="en-US" altLang="cs-CZ" sz="1500" baseline="30000">
                <a:solidFill>
                  <a:srgbClr val="FFFF00"/>
                </a:solidFill>
              </a:rPr>
              <a:t>+</a:t>
            </a:r>
            <a:r>
              <a:rPr lang="en-US" altLang="cs-CZ" sz="1500">
                <a:solidFill>
                  <a:srgbClr val="FFFF00"/>
                </a:solidFill>
              </a:rPr>
              <a:t>-HCO</a:t>
            </a:r>
            <a:r>
              <a:rPr lang="en-US" altLang="cs-CZ" sz="1500" baseline="-25000">
                <a:solidFill>
                  <a:srgbClr val="FFFF00"/>
                </a:solidFill>
              </a:rPr>
              <a:t>3</a:t>
            </a:r>
            <a:r>
              <a:rPr lang="en-US" altLang="cs-CZ" sz="1500" baseline="30000">
                <a:solidFill>
                  <a:srgbClr val="FFFF00"/>
                </a:solidFill>
              </a:rPr>
              <a:t>-</a:t>
            </a:r>
            <a:r>
              <a:rPr lang="en-US" altLang="cs-CZ" sz="1500">
                <a:solidFill>
                  <a:srgbClr val="FFFF00"/>
                </a:solidFill>
              </a:rPr>
              <a:t> co-transporter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altLang="cs-CZ" sz="1500">
                <a:solidFill>
                  <a:srgbClr val="FFFF00"/>
                </a:solidFill>
              </a:rPr>
              <a:t>Cl</a:t>
            </a:r>
            <a:r>
              <a:rPr lang="en-US" altLang="cs-CZ" sz="1500" baseline="30000">
                <a:solidFill>
                  <a:srgbClr val="FFFF00"/>
                </a:solidFill>
              </a:rPr>
              <a:t>—</a:t>
            </a:r>
            <a:r>
              <a:rPr lang="en-US" altLang="cs-CZ" sz="1500">
                <a:solidFill>
                  <a:srgbClr val="FFFF00"/>
                </a:solidFill>
              </a:rPr>
              <a:t>HCO</a:t>
            </a:r>
            <a:r>
              <a:rPr lang="en-US" altLang="cs-CZ" sz="1500" baseline="-25000">
                <a:solidFill>
                  <a:srgbClr val="FFFF00"/>
                </a:solidFill>
              </a:rPr>
              <a:t>3</a:t>
            </a:r>
            <a:r>
              <a:rPr lang="en-US" altLang="cs-CZ" sz="1500" baseline="30000">
                <a:solidFill>
                  <a:srgbClr val="FFFF00"/>
                </a:solidFill>
              </a:rPr>
              <a:t>-</a:t>
            </a:r>
            <a:r>
              <a:rPr lang="en-US" altLang="cs-CZ" sz="1500">
                <a:solidFill>
                  <a:srgbClr val="FFFF00"/>
                </a:solidFill>
              </a:rPr>
              <a:t> exchange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323850" y="925513"/>
            <a:ext cx="80454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cs-CZ" sz="1500"/>
              <a:t>Although the secretion of hydrogen ions in the late distal tubule and collecting duct</a:t>
            </a:r>
          </a:p>
          <a:p>
            <a:pPr>
              <a:lnSpc>
                <a:spcPct val="130000"/>
              </a:lnSpc>
            </a:pPr>
            <a:r>
              <a:rPr lang="en-US" altLang="cs-CZ" sz="1500"/>
              <a:t>accounts for only  percent of the total hydrogen secreted, this mechanism is important</a:t>
            </a:r>
          </a:p>
          <a:p>
            <a:pPr>
              <a:lnSpc>
                <a:spcPct val="130000"/>
              </a:lnSpc>
            </a:pPr>
            <a:r>
              <a:rPr lang="en-US" altLang="cs-CZ" sz="1500"/>
              <a:t>in forming a maximally acidic urine.</a:t>
            </a:r>
          </a:p>
          <a:p>
            <a:pPr>
              <a:lnSpc>
                <a:spcPct val="130000"/>
              </a:lnSpc>
            </a:pPr>
            <a:r>
              <a:rPr lang="en-US" altLang="cs-CZ" sz="1500"/>
              <a:t>In the proximal tubules, hydrogen ion concentration can increase only about threefold</a:t>
            </a:r>
          </a:p>
          <a:p>
            <a:pPr>
              <a:lnSpc>
                <a:spcPct val="130000"/>
              </a:lnSpc>
            </a:pPr>
            <a:r>
              <a:rPr lang="en-US" altLang="cs-CZ" sz="1500"/>
              <a:t>(compared to the filtered load), in the collecting tubule the hydrogen concentration can</a:t>
            </a:r>
          </a:p>
          <a:p>
            <a:pPr>
              <a:lnSpc>
                <a:spcPct val="130000"/>
              </a:lnSpc>
            </a:pPr>
            <a:r>
              <a:rPr lang="en-US" altLang="cs-CZ" sz="1500"/>
              <a:t>be increased as 900-fold.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50825" y="2254250"/>
            <a:ext cx="8261350" cy="2203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cs-CZ" altLang="cs-CZ"/>
              <a:t>Extracellular fluid     </a:t>
            </a:r>
            <a:r>
              <a:rPr lang="cs-CZ" altLang="cs-CZ">
                <a:solidFill>
                  <a:srgbClr val="FFFF00"/>
                </a:solidFill>
              </a:rPr>
              <a:t>16                                373                                     5972</a:t>
            </a:r>
          </a:p>
          <a:p>
            <a:pPr>
              <a:lnSpc>
                <a:spcPct val="110000"/>
              </a:lnSpc>
            </a:pPr>
            <a:r>
              <a:rPr lang="cs-CZ" altLang="cs-CZ"/>
              <a:t>                                  </a:t>
            </a:r>
            <a:r>
              <a:rPr lang="cs-CZ" altLang="cs-CZ" sz="1500">
                <a:solidFill>
                  <a:srgbClr val="FF0000"/>
                </a:solidFill>
              </a:rPr>
              <a:t>14 + 2                                 5972 : 16                                  3920 + 2052</a:t>
            </a:r>
          </a:p>
          <a:p>
            <a:pPr>
              <a:lnSpc>
                <a:spcPct val="110000"/>
              </a:lnSpc>
            </a:pPr>
            <a:endParaRPr lang="cs-CZ" altLang="cs-CZ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cs-CZ" altLang="cs-CZ"/>
              <a:t>Intracellular fluid      </a:t>
            </a:r>
            <a:r>
              <a:rPr lang="cs-CZ" altLang="cs-CZ">
                <a:solidFill>
                  <a:srgbClr val="FFFF00"/>
                </a:solidFill>
              </a:rPr>
              <a:t>28                                280                                     7 840</a:t>
            </a:r>
          </a:p>
          <a:p>
            <a:pPr>
              <a:lnSpc>
                <a:spcPct val="110000"/>
              </a:lnSpc>
            </a:pPr>
            <a:endParaRPr lang="cs-CZ" altLang="cs-CZ">
              <a:solidFill>
                <a:srgbClr val="FFFF00"/>
              </a:solidFill>
            </a:endParaRPr>
          </a:p>
          <a:p>
            <a:pPr>
              <a:lnSpc>
                <a:spcPct val="110000"/>
              </a:lnSpc>
            </a:pPr>
            <a:endParaRPr lang="cs-CZ" altLang="cs-CZ"/>
          </a:p>
          <a:p>
            <a:pPr>
              <a:lnSpc>
                <a:spcPct val="110000"/>
              </a:lnSpc>
            </a:pPr>
            <a:r>
              <a:rPr lang="cs-CZ" altLang="cs-CZ"/>
              <a:t>Total body fluid        </a:t>
            </a:r>
            <a:r>
              <a:rPr lang="cs-CZ" altLang="cs-CZ">
                <a:solidFill>
                  <a:srgbClr val="FFFF00"/>
                </a:solidFill>
              </a:rPr>
              <a:t>44                                no equilibrium                 13 812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246313" y="977900"/>
            <a:ext cx="6165850" cy="695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cs-CZ" altLang="cs-CZ"/>
              <a:t>  Volume                    Concentration                     Total</a:t>
            </a:r>
          </a:p>
          <a:p>
            <a:pPr>
              <a:lnSpc>
                <a:spcPct val="110000"/>
              </a:lnSpc>
            </a:pPr>
            <a:r>
              <a:rPr lang="cs-CZ" altLang="cs-CZ"/>
              <a:t>  (liters)                      (mOsm/l)                              (mOsm)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31775" y="4892675"/>
            <a:ext cx="7904163" cy="360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cs-CZ" sz="1600"/>
              <a:t>Final osmolarity after reaching equilibrium must be: 13 812 : 44 = 313.9 mOsm/L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619250" y="239713"/>
            <a:ext cx="5314950" cy="360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cs-CZ" altLang="cs-CZ" sz="1600">
                <a:solidFill>
                  <a:srgbClr val="FFFF00"/>
                </a:solidFill>
              </a:rPr>
              <a:t>Instantaneous Effect of Adding 2 Liters of 3.0 % NaCl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S02401-030-f006"/>
          <p:cNvPicPr>
            <a:picLocks noChangeAspect="1" noChangeArrowheads="1"/>
          </p:cNvPicPr>
          <p:nvPr/>
        </p:nvPicPr>
        <p:blipFill>
          <a:blip r:embed="rId3" cstate="print"/>
          <a:srcRect l="14795" r="14795" b="5479"/>
          <a:stretch>
            <a:fillRect/>
          </a:stretch>
        </p:blipFill>
        <p:spPr bwMode="auto">
          <a:xfrm>
            <a:off x="1547813" y="188913"/>
            <a:ext cx="6232525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1500"/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1692275" y="6394450"/>
            <a:ext cx="6265863" cy="3508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1700"/>
              <a:t>Late distal tubule and collecting tubules (intercalated cells)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1500"/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2411413" y="811213"/>
            <a:ext cx="4192587" cy="3968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>
                <a:solidFill>
                  <a:srgbClr val="FFFF00"/>
                </a:solidFill>
              </a:rPr>
              <a:t>Phosphate and Ammonia Buffers</a:t>
            </a: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539750" y="1677988"/>
            <a:ext cx="8337550" cy="1600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cs-CZ"/>
              <a:t>Minimal urine pH is 4.5, corresponding to an H</a:t>
            </a:r>
            <a:r>
              <a:rPr lang="en-US" altLang="cs-CZ" baseline="30000"/>
              <a:t>+</a:t>
            </a:r>
            <a:r>
              <a:rPr lang="en-US" altLang="cs-CZ"/>
              <a:t> concentration 0.03 mmol/L.</a:t>
            </a:r>
          </a:p>
          <a:p>
            <a:pPr>
              <a:lnSpc>
                <a:spcPct val="110000"/>
              </a:lnSpc>
            </a:pPr>
            <a:r>
              <a:rPr lang="en-US" altLang="cs-CZ"/>
              <a:t>In order, to excrete the 80 mmol of nonvolatile acid formed each day, about</a:t>
            </a:r>
          </a:p>
          <a:p>
            <a:pPr>
              <a:lnSpc>
                <a:spcPct val="110000"/>
              </a:lnSpc>
            </a:pPr>
            <a:r>
              <a:rPr lang="en-US" altLang="cs-CZ"/>
              <a:t>2667 liters of urine would have to be excreted if the H</a:t>
            </a:r>
            <a:r>
              <a:rPr lang="en-US" altLang="cs-CZ" baseline="30000"/>
              <a:t>+ </a:t>
            </a:r>
            <a:r>
              <a:rPr lang="en-US" altLang="cs-CZ"/>
              <a:t>remained free </a:t>
            </a:r>
          </a:p>
          <a:p>
            <a:pPr>
              <a:lnSpc>
                <a:spcPct val="110000"/>
              </a:lnSpc>
            </a:pPr>
            <a:r>
              <a:rPr lang="en-US" altLang="cs-CZ"/>
              <a:t>in solution.</a:t>
            </a:r>
          </a:p>
          <a:p>
            <a:pPr>
              <a:lnSpc>
                <a:spcPct val="110000"/>
              </a:lnSpc>
            </a:pPr>
            <a:r>
              <a:rPr lang="en-US" altLang="cs-CZ"/>
              <a:t>500 mmol/day of H</a:t>
            </a:r>
            <a:r>
              <a:rPr lang="en-US" altLang="cs-CZ" baseline="30000"/>
              <a:t>+</a:t>
            </a:r>
            <a:r>
              <a:rPr lang="en-US" altLang="cs-CZ"/>
              <a:t> must be sometimes excreted.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S02401-030-f007"/>
          <p:cNvPicPr>
            <a:picLocks noChangeAspect="1" noChangeArrowheads="1"/>
          </p:cNvPicPr>
          <p:nvPr/>
        </p:nvPicPr>
        <p:blipFill>
          <a:blip r:embed="rId3" cstate="print"/>
          <a:srcRect l="12715" r="12360" b="5232"/>
          <a:stretch>
            <a:fillRect/>
          </a:stretch>
        </p:blipFill>
        <p:spPr bwMode="auto">
          <a:xfrm>
            <a:off x="1258888" y="415925"/>
            <a:ext cx="6697662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1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1500"/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735013" y="977900"/>
            <a:ext cx="8248650" cy="9969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cs-CZ"/>
              <a:t>Therefore, whenever an H</a:t>
            </a:r>
            <a:r>
              <a:rPr lang="en-US" altLang="cs-CZ" baseline="30000"/>
              <a:t>+</a:t>
            </a:r>
            <a:r>
              <a:rPr lang="en-US" altLang="cs-CZ"/>
              <a:t> secreted into the tubular lumen combines with </a:t>
            </a:r>
          </a:p>
          <a:p>
            <a:pPr algn="ctr">
              <a:lnSpc>
                <a:spcPct val="110000"/>
              </a:lnSpc>
            </a:pPr>
            <a:r>
              <a:rPr lang="en-US" altLang="cs-CZ"/>
              <a:t>a buffer other than, HCO</a:t>
            </a:r>
            <a:r>
              <a:rPr lang="en-US" altLang="cs-CZ" baseline="-25000"/>
              <a:t>3</a:t>
            </a:r>
            <a:r>
              <a:rPr lang="en-US" altLang="cs-CZ" baseline="30000"/>
              <a:t>-</a:t>
            </a:r>
            <a:r>
              <a:rPr lang="en-US" altLang="cs-CZ"/>
              <a:t> the net effect is addition of a new HCO</a:t>
            </a:r>
            <a:r>
              <a:rPr lang="en-US" altLang="cs-CZ" baseline="-25000"/>
              <a:t>3</a:t>
            </a:r>
            <a:r>
              <a:rPr lang="en-US" altLang="cs-CZ" baseline="30000"/>
              <a:t>-  </a:t>
            </a:r>
          </a:p>
          <a:p>
            <a:pPr algn="ctr">
              <a:lnSpc>
                <a:spcPct val="110000"/>
              </a:lnSpc>
            </a:pPr>
            <a:r>
              <a:rPr lang="en-US" altLang="cs-CZ"/>
              <a:t>to the blood.</a:t>
            </a:r>
            <a:endParaRPr lang="en-US" altLang="cs-CZ" baseline="30000"/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315913" y="2994025"/>
            <a:ext cx="8828087" cy="9969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cs-CZ"/>
              <a:t>A second buffer syst</a:t>
            </a:r>
            <a:r>
              <a:rPr lang="cs-CZ" altLang="cs-CZ"/>
              <a:t>e</a:t>
            </a:r>
            <a:r>
              <a:rPr lang="en-US" altLang="cs-CZ"/>
              <a:t>m in the tubular fluid that is even more important </a:t>
            </a:r>
          </a:p>
          <a:p>
            <a:pPr algn="ctr">
              <a:lnSpc>
                <a:spcPct val="110000"/>
              </a:lnSpc>
            </a:pPr>
            <a:r>
              <a:rPr lang="en-US" altLang="cs-CZ"/>
              <a:t>quantitatively than the phosphate buffer syst</a:t>
            </a:r>
            <a:r>
              <a:rPr lang="cs-CZ" altLang="cs-CZ"/>
              <a:t>e</a:t>
            </a:r>
            <a:r>
              <a:rPr lang="en-US" altLang="cs-CZ"/>
              <a:t>m is composed of ammonia (NH</a:t>
            </a:r>
            <a:r>
              <a:rPr lang="en-US" altLang="cs-CZ" baseline="-25000"/>
              <a:t>3</a:t>
            </a:r>
            <a:r>
              <a:rPr lang="en-US" altLang="cs-CZ"/>
              <a:t>)</a:t>
            </a:r>
          </a:p>
          <a:p>
            <a:pPr algn="ctr">
              <a:lnSpc>
                <a:spcPct val="110000"/>
              </a:lnSpc>
            </a:pPr>
            <a:r>
              <a:rPr lang="en-US" altLang="cs-CZ"/>
              <a:t>and the ammonium ion (NH</a:t>
            </a:r>
            <a:r>
              <a:rPr lang="en-US" altLang="cs-CZ" baseline="-25000"/>
              <a:t>4</a:t>
            </a:r>
            <a:r>
              <a:rPr lang="en-US" altLang="cs-CZ" baseline="30000"/>
              <a:t>+</a:t>
            </a:r>
            <a:r>
              <a:rPr lang="en-US" altLang="cs-CZ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S02401-030-f008"/>
          <p:cNvPicPr>
            <a:picLocks noChangeAspect="1" noChangeArrowheads="1"/>
          </p:cNvPicPr>
          <p:nvPr/>
        </p:nvPicPr>
        <p:blipFill>
          <a:blip r:embed="rId3" cstate="print"/>
          <a:srcRect l="13414" r="13414" b="5539"/>
          <a:stretch>
            <a:fillRect/>
          </a:stretch>
        </p:blipFill>
        <p:spPr bwMode="auto">
          <a:xfrm>
            <a:off x="1308100" y="334963"/>
            <a:ext cx="6546850" cy="61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1500"/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808038" y="6400800"/>
            <a:ext cx="79565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/>
              <a:t>Proximal tubule, thick ascending limb of the loop of Henle, distal tubule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S02401-030-f009"/>
          <p:cNvPicPr>
            <a:picLocks noChangeAspect="1" noChangeArrowheads="1"/>
          </p:cNvPicPr>
          <p:nvPr/>
        </p:nvPicPr>
        <p:blipFill>
          <a:blip r:embed="rId3" cstate="print"/>
          <a:srcRect l="13440" r="13458" b="5231"/>
          <a:stretch>
            <a:fillRect/>
          </a:stretch>
        </p:blipFill>
        <p:spPr bwMode="auto">
          <a:xfrm>
            <a:off x="1308100" y="327025"/>
            <a:ext cx="6527800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1500"/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1239838" y="6589713"/>
            <a:ext cx="184150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 altLang="cs-CZ"/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2916238" y="6491288"/>
            <a:ext cx="1835150" cy="3667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/>
              <a:t>Collecting duct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ovéPole 1"/>
          <p:cNvSpPr txBox="1">
            <a:spLocks noChangeArrowheads="1"/>
          </p:cNvSpPr>
          <p:nvPr/>
        </p:nvSpPr>
        <p:spPr bwMode="auto">
          <a:xfrm>
            <a:off x="684213" y="1041400"/>
            <a:ext cx="7689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600"/>
              <a:t>Glutamine                Glutarate</a:t>
            </a:r>
            <a:r>
              <a:rPr lang="cs-CZ" altLang="cs-CZ" sz="1600" baseline="30000"/>
              <a:t>-</a:t>
            </a:r>
            <a:r>
              <a:rPr lang="cs-CZ" altLang="cs-CZ" sz="1600"/>
              <a:t>            </a:t>
            </a:r>
            <a:r>
              <a:rPr lang="el-GR" altLang="cs-CZ" sz="1600"/>
              <a:t>α</a:t>
            </a:r>
            <a:r>
              <a:rPr lang="cs-CZ" altLang="cs-CZ" sz="1600"/>
              <a:t>-Ketoglutarate</a:t>
            </a:r>
            <a:r>
              <a:rPr lang="cs-CZ" altLang="cs-CZ" sz="1600" baseline="30000"/>
              <a:t>2-</a:t>
            </a:r>
            <a:r>
              <a:rPr lang="cs-CZ" altLang="cs-CZ" sz="1600"/>
              <a:t>            2NH</a:t>
            </a:r>
            <a:r>
              <a:rPr lang="cs-CZ" altLang="cs-CZ" sz="1600" baseline="-25000"/>
              <a:t>4</a:t>
            </a:r>
            <a:r>
              <a:rPr lang="cs-CZ" altLang="cs-CZ" sz="1600" baseline="36000"/>
              <a:t>+</a:t>
            </a:r>
            <a:r>
              <a:rPr lang="cs-CZ" altLang="cs-CZ" sz="1600"/>
              <a:t>   +  2HCO</a:t>
            </a:r>
            <a:r>
              <a:rPr lang="cs-CZ" altLang="cs-CZ" sz="1600" baseline="-25000"/>
              <a:t>3</a:t>
            </a:r>
            <a:r>
              <a:rPr lang="cs-CZ" altLang="cs-CZ" sz="1600" baseline="36000"/>
              <a:t>-</a:t>
            </a:r>
          </a:p>
        </p:txBody>
      </p:sp>
      <p:sp>
        <p:nvSpPr>
          <p:cNvPr id="123907" name="TextovéPole 5"/>
          <p:cNvSpPr txBox="1">
            <a:spLocks noChangeArrowheads="1"/>
          </p:cNvSpPr>
          <p:nvPr/>
        </p:nvSpPr>
        <p:spPr bwMode="auto">
          <a:xfrm>
            <a:off x="4067175" y="2711450"/>
            <a:ext cx="7493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600"/>
              <a:t>2NH</a:t>
            </a:r>
            <a:r>
              <a:rPr lang="cs-CZ" altLang="cs-CZ" sz="1600" baseline="-25000"/>
              <a:t>4</a:t>
            </a:r>
            <a:r>
              <a:rPr lang="cs-CZ" altLang="cs-CZ" sz="1600" baseline="36000"/>
              <a:t>+</a:t>
            </a:r>
            <a:endParaRPr lang="cs-CZ" altLang="cs-CZ" sz="1600"/>
          </a:p>
        </p:txBody>
      </p:sp>
      <p:sp>
        <p:nvSpPr>
          <p:cNvPr id="123908" name="TextovéPole 6"/>
          <p:cNvSpPr txBox="1">
            <a:spLocks noChangeArrowheads="1"/>
          </p:cNvSpPr>
          <p:nvPr/>
        </p:nvSpPr>
        <p:spPr bwMode="auto">
          <a:xfrm>
            <a:off x="6300788" y="3778250"/>
            <a:ext cx="111918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cs-CZ" sz="1600"/>
              <a:t>KIDNEY</a:t>
            </a:r>
          </a:p>
          <a:p>
            <a:pPr algn="ctr"/>
            <a:r>
              <a:rPr lang="cs-CZ" altLang="cs-CZ" sz="1400"/>
              <a:t>(Excretion)</a:t>
            </a:r>
          </a:p>
        </p:txBody>
      </p:sp>
      <p:sp>
        <p:nvSpPr>
          <p:cNvPr id="123909" name="TextovéPole 7"/>
          <p:cNvSpPr txBox="1">
            <a:spLocks noChangeArrowheads="1"/>
          </p:cNvSpPr>
          <p:nvPr/>
        </p:nvSpPr>
        <p:spPr bwMode="auto">
          <a:xfrm>
            <a:off x="5364163" y="4994275"/>
            <a:ext cx="32400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500"/>
              <a:t>Save </a:t>
            </a:r>
            <a:r>
              <a:rPr lang="cs-CZ" altLang="cs-CZ" sz="1400"/>
              <a:t>2HCO</a:t>
            </a:r>
            <a:r>
              <a:rPr lang="cs-CZ" altLang="cs-CZ" sz="1400" baseline="-25000"/>
              <a:t>3</a:t>
            </a:r>
            <a:r>
              <a:rPr lang="cs-CZ" altLang="cs-CZ" sz="1400" baseline="36000"/>
              <a:t>-</a:t>
            </a:r>
            <a:r>
              <a:rPr lang="cs-CZ" altLang="cs-CZ" sz="1400"/>
              <a:t> by excretion of  2NH</a:t>
            </a:r>
            <a:r>
              <a:rPr lang="cs-CZ" altLang="cs-CZ" sz="1400" baseline="-25000"/>
              <a:t>4</a:t>
            </a:r>
            <a:r>
              <a:rPr lang="cs-CZ" altLang="cs-CZ" sz="1400" baseline="36000"/>
              <a:t>+</a:t>
            </a:r>
            <a:endParaRPr lang="cs-CZ" altLang="cs-CZ" sz="1400"/>
          </a:p>
        </p:txBody>
      </p:sp>
      <p:sp>
        <p:nvSpPr>
          <p:cNvPr id="123910" name="TextovéPole 9"/>
          <p:cNvSpPr txBox="1">
            <a:spLocks noChangeArrowheads="1"/>
          </p:cNvSpPr>
          <p:nvPr/>
        </p:nvSpPr>
        <p:spPr bwMode="auto">
          <a:xfrm>
            <a:off x="1331913" y="3705225"/>
            <a:ext cx="13700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500"/>
              <a:t>LIVER</a:t>
            </a:r>
          </a:p>
          <a:p>
            <a:r>
              <a:rPr lang="cs-CZ" altLang="cs-CZ" sz="1500"/>
              <a:t>(Metabolism)</a:t>
            </a:r>
          </a:p>
        </p:txBody>
      </p:sp>
      <p:sp>
        <p:nvSpPr>
          <p:cNvPr id="123911" name="TextovéPole 10"/>
          <p:cNvSpPr txBox="1">
            <a:spLocks noChangeArrowheads="1"/>
          </p:cNvSpPr>
          <p:nvPr/>
        </p:nvSpPr>
        <p:spPr bwMode="auto">
          <a:xfrm>
            <a:off x="611188" y="4994275"/>
            <a:ext cx="4681537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400"/>
              <a:t>2NH</a:t>
            </a:r>
            <a:r>
              <a:rPr lang="cs-CZ" altLang="cs-CZ" sz="1400" baseline="-25000"/>
              <a:t>4</a:t>
            </a:r>
            <a:r>
              <a:rPr lang="cs-CZ" altLang="cs-CZ" sz="1400" baseline="36000"/>
              <a:t>+ </a:t>
            </a:r>
            <a:r>
              <a:rPr lang="cs-CZ" altLang="cs-CZ" sz="1400"/>
              <a:t>+ CO</a:t>
            </a:r>
            <a:r>
              <a:rPr lang="cs-CZ" altLang="cs-CZ" sz="1400" baseline="-25000"/>
              <a:t>2</a:t>
            </a:r>
            <a:r>
              <a:rPr lang="cs-CZ" altLang="cs-CZ" sz="1400"/>
              <a:t>              Urea + H</a:t>
            </a:r>
            <a:r>
              <a:rPr lang="cs-CZ" altLang="cs-CZ" sz="1400" baseline="-25000"/>
              <a:t>2</a:t>
            </a:r>
            <a:r>
              <a:rPr lang="cs-CZ" altLang="cs-CZ" sz="1400"/>
              <a:t>0 + 2H</a:t>
            </a:r>
            <a:r>
              <a:rPr lang="cs-CZ" altLang="cs-CZ" sz="1400" baseline="36000"/>
              <a:t>+</a:t>
            </a:r>
          </a:p>
          <a:p>
            <a:endParaRPr lang="cs-CZ" altLang="cs-CZ" sz="1400" baseline="36000"/>
          </a:p>
          <a:p>
            <a:r>
              <a:rPr lang="cs-CZ" altLang="cs-CZ" sz="1400"/>
              <a:t>Loss of 2HCO</a:t>
            </a:r>
            <a:r>
              <a:rPr lang="cs-CZ" altLang="cs-CZ" sz="1400" baseline="-25000"/>
              <a:t>3</a:t>
            </a:r>
            <a:r>
              <a:rPr lang="cs-CZ" altLang="cs-CZ" sz="1400" baseline="36000"/>
              <a:t>- </a:t>
            </a:r>
            <a:r>
              <a:rPr lang="cs-CZ" altLang="cs-CZ" sz="1400"/>
              <a:t>by buffering of 2H</a:t>
            </a:r>
            <a:r>
              <a:rPr lang="cs-CZ" altLang="cs-CZ" sz="1400" baseline="36000"/>
              <a:t>+</a:t>
            </a:r>
          </a:p>
        </p:txBody>
      </p:sp>
      <p:sp>
        <p:nvSpPr>
          <p:cNvPr id="123912" name="Line 5"/>
          <p:cNvSpPr>
            <a:spLocks noChangeShapeType="1"/>
          </p:cNvSpPr>
          <p:nvPr/>
        </p:nvSpPr>
        <p:spPr bwMode="auto">
          <a:xfrm>
            <a:off x="1863725" y="1211263"/>
            <a:ext cx="649288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13" name="Line 5"/>
          <p:cNvSpPr>
            <a:spLocks noChangeShapeType="1"/>
          </p:cNvSpPr>
          <p:nvPr/>
        </p:nvSpPr>
        <p:spPr bwMode="auto">
          <a:xfrm>
            <a:off x="3708400" y="1211263"/>
            <a:ext cx="576263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14" name="Line 5"/>
          <p:cNvSpPr>
            <a:spLocks noChangeShapeType="1"/>
          </p:cNvSpPr>
          <p:nvPr/>
        </p:nvSpPr>
        <p:spPr bwMode="auto">
          <a:xfrm>
            <a:off x="6011863" y="1211263"/>
            <a:ext cx="576262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15" name="Line 5"/>
          <p:cNvSpPr>
            <a:spLocks noChangeShapeType="1"/>
          </p:cNvSpPr>
          <p:nvPr/>
        </p:nvSpPr>
        <p:spPr bwMode="auto">
          <a:xfrm>
            <a:off x="1763713" y="5156200"/>
            <a:ext cx="576262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23916" name="Přímá spojnice se šipkou 12"/>
          <p:cNvCxnSpPr>
            <a:cxnSpLocks noChangeShapeType="1"/>
          </p:cNvCxnSpPr>
          <p:nvPr/>
        </p:nvCxnSpPr>
        <p:spPr bwMode="auto">
          <a:xfrm flipH="1">
            <a:off x="4716463" y="1471613"/>
            <a:ext cx="1962150" cy="1239837"/>
          </a:xfrm>
          <a:prstGeom prst="straightConnector1">
            <a:avLst/>
          </a:prstGeom>
          <a:noFill/>
          <a:ln w="34925" algn="ctr">
            <a:solidFill>
              <a:schemeClr val="bg1"/>
            </a:solidFill>
            <a:round/>
            <a:headEnd/>
            <a:tailEnd type="stealth" w="med" len="lg"/>
          </a:ln>
          <a:effectLst/>
        </p:spPr>
      </p:cxnSp>
      <p:cxnSp>
        <p:nvCxnSpPr>
          <p:cNvPr id="123917" name="Přímá spojnice se šipkou 20"/>
          <p:cNvCxnSpPr>
            <a:cxnSpLocks noChangeShapeType="1"/>
          </p:cNvCxnSpPr>
          <p:nvPr/>
        </p:nvCxnSpPr>
        <p:spPr bwMode="auto">
          <a:xfrm flipH="1">
            <a:off x="2089150" y="2952750"/>
            <a:ext cx="1978025" cy="752475"/>
          </a:xfrm>
          <a:prstGeom prst="straightConnector1">
            <a:avLst/>
          </a:prstGeom>
          <a:noFill/>
          <a:ln w="34925" algn="ctr">
            <a:solidFill>
              <a:schemeClr val="bg1"/>
            </a:solidFill>
            <a:round/>
            <a:headEnd/>
            <a:tailEnd type="stealth" w="med" len="lg"/>
          </a:ln>
          <a:effectLst/>
        </p:spPr>
      </p:cxnSp>
      <p:cxnSp>
        <p:nvCxnSpPr>
          <p:cNvPr id="123918" name="Přímá spojnice se šipkou 23"/>
          <p:cNvCxnSpPr>
            <a:cxnSpLocks noChangeShapeType="1"/>
          </p:cNvCxnSpPr>
          <p:nvPr/>
        </p:nvCxnSpPr>
        <p:spPr bwMode="auto">
          <a:xfrm>
            <a:off x="4706938" y="2952750"/>
            <a:ext cx="1809750" cy="825500"/>
          </a:xfrm>
          <a:prstGeom prst="straightConnector1">
            <a:avLst/>
          </a:prstGeom>
          <a:noFill/>
          <a:ln w="34925" algn="ctr">
            <a:solidFill>
              <a:schemeClr val="bg1"/>
            </a:solidFill>
            <a:round/>
            <a:headEnd/>
            <a:tailEnd type="stealth" w="med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468313" y="1069975"/>
            <a:ext cx="819785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cs-CZ" sz="1500"/>
              <a:t>Under conditions of chronic acidosis, the rate of NH</a:t>
            </a:r>
            <a:r>
              <a:rPr lang="en-US" altLang="cs-CZ" sz="1500" baseline="-25000"/>
              <a:t>4</a:t>
            </a:r>
            <a:r>
              <a:rPr lang="en-US" altLang="cs-CZ" sz="1500" baseline="30000"/>
              <a:t>+</a:t>
            </a:r>
            <a:r>
              <a:rPr lang="en-US" altLang="cs-CZ" sz="1500"/>
              <a:t> excretion can increase to as much</a:t>
            </a:r>
          </a:p>
          <a:p>
            <a:pPr>
              <a:lnSpc>
                <a:spcPct val="130000"/>
              </a:lnSpc>
            </a:pPr>
            <a:r>
              <a:rPr lang="en-US" altLang="cs-CZ" sz="1500"/>
              <a:t>500 mmol/day. Therefore, with chronic acidosis, the dominant mechanism by which</a:t>
            </a:r>
          </a:p>
          <a:p>
            <a:pPr>
              <a:lnSpc>
                <a:spcPct val="130000"/>
              </a:lnSpc>
            </a:pPr>
            <a:r>
              <a:rPr lang="en-US" altLang="cs-CZ" sz="1500"/>
              <a:t>acid is eliminated from the body is excretion of NH</a:t>
            </a:r>
            <a:r>
              <a:rPr lang="en-US" altLang="cs-CZ" sz="1500" baseline="-25000"/>
              <a:t>4</a:t>
            </a:r>
            <a:r>
              <a:rPr lang="en-US" altLang="cs-CZ" sz="1500" baseline="30000"/>
              <a:t>+</a:t>
            </a:r>
            <a:r>
              <a:rPr lang="en-US" altLang="cs-CZ" sz="15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1500"/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2051050" y="811213"/>
            <a:ext cx="4895850" cy="3968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/>
              <a:t>Quantifying Renal Acid-Base Excretion</a:t>
            </a: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323850" y="1844675"/>
            <a:ext cx="8424863" cy="3857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cs-CZ" sz="1600">
                <a:solidFill>
                  <a:srgbClr val="FFFF00"/>
                </a:solidFill>
              </a:rPr>
              <a:t>Net acid excretion = NH</a:t>
            </a:r>
            <a:r>
              <a:rPr lang="en-US" altLang="cs-CZ" sz="1600" baseline="30000">
                <a:solidFill>
                  <a:srgbClr val="FFFF00"/>
                </a:solidFill>
              </a:rPr>
              <a:t>+</a:t>
            </a:r>
            <a:r>
              <a:rPr lang="en-US" altLang="cs-CZ" sz="1600" baseline="-25000">
                <a:solidFill>
                  <a:srgbClr val="FFFF00"/>
                </a:solidFill>
              </a:rPr>
              <a:t>4</a:t>
            </a:r>
            <a:r>
              <a:rPr lang="en-US" altLang="cs-CZ" sz="1600">
                <a:solidFill>
                  <a:srgbClr val="FFFF00"/>
                </a:solidFill>
              </a:rPr>
              <a:t> excretion + Urinary titratable acid – bicarbonate excretion</a:t>
            </a: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611188" y="5084763"/>
            <a:ext cx="7308850" cy="8255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/>
            <a:r>
              <a:rPr lang="en-US" altLang="cs-CZ" sz="1600"/>
              <a:t>The most important stimuli for increasing H</a:t>
            </a:r>
            <a:r>
              <a:rPr lang="en-US" altLang="cs-CZ" sz="1600" baseline="30000"/>
              <a:t>+</a:t>
            </a:r>
            <a:r>
              <a:rPr lang="en-US" altLang="cs-CZ" sz="1600"/>
              <a:t> secretion by the tubules are:</a:t>
            </a:r>
          </a:p>
          <a:p>
            <a:pPr marL="457200" indent="-457200">
              <a:buFontTx/>
              <a:buAutoNum type="arabicPeriod"/>
            </a:pPr>
            <a:r>
              <a:rPr lang="en-US" altLang="cs-CZ" sz="1600"/>
              <a:t>An increase in pCO</a:t>
            </a:r>
            <a:r>
              <a:rPr lang="en-US" altLang="cs-CZ" sz="1600" baseline="-25000"/>
              <a:t>2</a:t>
            </a:r>
            <a:r>
              <a:rPr lang="en-US" altLang="cs-CZ" sz="1600"/>
              <a:t> of extracellular fluid.</a:t>
            </a:r>
          </a:p>
          <a:p>
            <a:pPr marL="457200" indent="-457200">
              <a:buFontTx/>
              <a:buAutoNum type="arabicPeriod"/>
            </a:pPr>
            <a:r>
              <a:rPr lang="en-US" altLang="cs-CZ" sz="1600"/>
              <a:t>An in H</a:t>
            </a:r>
            <a:r>
              <a:rPr lang="en-US" altLang="cs-CZ" sz="1600" baseline="30000"/>
              <a:t>+ </a:t>
            </a:r>
            <a:r>
              <a:rPr lang="en-US" altLang="cs-CZ" sz="1600"/>
              <a:t>concentration in extracellular fluid.</a:t>
            </a: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468313" y="2852738"/>
            <a:ext cx="77644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1500"/>
              <a:t>Titratable acid represents the nonbicarbonate, non-NH</a:t>
            </a:r>
            <a:r>
              <a:rPr lang="en-US" altLang="cs-CZ" sz="1500" baseline="-25000"/>
              <a:t>4</a:t>
            </a:r>
            <a:r>
              <a:rPr lang="en-US" altLang="cs-CZ" sz="1500" baseline="30000"/>
              <a:t>+</a:t>
            </a:r>
            <a:r>
              <a:rPr lang="en-US" altLang="cs-CZ" sz="1500"/>
              <a:t> buffer excreted in the urine</a:t>
            </a:r>
          </a:p>
          <a:p>
            <a:r>
              <a:rPr lang="en-US" altLang="cs-CZ" sz="1500"/>
              <a:t>(phosphate and other organic buffers)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2330450" y="1052513"/>
            <a:ext cx="4448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5400">
                <a:solidFill>
                  <a:srgbClr val="FFFFFF"/>
                </a:solidFill>
              </a:rPr>
              <a:t>TK = SV x PCR</a:t>
            </a: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1963738" y="3095625"/>
            <a:ext cx="4991100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cs-CZ" altLang="cs-CZ" sz="2800">
                <a:solidFill>
                  <a:srgbClr val="FFFFFF"/>
                </a:solidFill>
              </a:rPr>
              <a:t>TK = arteriální krevní tlak</a:t>
            </a:r>
          </a:p>
          <a:p>
            <a:pPr algn="just">
              <a:lnSpc>
                <a:spcPct val="140000"/>
              </a:lnSpc>
            </a:pPr>
            <a:r>
              <a:rPr lang="cs-CZ" altLang="cs-CZ" sz="2800">
                <a:solidFill>
                  <a:srgbClr val="FFFFFF"/>
                </a:solidFill>
              </a:rPr>
              <a:t>SV = srdeční výdej</a:t>
            </a:r>
          </a:p>
          <a:p>
            <a:pPr algn="just">
              <a:lnSpc>
                <a:spcPct val="140000"/>
              </a:lnSpc>
            </a:pPr>
            <a:r>
              <a:rPr lang="cs-CZ" altLang="cs-CZ" sz="2800">
                <a:solidFill>
                  <a:srgbClr val="FFFFFF"/>
                </a:solidFill>
              </a:rPr>
              <a:t>PCR = periferní cévní rezistence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44488" y="2306638"/>
            <a:ext cx="8172450" cy="245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cs-CZ" altLang="cs-CZ"/>
              <a:t>Extracellular fluid      </a:t>
            </a:r>
            <a:r>
              <a:rPr lang="cs-CZ" altLang="cs-CZ">
                <a:solidFill>
                  <a:srgbClr val="FFFF00"/>
                </a:solidFill>
              </a:rPr>
              <a:t>19.02                         313.9                                   5 972</a:t>
            </a:r>
          </a:p>
          <a:p>
            <a:pPr>
              <a:lnSpc>
                <a:spcPct val="110000"/>
              </a:lnSpc>
            </a:pPr>
            <a:r>
              <a:rPr lang="cs-CZ" altLang="cs-CZ"/>
              <a:t>                               </a:t>
            </a:r>
            <a:r>
              <a:rPr lang="cs-CZ" altLang="cs-CZ" sz="1500">
                <a:solidFill>
                  <a:srgbClr val="FF0000"/>
                </a:solidFill>
              </a:rPr>
              <a:t>5 972:313.9</a:t>
            </a:r>
          </a:p>
          <a:p>
            <a:pPr>
              <a:lnSpc>
                <a:spcPct val="110000"/>
              </a:lnSpc>
            </a:pPr>
            <a:endParaRPr lang="cs-CZ" altLang="cs-CZ" sz="150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cs-CZ" altLang="cs-CZ"/>
              <a:t>Intracellular fluid      </a:t>
            </a:r>
            <a:r>
              <a:rPr lang="cs-CZ" altLang="cs-CZ">
                <a:solidFill>
                  <a:srgbClr val="FFFF00"/>
                </a:solidFill>
              </a:rPr>
              <a:t>24.98                           313.9                                   7 840</a:t>
            </a:r>
          </a:p>
          <a:p>
            <a:pPr>
              <a:lnSpc>
                <a:spcPct val="110000"/>
              </a:lnSpc>
            </a:pPr>
            <a:r>
              <a:rPr lang="cs-CZ" altLang="cs-CZ"/>
              <a:t>                               </a:t>
            </a:r>
            <a:r>
              <a:rPr lang="cs-CZ" altLang="cs-CZ" sz="1500">
                <a:solidFill>
                  <a:srgbClr val="FF0000"/>
                </a:solidFill>
              </a:rPr>
              <a:t>7 840:313.9</a:t>
            </a:r>
          </a:p>
          <a:p>
            <a:pPr>
              <a:lnSpc>
                <a:spcPct val="110000"/>
              </a:lnSpc>
            </a:pPr>
            <a:endParaRPr lang="cs-CZ" altLang="cs-CZ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cs-CZ" altLang="cs-CZ"/>
              <a:t>Total body fluid        </a:t>
            </a:r>
            <a:r>
              <a:rPr lang="cs-CZ" altLang="cs-CZ">
                <a:solidFill>
                  <a:srgbClr val="FFFF00"/>
                </a:solidFill>
              </a:rPr>
              <a:t>44                                313.9                                   13 812</a:t>
            </a:r>
          </a:p>
          <a:p>
            <a:pPr>
              <a:lnSpc>
                <a:spcPct val="110000"/>
              </a:lnSpc>
            </a:pPr>
            <a:r>
              <a:rPr lang="cs-CZ" altLang="cs-CZ"/>
              <a:t>                               </a:t>
            </a:r>
            <a:r>
              <a:rPr lang="cs-CZ" altLang="cs-CZ" sz="1500">
                <a:solidFill>
                  <a:srgbClr val="FF0000"/>
                </a:solidFill>
              </a:rPr>
              <a:t>13 812:313.9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339975" y="1030288"/>
            <a:ext cx="6165850" cy="695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cs-CZ" altLang="cs-CZ"/>
              <a:t>  Volume                    Concentration                     Total</a:t>
            </a:r>
          </a:p>
          <a:p>
            <a:pPr>
              <a:lnSpc>
                <a:spcPct val="110000"/>
              </a:lnSpc>
            </a:pPr>
            <a:r>
              <a:rPr lang="cs-CZ" altLang="cs-CZ"/>
              <a:t>  (liters)                      (mOsm/l)                              (mOsm)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750" y="5122863"/>
            <a:ext cx="8647113" cy="844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cs-CZ" sz="1500"/>
              <a:t>One can see that adding 2 liters of hypertonic NaCl solution causes more tha 5-liters increase</a:t>
            </a:r>
          </a:p>
          <a:p>
            <a:pPr>
              <a:lnSpc>
                <a:spcPct val="110000"/>
              </a:lnSpc>
            </a:pPr>
            <a:r>
              <a:rPr lang="en-US" altLang="cs-CZ" sz="1500"/>
              <a:t>in extracellular fluid volume (19.02 – 14 = 5.02), while decreasing intracellular fluid volume by</a:t>
            </a:r>
          </a:p>
          <a:p>
            <a:pPr>
              <a:lnSpc>
                <a:spcPct val="110000"/>
              </a:lnSpc>
            </a:pPr>
            <a:r>
              <a:rPr lang="en-US" altLang="cs-CZ" sz="1500"/>
              <a:t> 3 liters (24.98 – 28 = -3.02).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476375" y="239713"/>
            <a:ext cx="6427788" cy="360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cs-CZ" altLang="cs-CZ" sz="1600">
                <a:solidFill>
                  <a:srgbClr val="FFFF00"/>
                </a:solidFill>
              </a:rPr>
              <a:t>Effect of Adding 2 Liters of 3.0 % NaCl after Osmotic Equilibrium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533400"/>
            <a:ext cx="8177213" cy="1143000"/>
          </a:xfrm>
        </p:spPr>
        <p:txBody>
          <a:bodyPr/>
          <a:lstStyle/>
          <a:p>
            <a:pPr algn="l" eaLnBrk="1" hangingPunct="1"/>
            <a:r>
              <a:rPr lang="cs-CZ" altLang="cs-CZ" sz="2800" b="1" smtClean="0">
                <a:solidFill>
                  <a:srgbClr val="FFFFFF"/>
                </a:solidFill>
              </a:rPr>
              <a:t>Akutní mechanizmy regulace krevního tlaku</a:t>
            </a:r>
            <a:r>
              <a:rPr lang="cs-CZ" altLang="cs-CZ" sz="2800" b="1" smtClean="0"/>
              <a:t> 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981200"/>
            <a:ext cx="7273925" cy="411956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cs-CZ" altLang="cs-CZ" sz="2800" b="1" smtClean="0">
                <a:solidFill>
                  <a:srgbClr val="FFFF00"/>
                </a:solidFill>
              </a:rPr>
              <a:t>1. Arteriální baroreflex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cs-CZ" altLang="cs-CZ" sz="2800" b="1" smtClean="0">
                <a:solidFill>
                  <a:srgbClr val="FFFF00"/>
                </a:solidFill>
              </a:rPr>
              <a:t>2. Arteriální chemoreceptory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cs-CZ" altLang="cs-CZ" sz="2800" b="1" smtClean="0">
                <a:solidFill>
                  <a:srgbClr val="FFFF00"/>
                </a:solidFill>
              </a:rPr>
              <a:t>3. Bainbridgeův reflex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cs-CZ" altLang="cs-CZ" sz="2800" b="1" smtClean="0">
                <a:solidFill>
                  <a:srgbClr val="FFFF00"/>
                </a:solidFill>
              </a:rPr>
              <a:t>4. Ischemické receptory CNS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Line 2"/>
          <p:cNvSpPr>
            <a:spLocks noChangeShapeType="1"/>
          </p:cNvSpPr>
          <p:nvPr/>
        </p:nvSpPr>
        <p:spPr bwMode="auto">
          <a:xfrm>
            <a:off x="2195513" y="376238"/>
            <a:ext cx="0" cy="652462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27" name="Line 3"/>
          <p:cNvSpPr>
            <a:spLocks noChangeShapeType="1"/>
          </p:cNvSpPr>
          <p:nvPr/>
        </p:nvSpPr>
        <p:spPr bwMode="auto">
          <a:xfrm>
            <a:off x="2195513" y="1135063"/>
            <a:ext cx="0" cy="3879850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28" name="Line 4"/>
          <p:cNvSpPr>
            <a:spLocks noChangeShapeType="1"/>
          </p:cNvSpPr>
          <p:nvPr/>
        </p:nvSpPr>
        <p:spPr bwMode="auto">
          <a:xfrm>
            <a:off x="2195513" y="5014913"/>
            <a:ext cx="4829175" cy="0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2603500" y="1241425"/>
            <a:ext cx="4373563" cy="3684588"/>
          </a:xfrm>
          <a:custGeom>
            <a:avLst/>
            <a:gdLst>
              <a:gd name="T0" fmla="*/ 0 w 3099"/>
              <a:gd name="T1" fmla="*/ 2147483647 h 2321"/>
              <a:gd name="T2" fmla="*/ 2147483647 w 3099"/>
              <a:gd name="T3" fmla="*/ 2147483647 h 2321"/>
              <a:gd name="T4" fmla="*/ 2147483647 w 3099"/>
              <a:gd name="T5" fmla="*/ 2147483647 h 2321"/>
              <a:gd name="T6" fmla="*/ 2147483647 w 3099"/>
              <a:gd name="T7" fmla="*/ 2147483647 h 2321"/>
              <a:gd name="T8" fmla="*/ 2147483647 w 3099"/>
              <a:gd name="T9" fmla="*/ 2147483647 h 2321"/>
              <a:gd name="T10" fmla="*/ 2147483647 w 3099"/>
              <a:gd name="T11" fmla="*/ 2147483647 h 2321"/>
              <a:gd name="T12" fmla="*/ 2147483647 w 3099"/>
              <a:gd name="T13" fmla="*/ 0 h 2321"/>
              <a:gd name="T14" fmla="*/ 2147483647 w 3099"/>
              <a:gd name="T15" fmla="*/ 2147483647 h 2321"/>
              <a:gd name="T16" fmla="*/ 2147483647 w 3099"/>
              <a:gd name="T17" fmla="*/ 2147483647 h 2321"/>
              <a:gd name="T18" fmla="*/ 2147483647 w 3099"/>
              <a:gd name="T19" fmla="*/ 2147483647 h 2321"/>
              <a:gd name="T20" fmla="*/ 2147483647 w 3099"/>
              <a:gd name="T21" fmla="*/ 2147483647 h 2321"/>
              <a:gd name="T22" fmla="*/ 2147483647 w 3099"/>
              <a:gd name="T23" fmla="*/ 2147483647 h 2321"/>
              <a:gd name="T24" fmla="*/ 2147483647 w 3099"/>
              <a:gd name="T25" fmla="*/ 2147483647 h 232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099"/>
              <a:gd name="T40" fmla="*/ 0 h 2321"/>
              <a:gd name="T41" fmla="*/ 3099 w 3099"/>
              <a:gd name="T42" fmla="*/ 2321 h 232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099" h="2321">
                <a:moveTo>
                  <a:pt x="0" y="2321"/>
                </a:moveTo>
                <a:cubicBezTo>
                  <a:pt x="11" y="2317"/>
                  <a:pt x="25" y="2318"/>
                  <a:pt x="33" y="2310"/>
                </a:cubicBezTo>
                <a:cubicBezTo>
                  <a:pt x="49" y="2294"/>
                  <a:pt x="112" y="2248"/>
                  <a:pt x="123" y="2232"/>
                </a:cubicBezTo>
                <a:cubicBezTo>
                  <a:pt x="147" y="2196"/>
                  <a:pt x="171" y="2124"/>
                  <a:pt x="211" y="1792"/>
                </a:cubicBezTo>
                <a:lnTo>
                  <a:pt x="347" y="392"/>
                </a:lnTo>
                <a:lnTo>
                  <a:pt x="411" y="80"/>
                </a:lnTo>
                <a:lnTo>
                  <a:pt x="523" y="0"/>
                </a:lnTo>
                <a:lnTo>
                  <a:pt x="777" y="22"/>
                </a:lnTo>
                <a:lnTo>
                  <a:pt x="1123" y="136"/>
                </a:lnTo>
                <a:lnTo>
                  <a:pt x="1533" y="422"/>
                </a:lnTo>
                <a:lnTo>
                  <a:pt x="2379" y="1056"/>
                </a:lnTo>
                <a:lnTo>
                  <a:pt x="2763" y="1296"/>
                </a:lnTo>
                <a:lnTo>
                  <a:pt x="3099" y="1392"/>
                </a:lnTo>
              </a:path>
            </a:pathLst>
          </a:custGeom>
          <a:noFill/>
          <a:ln w="31750" cap="flat" cmpd="sng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2562225" y="2571750"/>
            <a:ext cx="3827463" cy="2378075"/>
          </a:xfrm>
          <a:custGeom>
            <a:avLst/>
            <a:gdLst>
              <a:gd name="T0" fmla="*/ 0 w 2712"/>
              <a:gd name="T1" fmla="*/ 2147483647 h 1498"/>
              <a:gd name="T2" fmla="*/ 2147483647 w 2712"/>
              <a:gd name="T3" fmla="*/ 2147483647 h 1498"/>
              <a:gd name="T4" fmla="*/ 2147483647 w 2712"/>
              <a:gd name="T5" fmla="*/ 2147483647 h 1498"/>
              <a:gd name="T6" fmla="*/ 2147483647 w 2712"/>
              <a:gd name="T7" fmla="*/ 2147483647 h 1498"/>
              <a:gd name="T8" fmla="*/ 2147483647 w 2712"/>
              <a:gd name="T9" fmla="*/ 2147483647 h 1498"/>
              <a:gd name="T10" fmla="*/ 2147483647 w 2712"/>
              <a:gd name="T11" fmla="*/ 2147483647 h 1498"/>
              <a:gd name="T12" fmla="*/ 2147483647 w 2712"/>
              <a:gd name="T13" fmla="*/ 2147483647 h 1498"/>
              <a:gd name="T14" fmla="*/ 2147483647 w 2712"/>
              <a:gd name="T15" fmla="*/ 2147483647 h 1498"/>
              <a:gd name="T16" fmla="*/ 2147483647 w 2712"/>
              <a:gd name="T17" fmla="*/ 2147483647 h 1498"/>
              <a:gd name="T18" fmla="*/ 2147483647 w 2712"/>
              <a:gd name="T19" fmla="*/ 2147483647 h 1498"/>
              <a:gd name="T20" fmla="*/ 2147483647 w 2712"/>
              <a:gd name="T21" fmla="*/ 2147483647 h 1498"/>
              <a:gd name="T22" fmla="*/ 2147483647 w 2712"/>
              <a:gd name="T23" fmla="*/ 2147483647 h 1498"/>
              <a:gd name="T24" fmla="*/ 2147483647 w 2712"/>
              <a:gd name="T25" fmla="*/ 2147483647 h 1498"/>
              <a:gd name="T26" fmla="*/ 2147483647 w 2712"/>
              <a:gd name="T27" fmla="*/ 2147483647 h 1498"/>
              <a:gd name="T28" fmla="*/ 2147483647 w 2712"/>
              <a:gd name="T29" fmla="*/ 2147483647 h 1498"/>
              <a:gd name="T30" fmla="*/ 2147483647 w 2712"/>
              <a:gd name="T31" fmla="*/ 2147483647 h 1498"/>
              <a:gd name="T32" fmla="*/ 2147483647 w 2712"/>
              <a:gd name="T33" fmla="*/ 2147483647 h 1498"/>
              <a:gd name="T34" fmla="*/ 2147483647 w 2712"/>
              <a:gd name="T35" fmla="*/ 2147483647 h 1498"/>
              <a:gd name="T36" fmla="*/ 2147483647 w 2712"/>
              <a:gd name="T37" fmla="*/ 2147483647 h 1498"/>
              <a:gd name="T38" fmla="*/ 2147483647 w 2712"/>
              <a:gd name="T39" fmla="*/ 2147483647 h 1498"/>
              <a:gd name="T40" fmla="*/ 2147483647 w 2712"/>
              <a:gd name="T41" fmla="*/ 2147483647 h 1498"/>
              <a:gd name="T42" fmla="*/ 2147483647 w 2712"/>
              <a:gd name="T43" fmla="*/ 2147483647 h 1498"/>
              <a:gd name="T44" fmla="*/ 2147483647 w 2712"/>
              <a:gd name="T45" fmla="*/ 2147483647 h 1498"/>
              <a:gd name="T46" fmla="*/ 2147483647 w 2712"/>
              <a:gd name="T47" fmla="*/ 2147483647 h 1498"/>
              <a:gd name="T48" fmla="*/ 2147483647 w 2712"/>
              <a:gd name="T49" fmla="*/ 2147483647 h 149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712"/>
              <a:gd name="T76" fmla="*/ 0 h 1498"/>
              <a:gd name="T77" fmla="*/ 2712 w 2712"/>
              <a:gd name="T78" fmla="*/ 1498 h 149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712" h="1498">
                <a:moveTo>
                  <a:pt x="0" y="1474"/>
                </a:moveTo>
                <a:cubicBezTo>
                  <a:pt x="22" y="1387"/>
                  <a:pt x="1" y="1479"/>
                  <a:pt x="16" y="1290"/>
                </a:cubicBezTo>
                <a:cubicBezTo>
                  <a:pt x="20" y="1235"/>
                  <a:pt x="43" y="1183"/>
                  <a:pt x="56" y="1130"/>
                </a:cubicBezTo>
                <a:cubicBezTo>
                  <a:pt x="63" y="864"/>
                  <a:pt x="37" y="747"/>
                  <a:pt x="72" y="482"/>
                </a:cubicBezTo>
                <a:cubicBezTo>
                  <a:pt x="85" y="385"/>
                  <a:pt x="112" y="146"/>
                  <a:pt x="168" y="50"/>
                </a:cubicBezTo>
                <a:cubicBezTo>
                  <a:pt x="230" y="0"/>
                  <a:pt x="296" y="34"/>
                  <a:pt x="368" y="10"/>
                </a:cubicBezTo>
                <a:cubicBezTo>
                  <a:pt x="634" y="20"/>
                  <a:pt x="725" y="15"/>
                  <a:pt x="992" y="26"/>
                </a:cubicBezTo>
                <a:cubicBezTo>
                  <a:pt x="1114" y="41"/>
                  <a:pt x="1359" y="66"/>
                  <a:pt x="1480" y="90"/>
                </a:cubicBezTo>
                <a:cubicBezTo>
                  <a:pt x="1591" y="145"/>
                  <a:pt x="1704" y="181"/>
                  <a:pt x="1808" y="250"/>
                </a:cubicBezTo>
                <a:cubicBezTo>
                  <a:pt x="1833" y="287"/>
                  <a:pt x="1870" y="299"/>
                  <a:pt x="1896" y="338"/>
                </a:cubicBezTo>
                <a:cubicBezTo>
                  <a:pt x="1907" y="354"/>
                  <a:pt x="1914" y="372"/>
                  <a:pt x="1928" y="386"/>
                </a:cubicBezTo>
                <a:cubicBezTo>
                  <a:pt x="1944" y="402"/>
                  <a:pt x="1963" y="415"/>
                  <a:pt x="1976" y="434"/>
                </a:cubicBezTo>
                <a:cubicBezTo>
                  <a:pt x="1996" y="464"/>
                  <a:pt x="2032" y="498"/>
                  <a:pt x="2048" y="530"/>
                </a:cubicBezTo>
                <a:cubicBezTo>
                  <a:pt x="2066" y="566"/>
                  <a:pt x="2075" y="597"/>
                  <a:pt x="2104" y="626"/>
                </a:cubicBezTo>
                <a:cubicBezTo>
                  <a:pt x="2121" y="677"/>
                  <a:pt x="2146" y="725"/>
                  <a:pt x="2176" y="770"/>
                </a:cubicBezTo>
                <a:cubicBezTo>
                  <a:pt x="2203" y="811"/>
                  <a:pt x="2205" y="873"/>
                  <a:pt x="2232" y="914"/>
                </a:cubicBezTo>
                <a:cubicBezTo>
                  <a:pt x="2237" y="922"/>
                  <a:pt x="2244" y="929"/>
                  <a:pt x="2248" y="938"/>
                </a:cubicBezTo>
                <a:cubicBezTo>
                  <a:pt x="2252" y="946"/>
                  <a:pt x="2252" y="955"/>
                  <a:pt x="2256" y="962"/>
                </a:cubicBezTo>
                <a:cubicBezTo>
                  <a:pt x="2298" y="1038"/>
                  <a:pt x="2345" y="1103"/>
                  <a:pt x="2376" y="1186"/>
                </a:cubicBezTo>
                <a:cubicBezTo>
                  <a:pt x="2379" y="1202"/>
                  <a:pt x="2377" y="1219"/>
                  <a:pt x="2384" y="1234"/>
                </a:cubicBezTo>
                <a:cubicBezTo>
                  <a:pt x="2389" y="1244"/>
                  <a:pt x="2402" y="1249"/>
                  <a:pt x="2408" y="1258"/>
                </a:cubicBezTo>
                <a:cubicBezTo>
                  <a:pt x="2413" y="1265"/>
                  <a:pt x="2412" y="1275"/>
                  <a:pt x="2416" y="1282"/>
                </a:cubicBezTo>
                <a:cubicBezTo>
                  <a:pt x="2450" y="1343"/>
                  <a:pt x="2506" y="1408"/>
                  <a:pt x="2568" y="1442"/>
                </a:cubicBezTo>
                <a:cubicBezTo>
                  <a:pt x="2589" y="1453"/>
                  <a:pt x="2610" y="1466"/>
                  <a:pt x="2632" y="1474"/>
                </a:cubicBezTo>
                <a:cubicBezTo>
                  <a:pt x="2660" y="1484"/>
                  <a:pt x="2690" y="1476"/>
                  <a:pt x="2712" y="1498"/>
                </a:cubicBezTo>
              </a:path>
            </a:pathLst>
          </a:custGeom>
          <a:noFill/>
          <a:ln w="31750" cap="flat" cmpd="sng">
            <a:solidFill>
              <a:srgbClr val="FF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31" name="Freeform 7"/>
          <p:cNvSpPr>
            <a:spLocks/>
          </p:cNvSpPr>
          <p:nvPr/>
        </p:nvSpPr>
        <p:spPr bwMode="auto">
          <a:xfrm>
            <a:off x="2562225" y="3598863"/>
            <a:ext cx="4403725" cy="1350962"/>
          </a:xfrm>
          <a:custGeom>
            <a:avLst/>
            <a:gdLst>
              <a:gd name="T0" fmla="*/ 0 w 3120"/>
              <a:gd name="T1" fmla="*/ 2147483647 h 851"/>
              <a:gd name="T2" fmla="*/ 2147483647 w 3120"/>
              <a:gd name="T3" fmla="*/ 2147483647 h 851"/>
              <a:gd name="T4" fmla="*/ 2147483647 w 3120"/>
              <a:gd name="T5" fmla="*/ 2147483647 h 851"/>
              <a:gd name="T6" fmla="*/ 2147483647 w 3120"/>
              <a:gd name="T7" fmla="*/ 2147483647 h 851"/>
              <a:gd name="T8" fmla="*/ 2147483647 w 3120"/>
              <a:gd name="T9" fmla="*/ 2147483647 h 851"/>
              <a:gd name="T10" fmla="*/ 2147483647 w 3120"/>
              <a:gd name="T11" fmla="*/ 2147483647 h 851"/>
              <a:gd name="T12" fmla="*/ 2147483647 w 3120"/>
              <a:gd name="T13" fmla="*/ 2147483647 h 851"/>
              <a:gd name="T14" fmla="*/ 2147483647 w 3120"/>
              <a:gd name="T15" fmla="*/ 2147483647 h 851"/>
              <a:gd name="T16" fmla="*/ 2147483647 w 3120"/>
              <a:gd name="T17" fmla="*/ 2147483647 h 851"/>
              <a:gd name="T18" fmla="*/ 2147483647 w 3120"/>
              <a:gd name="T19" fmla="*/ 2147483647 h 851"/>
              <a:gd name="T20" fmla="*/ 2147483647 w 3120"/>
              <a:gd name="T21" fmla="*/ 2147483647 h 851"/>
              <a:gd name="T22" fmla="*/ 2147483647 w 3120"/>
              <a:gd name="T23" fmla="*/ 2147483647 h 851"/>
              <a:gd name="T24" fmla="*/ 2147483647 w 3120"/>
              <a:gd name="T25" fmla="*/ 2147483647 h 851"/>
              <a:gd name="T26" fmla="*/ 2147483647 w 3120"/>
              <a:gd name="T27" fmla="*/ 2147483647 h 851"/>
              <a:gd name="T28" fmla="*/ 2147483647 w 3120"/>
              <a:gd name="T29" fmla="*/ 2147483647 h 851"/>
              <a:gd name="T30" fmla="*/ 2147483647 w 3120"/>
              <a:gd name="T31" fmla="*/ 2147483647 h 851"/>
              <a:gd name="T32" fmla="*/ 2147483647 w 3120"/>
              <a:gd name="T33" fmla="*/ 2147483647 h 851"/>
              <a:gd name="T34" fmla="*/ 2147483647 w 3120"/>
              <a:gd name="T35" fmla="*/ 2147483647 h 851"/>
              <a:gd name="T36" fmla="*/ 2147483647 w 3120"/>
              <a:gd name="T37" fmla="*/ 2147483647 h 85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20"/>
              <a:gd name="T58" fmla="*/ 0 h 851"/>
              <a:gd name="T59" fmla="*/ 3120 w 3120"/>
              <a:gd name="T60" fmla="*/ 851 h 85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20" h="851">
                <a:moveTo>
                  <a:pt x="0" y="851"/>
                </a:moveTo>
                <a:cubicBezTo>
                  <a:pt x="41" y="789"/>
                  <a:pt x="26" y="821"/>
                  <a:pt x="48" y="755"/>
                </a:cubicBezTo>
                <a:cubicBezTo>
                  <a:pt x="57" y="729"/>
                  <a:pt x="79" y="709"/>
                  <a:pt x="88" y="683"/>
                </a:cubicBezTo>
                <a:cubicBezTo>
                  <a:pt x="97" y="598"/>
                  <a:pt x="123" y="539"/>
                  <a:pt x="136" y="459"/>
                </a:cubicBezTo>
                <a:cubicBezTo>
                  <a:pt x="149" y="381"/>
                  <a:pt x="158" y="277"/>
                  <a:pt x="216" y="219"/>
                </a:cubicBezTo>
                <a:cubicBezTo>
                  <a:pt x="227" y="187"/>
                  <a:pt x="236" y="174"/>
                  <a:pt x="264" y="155"/>
                </a:cubicBezTo>
                <a:cubicBezTo>
                  <a:pt x="302" y="98"/>
                  <a:pt x="295" y="81"/>
                  <a:pt x="352" y="43"/>
                </a:cubicBezTo>
                <a:cubicBezTo>
                  <a:pt x="366" y="34"/>
                  <a:pt x="528" y="8"/>
                  <a:pt x="544" y="3"/>
                </a:cubicBezTo>
                <a:cubicBezTo>
                  <a:pt x="552" y="0"/>
                  <a:pt x="488" y="11"/>
                  <a:pt x="488" y="11"/>
                </a:cubicBezTo>
                <a:cubicBezTo>
                  <a:pt x="606" y="14"/>
                  <a:pt x="743" y="5"/>
                  <a:pt x="864" y="35"/>
                </a:cubicBezTo>
                <a:cubicBezTo>
                  <a:pt x="912" y="47"/>
                  <a:pt x="937" y="43"/>
                  <a:pt x="984" y="59"/>
                </a:cubicBezTo>
                <a:cubicBezTo>
                  <a:pt x="1047" y="80"/>
                  <a:pt x="1145" y="82"/>
                  <a:pt x="1208" y="99"/>
                </a:cubicBezTo>
                <a:cubicBezTo>
                  <a:pt x="1327" y="132"/>
                  <a:pt x="1304" y="139"/>
                  <a:pt x="1440" y="171"/>
                </a:cubicBezTo>
                <a:cubicBezTo>
                  <a:pt x="1497" y="190"/>
                  <a:pt x="1545" y="208"/>
                  <a:pt x="1648" y="227"/>
                </a:cubicBezTo>
                <a:cubicBezTo>
                  <a:pt x="1727" y="242"/>
                  <a:pt x="1791" y="267"/>
                  <a:pt x="1872" y="275"/>
                </a:cubicBezTo>
                <a:cubicBezTo>
                  <a:pt x="1938" y="297"/>
                  <a:pt x="1850" y="288"/>
                  <a:pt x="1984" y="315"/>
                </a:cubicBezTo>
                <a:cubicBezTo>
                  <a:pt x="2084" y="335"/>
                  <a:pt x="2158" y="370"/>
                  <a:pt x="2256" y="395"/>
                </a:cubicBezTo>
                <a:cubicBezTo>
                  <a:pt x="2312" y="433"/>
                  <a:pt x="2614" y="439"/>
                  <a:pt x="2680" y="443"/>
                </a:cubicBezTo>
                <a:cubicBezTo>
                  <a:pt x="2906" y="458"/>
                  <a:pt x="2891" y="459"/>
                  <a:pt x="3120" y="459"/>
                </a:cubicBezTo>
              </a:path>
            </a:pathLst>
          </a:custGeom>
          <a:noFill/>
          <a:ln w="31750" cap="rnd" cmpd="sng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619375" y="3984625"/>
            <a:ext cx="4413250" cy="965200"/>
          </a:xfrm>
          <a:custGeom>
            <a:avLst/>
            <a:gdLst>
              <a:gd name="T0" fmla="*/ 0 w 3128"/>
              <a:gd name="T1" fmla="*/ 2147483647 h 608"/>
              <a:gd name="T2" fmla="*/ 2147483647 w 3128"/>
              <a:gd name="T3" fmla="*/ 2147483647 h 608"/>
              <a:gd name="T4" fmla="*/ 2147483647 w 3128"/>
              <a:gd name="T5" fmla="*/ 2147483647 h 608"/>
              <a:gd name="T6" fmla="*/ 2147483647 w 3128"/>
              <a:gd name="T7" fmla="*/ 2147483647 h 608"/>
              <a:gd name="T8" fmla="*/ 2147483647 w 3128"/>
              <a:gd name="T9" fmla="*/ 2147483647 h 608"/>
              <a:gd name="T10" fmla="*/ 2147483647 w 3128"/>
              <a:gd name="T11" fmla="*/ 2147483647 h 608"/>
              <a:gd name="T12" fmla="*/ 2147483647 w 3128"/>
              <a:gd name="T13" fmla="*/ 2147483647 h 608"/>
              <a:gd name="T14" fmla="*/ 2147483647 w 3128"/>
              <a:gd name="T15" fmla="*/ 2147483647 h 608"/>
              <a:gd name="T16" fmla="*/ 2147483647 w 3128"/>
              <a:gd name="T17" fmla="*/ 2147483647 h 608"/>
              <a:gd name="T18" fmla="*/ 2147483647 w 3128"/>
              <a:gd name="T19" fmla="*/ 0 h 60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128"/>
              <a:gd name="T31" fmla="*/ 0 h 608"/>
              <a:gd name="T32" fmla="*/ 3128 w 3128"/>
              <a:gd name="T33" fmla="*/ 608 h 60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128" h="608">
                <a:moveTo>
                  <a:pt x="0" y="608"/>
                </a:moveTo>
                <a:cubicBezTo>
                  <a:pt x="74" y="599"/>
                  <a:pt x="89" y="589"/>
                  <a:pt x="160" y="570"/>
                </a:cubicBezTo>
                <a:cubicBezTo>
                  <a:pt x="244" y="546"/>
                  <a:pt x="258" y="508"/>
                  <a:pt x="340" y="498"/>
                </a:cubicBezTo>
                <a:cubicBezTo>
                  <a:pt x="382" y="484"/>
                  <a:pt x="458" y="453"/>
                  <a:pt x="496" y="432"/>
                </a:cubicBezTo>
                <a:cubicBezTo>
                  <a:pt x="521" y="418"/>
                  <a:pt x="677" y="345"/>
                  <a:pt x="704" y="336"/>
                </a:cubicBezTo>
                <a:cubicBezTo>
                  <a:pt x="773" y="311"/>
                  <a:pt x="855" y="276"/>
                  <a:pt x="920" y="248"/>
                </a:cubicBezTo>
                <a:cubicBezTo>
                  <a:pt x="996" y="217"/>
                  <a:pt x="1160" y="173"/>
                  <a:pt x="1216" y="150"/>
                </a:cubicBezTo>
                <a:cubicBezTo>
                  <a:pt x="1366" y="102"/>
                  <a:pt x="1559" y="81"/>
                  <a:pt x="1804" y="54"/>
                </a:cubicBezTo>
                <a:cubicBezTo>
                  <a:pt x="2062" y="36"/>
                  <a:pt x="2299" y="12"/>
                  <a:pt x="2584" y="8"/>
                </a:cubicBezTo>
                <a:cubicBezTo>
                  <a:pt x="2765" y="5"/>
                  <a:pt x="3128" y="0"/>
                  <a:pt x="3128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33" name="Freeform 9"/>
          <p:cNvSpPr>
            <a:spLocks/>
          </p:cNvSpPr>
          <p:nvPr/>
        </p:nvSpPr>
        <p:spPr bwMode="auto">
          <a:xfrm>
            <a:off x="2624138" y="4387850"/>
            <a:ext cx="4360862" cy="568325"/>
          </a:xfrm>
          <a:custGeom>
            <a:avLst/>
            <a:gdLst>
              <a:gd name="T0" fmla="*/ 0 w 3090"/>
              <a:gd name="T1" fmla="*/ 2147483647 h 358"/>
              <a:gd name="T2" fmla="*/ 2147483647 w 3090"/>
              <a:gd name="T3" fmla="*/ 2147483647 h 358"/>
              <a:gd name="T4" fmla="*/ 2147483647 w 3090"/>
              <a:gd name="T5" fmla="*/ 2147483647 h 358"/>
              <a:gd name="T6" fmla="*/ 2147483647 w 3090"/>
              <a:gd name="T7" fmla="*/ 2147483647 h 358"/>
              <a:gd name="T8" fmla="*/ 2147483647 w 3090"/>
              <a:gd name="T9" fmla="*/ 2147483647 h 358"/>
              <a:gd name="T10" fmla="*/ 2147483647 w 3090"/>
              <a:gd name="T11" fmla="*/ 2147483647 h 358"/>
              <a:gd name="T12" fmla="*/ 2147483647 w 3090"/>
              <a:gd name="T13" fmla="*/ 2147483647 h 358"/>
              <a:gd name="T14" fmla="*/ 2147483647 w 3090"/>
              <a:gd name="T15" fmla="*/ 2147483647 h 358"/>
              <a:gd name="T16" fmla="*/ 2147483647 w 3090"/>
              <a:gd name="T17" fmla="*/ 2147483647 h 358"/>
              <a:gd name="T18" fmla="*/ 2147483647 w 3090"/>
              <a:gd name="T19" fmla="*/ 2147483647 h 358"/>
              <a:gd name="T20" fmla="*/ 2147483647 w 3090"/>
              <a:gd name="T21" fmla="*/ 2147483647 h 358"/>
              <a:gd name="T22" fmla="*/ 2147483647 w 3090"/>
              <a:gd name="T23" fmla="*/ 2147483647 h 358"/>
              <a:gd name="T24" fmla="*/ 2147483647 w 3090"/>
              <a:gd name="T25" fmla="*/ 2147483647 h 3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090"/>
              <a:gd name="T40" fmla="*/ 0 h 358"/>
              <a:gd name="T41" fmla="*/ 3090 w 3090"/>
              <a:gd name="T42" fmla="*/ 358 h 3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090" h="358">
                <a:moveTo>
                  <a:pt x="0" y="358"/>
                </a:moveTo>
                <a:cubicBezTo>
                  <a:pt x="60" y="356"/>
                  <a:pt x="120" y="353"/>
                  <a:pt x="180" y="352"/>
                </a:cubicBezTo>
                <a:cubicBezTo>
                  <a:pt x="340" y="349"/>
                  <a:pt x="464" y="350"/>
                  <a:pt x="624" y="346"/>
                </a:cubicBezTo>
                <a:cubicBezTo>
                  <a:pt x="674" y="345"/>
                  <a:pt x="761" y="304"/>
                  <a:pt x="804" y="280"/>
                </a:cubicBezTo>
                <a:cubicBezTo>
                  <a:pt x="860" y="248"/>
                  <a:pt x="895" y="189"/>
                  <a:pt x="930" y="154"/>
                </a:cubicBezTo>
                <a:cubicBezTo>
                  <a:pt x="946" y="135"/>
                  <a:pt x="1008" y="92"/>
                  <a:pt x="1026" y="76"/>
                </a:cubicBezTo>
                <a:cubicBezTo>
                  <a:pt x="1083" y="26"/>
                  <a:pt x="1158" y="22"/>
                  <a:pt x="1230" y="4"/>
                </a:cubicBezTo>
                <a:cubicBezTo>
                  <a:pt x="1388" y="6"/>
                  <a:pt x="1456" y="0"/>
                  <a:pt x="1614" y="4"/>
                </a:cubicBezTo>
                <a:cubicBezTo>
                  <a:pt x="1672" y="5"/>
                  <a:pt x="1806" y="28"/>
                  <a:pt x="1860" y="46"/>
                </a:cubicBezTo>
                <a:cubicBezTo>
                  <a:pt x="1925" y="68"/>
                  <a:pt x="2024" y="85"/>
                  <a:pt x="2094" y="94"/>
                </a:cubicBezTo>
                <a:cubicBezTo>
                  <a:pt x="2192" y="127"/>
                  <a:pt x="2299" y="138"/>
                  <a:pt x="2400" y="160"/>
                </a:cubicBezTo>
                <a:cubicBezTo>
                  <a:pt x="2464" y="174"/>
                  <a:pt x="2568" y="176"/>
                  <a:pt x="2634" y="178"/>
                </a:cubicBezTo>
                <a:cubicBezTo>
                  <a:pt x="2880" y="202"/>
                  <a:pt x="2914" y="202"/>
                  <a:pt x="3090" y="202"/>
                </a:cubicBezTo>
              </a:path>
            </a:pathLst>
          </a:custGeom>
          <a:noFill/>
          <a:ln w="34925" cap="flat" cmpd="sng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970338" y="4068763"/>
            <a:ext cx="3040062" cy="915987"/>
          </a:xfrm>
          <a:custGeom>
            <a:avLst/>
            <a:gdLst>
              <a:gd name="T0" fmla="*/ 0 w 2154"/>
              <a:gd name="T1" fmla="*/ 2147483647 h 577"/>
              <a:gd name="T2" fmla="*/ 2147483647 w 2154"/>
              <a:gd name="T3" fmla="*/ 2147483647 h 577"/>
              <a:gd name="T4" fmla="*/ 2147483647 w 2154"/>
              <a:gd name="T5" fmla="*/ 2147483647 h 577"/>
              <a:gd name="T6" fmla="*/ 2147483647 w 2154"/>
              <a:gd name="T7" fmla="*/ 2147483647 h 577"/>
              <a:gd name="T8" fmla="*/ 2147483647 w 2154"/>
              <a:gd name="T9" fmla="*/ 2147483647 h 577"/>
              <a:gd name="T10" fmla="*/ 2147483647 w 2154"/>
              <a:gd name="T11" fmla="*/ 2147483647 h 577"/>
              <a:gd name="T12" fmla="*/ 2147483647 w 2154"/>
              <a:gd name="T13" fmla="*/ 2147483647 h 577"/>
              <a:gd name="T14" fmla="*/ 2147483647 w 2154"/>
              <a:gd name="T15" fmla="*/ 2147483647 h 577"/>
              <a:gd name="T16" fmla="*/ 2147483647 w 2154"/>
              <a:gd name="T17" fmla="*/ 2147483647 h 577"/>
              <a:gd name="T18" fmla="*/ 2147483647 w 2154"/>
              <a:gd name="T19" fmla="*/ 2147483647 h 577"/>
              <a:gd name="T20" fmla="*/ 2147483647 w 2154"/>
              <a:gd name="T21" fmla="*/ 2147483647 h 5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54"/>
              <a:gd name="T34" fmla="*/ 0 h 577"/>
              <a:gd name="T35" fmla="*/ 2154 w 2154"/>
              <a:gd name="T36" fmla="*/ 577 h 57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54" h="577">
                <a:moveTo>
                  <a:pt x="0" y="577"/>
                </a:moveTo>
                <a:cubicBezTo>
                  <a:pt x="26" y="568"/>
                  <a:pt x="46" y="556"/>
                  <a:pt x="72" y="547"/>
                </a:cubicBezTo>
                <a:cubicBezTo>
                  <a:pt x="97" y="522"/>
                  <a:pt x="194" y="486"/>
                  <a:pt x="228" y="475"/>
                </a:cubicBezTo>
                <a:cubicBezTo>
                  <a:pt x="299" y="451"/>
                  <a:pt x="319" y="433"/>
                  <a:pt x="384" y="397"/>
                </a:cubicBezTo>
                <a:cubicBezTo>
                  <a:pt x="424" y="375"/>
                  <a:pt x="455" y="344"/>
                  <a:pt x="492" y="319"/>
                </a:cubicBezTo>
                <a:cubicBezTo>
                  <a:pt x="547" y="282"/>
                  <a:pt x="599" y="248"/>
                  <a:pt x="654" y="211"/>
                </a:cubicBezTo>
                <a:cubicBezTo>
                  <a:pt x="731" y="175"/>
                  <a:pt x="870" y="127"/>
                  <a:pt x="954" y="103"/>
                </a:cubicBezTo>
                <a:cubicBezTo>
                  <a:pt x="1038" y="79"/>
                  <a:pt x="1077" y="78"/>
                  <a:pt x="1158" y="67"/>
                </a:cubicBezTo>
                <a:cubicBezTo>
                  <a:pt x="1256" y="60"/>
                  <a:pt x="1340" y="41"/>
                  <a:pt x="1440" y="37"/>
                </a:cubicBezTo>
                <a:cubicBezTo>
                  <a:pt x="1638" y="21"/>
                  <a:pt x="1843" y="33"/>
                  <a:pt x="2040" y="13"/>
                </a:cubicBezTo>
                <a:cubicBezTo>
                  <a:pt x="2078" y="0"/>
                  <a:pt x="2114" y="1"/>
                  <a:pt x="2154" y="1"/>
                </a:cubicBezTo>
              </a:path>
            </a:pathLst>
          </a:custGeom>
          <a:noFill/>
          <a:ln w="34925" cap="rnd" cmpd="sng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4902200" y="3860800"/>
            <a:ext cx="2100263" cy="1057275"/>
          </a:xfrm>
          <a:custGeom>
            <a:avLst/>
            <a:gdLst>
              <a:gd name="T0" fmla="*/ 0 w 1488"/>
              <a:gd name="T1" fmla="*/ 2147483647 h 666"/>
              <a:gd name="T2" fmla="*/ 2147483647 w 1488"/>
              <a:gd name="T3" fmla="*/ 2147483647 h 666"/>
              <a:gd name="T4" fmla="*/ 2147483647 w 1488"/>
              <a:gd name="T5" fmla="*/ 2147483647 h 666"/>
              <a:gd name="T6" fmla="*/ 2147483647 w 1488"/>
              <a:gd name="T7" fmla="*/ 2147483647 h 666"/>
              <a:gd name="T8" fmla="*/ 2147483647 w 1488"/>
              <a:gd name="T9" fmla="*/ 2147483647 h 666"/>
              <a:gd name="T10" fmla="*/ 2147483647 w 1488"/>
              <a:gd name="T11" fmla="*/ 2147483647 h 666"/>
              <a:gd name="T12" fmla="*/ 2147483647 w 1488"/>
              <a:gd name="T13" fmla="*/ 2147483647 h 666"/>
              <a:gd name="T14" fmla="*/ 2147483647 w 1488"/>
              <a:gd name="T15" fmla="*/ 2147483647 h 666"/>
              <a:gd name="T16" fmla="*/ 2147483647 w 1488"/>
              <a:gd name="T17" fmla="*/ 2147483647 h 666"/>
              <a:gd name="T18" fmla="*/ 2147483647 w 1488"/>
              <a:gd name="T19" fmla="*/ 2147483647 h 666"/>
              <a:gd name="T20" fmla="*/ 2147483647 w 1488"/>
              <a:gd name="T21" fmla="*/ 2147483647 h 666"/>
              <a:gd name="T22" fmla="*/ 2147483647 w 1488"/>
              <a:gd name="T23" fmla="*/ 2147483647 h 666"/>
              <a:gd name="T24" fmla="*/ 2147483647 w 1488"/>
              <a:gd name="T25" fmla="*/ 2147483647 h 666"/>
              <a:gd name="T26" fmla="*/ 2147483647 w 1488"/>
              <a:gd name="T27" fmla="*/ 2147483647 h 666"/>
              <a:gd name="T28" fmla="*/ 2147483647 w 1488"/>
              <a:gd name="T29" fmla="*/ 2147483647 h 666"/>
              <a:gd name="T30" fmla="*/ 2147483647 w 1488"/>
              <a:gd name="T31" fmla="*/ 2147483647 h 666"/>
              <a:gd name="T32" fmla="*/ 2147483647 w 1488"/>
              <a:gd name="T33" fmla="*/ 2147483647 h 666"/>
              <a:gd name="T34" fmla="*/ 2147483647 w 1488"/>
              <a:gd name="T35" fmla="*/ 2147483647 h 666"/>
              <a:gd name="T36" fmla="*/ 2147483647 w 1488"/>
              <a:gd name="T37" fmla="*/ 2147483647 h 66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88"/>
              <a:gd name="T58" fmla="*/ 0 h 666"/>
              <a:gd name="T59" fmla="*/ 1488 w 1488"/>
              <a:gd name="T60" fmla="*/ 666 h 66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88" h="666">
                <a:moveTo>
                  <a:pt x="0" y="666"/>
                </a:moveTo>
                <a:cubicBezTo>
                  <a:pt x="43" y="661"/>
                  <a:pt x="83" y="649"/>
                  <a:pt x="126" y="642"/>
                </a:cubicBezTo>
                <a:cubicBezTo>
                  <a:pt x="156" y="622"/>
                  <a:pt x="186" y="602"/>
                  <a:pt x="216" y="582"/>
                </a:cubicBezTo>
                <a:cubicBezTo>
                  <a:pt x="232" y="571"/>
                  <a:pt x="270" y="558"/>
                  <a:pt x="270" y="558"/>
                </a:cubicBezTo>
                <a:cubicBezTo>
                  <a:pt x="297" y="538"/>
                  <a:pt x="326" y="523"/>
                  <a:pt x="354" y="504"/>
                </a:cubicBezTo>
                <a:cubicBezTo>
                  <a:pt x="408" y="468"/>
                  <a:pt x="333" y="533"/>
                  <a:pt x="390" y="486"/>
                </a:cubicBezTo>
                <a:cubicBezTo>
                  <a:pt x="446" y="439"/>
                  <a:pt x="353" y="505"/>
                  <a:pt x="444" y="444"/>
                </a:cubicBezTo>
                <a:cubicBezTo>
                  <a:pt x="450" y="440"/>
                  <a:pt x="462" y="432"/>
                  <a:pt x="462" y="432"/>
                </a:cubicBezTo>
                <a:cubicBezTo>
                  <a:pt x="491" y="388"/>
                  <a:pt x="452" y="440"/>
                  <a:pt x="498" y="402"/>
                </a:cubicBezTo>
                <a:cubicBezTo>
                  <a:pt x="504" y="397"/>
                  <a:pt x="505" y="389"/>
                  <a:pt x="510" y="384"/>
                </a:cubicBezTo>
                <a:cubicBezTo>
                  <a:pt x="539" y="359"/>
                  <a:pt x="577" y="347"/>
                  <a:pt x="606" y="324"/>
                </a:cubicBezTo>
                <a:cubicBezTo>
                  <a:pt x="619" y="313"/>
                  <a:pt x="628" y="297"/>
                  <a:pt x="642" y="288"/>
                </a:cubicBezTo>
                <a:cubicBezTo>
                  <a:pt x="648" y="284"/>
                  <a:pt x="654" y="280"/>
                  <a:pt x="660" y="276"/>
                </a:cubicBezTo>
                <a:cubicBezTo>
                  <a:pt x="694" y="225"/>
                  <a:pt x="747" y="202"/>
                  <a:pt x="798" y="174"/>
                </a:cubicBezTo>
                <a:cubicBezTo>
                  <a:pt x="855" y="142"/>
                  <a:pt x="913" y="106"/>
                  <a:pt x="978" y="90"/>
                </a:cubicBezTo>
                <a:cubicBezTo>
                  <a:pt x="1010" y="82"/>
                  <a:pt x="1031" y="63"/>
                  <a:pt x="1062" y="54"/>
                </a:cubicBezTo>
                <a:cubicBezTo>
                  <a:pt x="1095" y="44"/>
                  <a:pt x="1131" y="38"/>
                  <a:pt x="1164" y="30"/>
                </a:cubicBezTo>
                <a:cubicBezTo>
                  <a:pt x="1240" y="12"/>
                  <a:pt x="1274" y="10"/>
                  <a:pt x="1362" y="6"/>
                </a:cubicBezTo>
                <a:cubicBezTo>
                  <a:pt x="1406" y="0"/>
                  <a:pt x="1444" y="6"/>
                  <a:pt x="1488" y="6"/>
                </a:cubicBezTo>
              </a:path>
            </a:pathLst>
          </a:custGeom>
          <a:noFill/>
          <a:ln w="31750" cap="flat" cmpd="sng">
            <a:solidFill>
              <a:srgbClr val="FFFFFF"/>
            </a:solidFill>
            <a:prstDash val="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4956175" y="174625"/>
            <a:ext cx="2009775" cy="4724400"/>
          </a:xfrm>
          <a:custGeom>
            <a:avLst/>
            <a:gdLst>
              <a:gd name="T0" fmla="*/ 0 w 1424"/>
              <a:gd name="T1" fmla="*/ 2147483647 h 2976"/>
              <a:gd name="T2" fmla="*/ 2147483647 w 1424"/>
              <a:gd name="T3" fmla="*/ 2147483647 h 2976"/>
              <a:gd name="T4" fmla="*/ 2147483647 w 1424"/>
              <a:gd name="T5" fmla="*/ 2147483647 h 2976"/>
              <a:gd name="T6" fmla="*/ 2147483647 w 1424"/>
              <a:gd name="T7" fmla="*/ 2147483647 h 2976"/>
              <a:gd name="T8" fmla="*/ 2147483647 w 1424"/>
              <a:gd name="T9" fmla="*/ 2147483647 h 2976"/>
              <a:gd name="T10" fmla="*/ 2147483647 w 1424"/>
              <a:gd name="T11" fmla="*/ 2147483647 h 2976"/>
              <a:gd name="T12" fmla="*/ 2147483647 w 1424"/>
              <a:gd name="T13" fmla="*/ 2147483647 h 2976"/>
              <a:gd name="T14" fmla="*/ 2147483647 w 1424"/>
              <a:gd name="T15" fmla="*/ 2147483647 h 2976"/>
              <a:gd name="T16" fmla="*/ 2147483647 w 1424"/>
              <a:gd name="T17" fmla="*/ 2147483647 h 2976"/>
              <a:gd name="T18" fmla="*/ 2147483647 w 1424"/>
              <a:gd name="T19" fmla="*/ 2147483647 h 2976"/>
              <a:gd name="T20" fmla="*/ 2147483647 w 1424"/>
              <a:gd name="T21" fmla="*/ 2147483647 h 2976"/>
              <a:gd name="T22" fmla="*/ 2147483647 w 1424"/>
              <a:gd name="T23" fmla="*/ 2147483647 h 2976"/>
              <a:gd name="T24" fmla="*/ 2147483647 w 1424"/>
              <a:gd name="T25" fmla="*/ 2147483647 h 2976"/>
              <a:gd name="T26" fmla="*/ 2147483647 w 1424"/>
              <a:gd name="T27" fmla="*/ 0 h 297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24"/>
              <a:gd name="T43" fmla="*/ 0 h 2976"/>
              <a:gd name="T44" fmla="*/ 1424 w 1424"/>
              <a:gd name="T45" fmla="*/ 2976 h 297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24" h="2976">
                <a:moveTo>
                  <a:pt x="0" y="2976"/>
                </a:moveTo>
                <a:cubicBezTo>
                  <a:pt x="85" y="2970"/>
                  <a:pt x="181" y="2967"/>
                  <a:pt x="264" y="2944"/>
                </a:cubicBezTo>
                <a:cubicBezTo>
                  <a:pt x="348" y="2908"/>
                  <a:pt x="451" y="2811"/>
                  <a:pt x="496" y="2768"/>
                </a:cubicBezTo>
                <a:cubicBezTo>
                  <a:pt x="555" y="2669"/>
                  <a:pt x="589" y="2452"/>
                  <a:pt x="616" y="2352"/>
                </a:cubicBezTo>
                <a:cubicBezTo>
                  <a:pt x="632" y="2288"/>
                  <a:pt x="648" y="2224"/>
                  <a:pt x="664" y="2160"/>
                </a:cubicBezTo>
                <a:cubicBezTo>
                  <a:pt x="672" y="2088"/>
                  <a:pt x="674" y="2015"/>
                  <a:pt x="688" y="1944"/>
                </a:cubicBezTo>
                <a:cubicBezTo>
                  <a:pt x="709" y="1841"/>
                  <a:pt x="716" y="1745"/>
                  <a:pt x="728" y="1640"/>
                </a:cubicBezTo>
                <a:cubicBezTo>
                  <a:pt x="744" y="1537"/>
                  <a:pt x="744" y="1464"/>
                  <a:pt x="760" y="1296"/>
                </a:cubicBezTo>
                <a:cubicBezTo>
                  <a:pt x="792" y="1040"/>
                  <a:pt x="830" y="877"/>
                  <a:pt x="840" y="624"/>
                </a:cubicBezTo>
                <a:cubicBezTo>
                  <a:pt x="861" y="464"/>
                  <a:pt x="897" y="415"/>
                  <a:pt x="920" y="360"/>
                </a:cubicBezTo>
                <a:cubicBezTo>
                  <a:pt x="947" y="317"/>
                  <a:pt x="942" y="336"/>
                  <a:pt x="976" y="296"/>
                </a:cubicBezTo>
                <a:cubicBezTo>
                  <a:pt x="1001" y="265"/>
                  <a:pt x="1027" y="221"/>
                  <a:pt x="1072" y="176"/>
                </a:cubicBezTo>
                <a:cubicBezTo>
                  <a:pt x="1132" y="123"/>
                  <a:pt x="1165" y="93"/>
                  <a:pt x="1232" y="48"/>
                </a:cubicBezTo>
                <a:cubicBezTo>
                  <a:pt x="1281" y="15"/>
                  <a:pt x="1424" y="0"/>
                  <a:pt x="1424" y="0"/>
                </a:cubicBezTo>
              </a:path>
            </a:pathLst>
          </a:custGeom>
          <a:noFill/>
          <a:ln w="41275" cmpd="sng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37" name="Text Box 13"/>
          <p:cNvSpPr txBox="1">
            <a:spLocks noChangeArrowheads="1"/>
          </p:cNvSpPr>
          <p:nvPr/>
        </p:nvSpPr>
        <p:spPr bwMode="auto">
          <a:xfrm>
            <a:off x="3048000" y="2160588"/>
            <a:ext cx="170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000">
                <a:solidFill>
                  <a:srgbClr val="FFFFFF"/>
                </a:solidFill>
              </a:rPr>
              <a:t>Baroreceptory</a:t>
            </a:r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3070225" y="3201988"/>
            <a:ext cx="1958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000">
                <a:solidFill>
                  <a:srgbClr val="FFFFFF"/>
                </a:solidFill>
              </a:rPr>
              <a:t>Chemoreceptory</a:t>
            </a:r>
          </a:p>
        </p:txBody>
      </p:sp>
      <p:sp>
        <p:nvSpPr>
          <p:cNvPr id="129039" name="Text Box 15"/>
          <p:cNvSpPr txBox="1">
            <a:spLocks noChangeArrowheads="1"/>
          </p:cNvSpPr>
          <p:nvPr/>
        </p:nvSpPr>
        <p:spPr bwMode="auto">
          <a:xfrm rot="-1359282">
            <a:off x="2805113" y="4157663"/>
            <a:ext cx="166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>
                <a:solidFill>
                  <a:srgbClr val="FFFFFF"/>
                </a:solidFill>
              </a:rPr>
              <a:t>Relaxace arterií</a:t>
            </a:r>
          </a:p>
        </p:txBody>
      </p:sp>
      <p:sp>
        <p:nvSpPr>
          <p:cNvPr id="129040" name="Text Box 16"/>
          <p:cNvSpPr txBox="1">
            <a:spLocks noChangeArrowheads="1"/>
          </p:cNvSpPr>
          <p:nvPr/>
        </p:nvSpPr>
        <p:spPr bwMode="auto">
          <a:xfrm rot="2004431">
            <a:off x="3378200" y="1392238"/>
            <a:ext cx="25781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1900">
                <a:solidFill>
                  <a:srgbClr val="FFFFFF"/>
                </a:solidFill>
              </a:rPr>
              <a:t>Ischemické reakce CNS</a:t>
            </a:r>
          </a:p>
        </p:txBody>
      </p:sp>
      <p:sp>
        <p:nvSpPr>
          <p:cNvPr id="129041" name="Text Box 17"/>
          <p:cNvSpPr txBox="1">
            <a:spLocks noChangeArrowheads="1"/>
          </p:cNvSpPr>
          <p:nvPr/>
        </p:nvSpPr>
        <p:spPr bwMode="auto">
          <a:xfrm rot="-4966553">
            <a:off x="5307807" y="1461294"/>
            <a:ext cx="273685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000">
                <a:solidFill>
                  <a:srgbClr val="FFFFFF"/>
                </a:solidFill>
              </a:rPr>
              <a:t>Tlakově-natriuretický</a:t>
            </a:r>
          </a:p>
          <a:p>
            <a:pPr eaLnBrk="0" hangingPunct="0"/>
            <a:r>
              <a:rPr lang="cs-CZ" altLang="cs-CZ" sz="2000">
                <a:solidFill>
                  <a:srgbClr val="FFFFFF"/>
                </a:solidFill>
              </a:rPr>
              <a:t> mechanizmus ledvin</a:t>
            </a:r>
          </a:p>
        </p:txBody>
      </p:sp>
      <p:sp>
        <p:nvSpPr>
          <p:cNvPr id="129042" name="Text Box 18"/>
          <p:cNvSpPr txBox="1">
            <a:spLocks noChangeArrowheads="1"/>
          </p:cNvSpPr>
          <p:nvPr/>
        </p:nvSpPr>
        <p:spPr bwMode="auto">
          <a:xfrm>
            <a:off x="5949950" y="3506788"/>
            <a:ext cx="1355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000">
                <a:solidFill>
                  <a:srgbClr val="FFFFFF"/>
                </a:solidFill>
              </a:rPr>
              <a:t>Aldosteron</a:t>
            </a:r>
          </a:p>
        </p:txBody>
      </p:sp>
      <p:sp>
        <p:nvSpPr>
          <p:cNvPr id="129043" name="Text Box 19"/>
          <p:cNvSpPr txBox="1">
            <a:spLocks noChangeArrowheads="1"/>
          </p:cNvSpPr>
          <p:nvPr/>
        </p:nvSpPr>
        <p:spPr bwMode="auto">
          <a:xfrm rot="-1697142">
            <a:off x="4633913" y="4275138"/>
            <a:ext cx="852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>
                <a:solidFill>
                  <a:srgbClr val="FFFFFF"/>
                </a:solidFill>
              </a:rPr>
              <a:t>Přesun</a:t>
            </a:r>
          </a:p>
        </p:txBody>
      </p:sp>
      <p:sp>
        <p:nvSpPr>
          <p:cNvPr id="129044" name="Text Box 20"/>
          <p:cNvSpPr txBox="1">
            <a:spLocks noChangeArrowheads="1"/>
          </p:cNvSpPr>
          <p:nvPr/>
        </p:nvSpPr>
        <p:spPr bwMode="auto">
          <a:xfrm rot="-1697142">
            <a:off x="4841875" y="4387850"/>
            <a:ext cx="942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>
                <a:solidFill>
                  <a:srgbClr val="FFFFFF"/>
                </a:solidFill>
              </a:rPr>
              <a:t>tekutiny</a:t>
            </a:r>
          </a:p>
        </p:txBody>
      </p:sp>
      <p:sp>
        <p:nvSpPr>
          <p:cNvPr id="129045" name="Text Box 21"/>
          <p:cNvSpPr txBox="1">
            <a:spLocks noChangeArrowheads="1"/>
          </p:cNvSpPr>
          <p:nvPr/>
        </p:nvSpPr>
        <p:spPr bwMode="auto">
          <a:xfrm rot="-1697142">
            <a:off x="5424488" y="4464050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>
                <a:solidFill>
                  <a:srgbClr val="FFFFFF"/>
                </a:solidFill>
              </a:rPr>
              <a:t>z plazmy</a:t>
            </a:r>
          </a:p>
        </p:txBody>
      </p:sp>
      <p:sp>
        <p:nvSpPr>
          <p:cNvPr id="129046" name="Text Box 22"/>
          <p:cNvSpPr txBox="1">
            <a:spLocks noChangeArrowheads="1"/>
          </p:cNvSpPr>
          <p:nvPr/>
        </p:nvSpPr>
        <p:spPr bwMode="auto">
          <a:xfrm rot="-5469890">
            <a:off x="6732588" y="61912"/>
            <a:ext cx="3825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80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129047" name="Text Box 23"/>
          <p:cNvSpPr txBox="1">
            <a:spLocks noChangeArrowheads="1"/>
          </p:cNvSpPr>
          <p:nvPr/>
        </p:nvSpPr>
        <p:spPr bwMode="auto">
          <a:xfrm>
            <a:off x="7021513" y="144463"/>
            <a:ext cx="312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400" b="0">
                <a:solidFill>
                  <a:srgbClr val="FFFFFF"/>
                </a:solidFill>
              </a:rPr>
              <a:t>!!</a:t>
            </a:r>
          </a:p>
        </p:txBody>
      </p:sp>
      <p:sp>
        <p:nvSpPr>
          <p:cNvPr id="129048" name="Text Box 24"/>
          <p:cNvSpPr txBox="1">
            <a:spLocks noChangeArrowheads="1"/>
          </p:cNvSpPr>
          <p:nvPr/>
        </p:nvSpPr>
        <p:spPr bwMode="auto">
          <a:xfrm rot="-5400000">
            <a:off x="802482" y="2423319"/>
            <a:ext cx="3214687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000">
                <a:solidFill>
                  <a:srgbClr val="FFFFFF"/>
                </a:solidFill>
              </a:rPr>
              <a:t>Iniciální akutní změna TK</a:t>
            </a:r>
            <a:endParaRPr lang="cs-CZ" altLang="cs-CZ" sz="1900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29049" name="Text Box 25"/>
          <p:cNvSpPr txBox="1">
            <a:spLocks noChangeArrowheads="1"/>
          </p:cNvSpPr>
          <p:nvPr/>
        </p:nvSpPr>
        <p:spPr bwMode="auto">
          <a:xfrm rot="-5400000">
            <a:off x="-980281" y="2570957"/>
            <a:ext cx="4803775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cs-CZ" altLang="cs-CZ" sz="2200">
                <a:solidFill>
                  <a:srgbClr val="FFFFFF"/>
                </a:solidFill>
              </a:rPr>
              <a:t>Síla zpětnovazebního mechanizmu</a:t>
            </a:r>
          </a:p>
        </p:txBody>
      </p:sp>
      <p:sp>
        <p:nvSpPr>
          <p:cNvPr id="129050" name="Text Box 26"/>
          <p:cNvSpPr txBox="1">
            <a:spLocks noChangeArrowheads="1"/>
          </p:cNvSpPr>
          <p:nvPr/>
        </p:nvSpPr>
        <p:spPr bwMode="auto">
          <a:xfrm>
            <a:off x="2343150" y="5594350"/>
            <a:ext cx="11509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100">
                <a:solidFill>
                  <a:srgbClr val="FFFFFF"/>
                </a:solidFill>
              </a:rPr>
              <a:t>Sekundy</a:t>
            </a:r>
          </a:p>
        </p:txBody>
      </p:sp>
      <p:sp>
        <p:nvSpPr>
          <p:cNvPr id="129051" name="Text Box 27"/>
          <p:cNvSpPr txBox="1">
            <a:spLocks noChangeArrowheads="1"/>
          </p:cNvSpPr>
          <p:nvPr/>
        </p:nvSpPr>
        <p:spPr bwMode="auto">
          <a:xfrm>
            <a:off x="3589338" y="5597525"/>
            <a:ext cx="9286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100">
                <a:solidFill>
                  <a:srgbClr val="FFFFFF"/>
                </a:solidFill>
              </a:rPr>
              <a:t>Minuty</a:t>
            </a:r>
          </a:p>
        </p:txBody>
      </p:sp>
      <p:sp>
        <p:nvSpPr>
          <p:cNvPr id="129052" name="Text Box 28"/>
          <p:cNvSpPr txBox="1">
            <a:spLocks noChangeArrowheads="1"/>
          </p:cNvSpPr>
          <p:nvPr/>
        </p:nvSpPr>
        <p:spPr bwMode="auto">
          <a:xfrm>
            <a:off x="4706938" y="5589588"/>
            <a:ext cx="9683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100">
                <a:solidFill>
                  <a:srgbClr val="FFFFFF"/>
                </a:solidFill>
              </a:rPr>
              <a:t>Hodiny</a:t>
            </a:r>
          </a:p>
        </p:txBody>
      </p:sp>
      <p:sp>
        <p:nvSpPr>
          <p:cNvPr id="129053" name="Text Box 29"/>
          <p:cNvSpPr txBox="1">
            <a:spLocks noChangeArrowheads="1"/>
          </p:cNvSpPr>
          <p:nvPr/>
        </p:nvSpPr>
        <p:spPr bwMode="auto">
          <a:xfrm>
            <a:off x="6065838" y="5565775"/>
            <a:ext cx="6111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100">
                <a:solidFill>
                  <a:srgbClr val="FFFFFF"/>
                </a:solidFill>
              </a:rPr>
              <a:t>Dny</a:t>
            </a:r>
          </a:p>
        </p:txBody>
      </p:sp>
      <p:sp>
        <p:nvSpPr>
          <p:cNvPr id="129054" name="Text Box 30"/>
          <p:cNvSpPr txBox="1">
            <a:spLocks noChangeArrowheads="1"/>
          </p:cNvSpPr>
          <p:nvPr/>
        </p:nvSpPr>
        <p:spPr bwMode="auto">
          <a:xfrm>
            <a:off x="3035300" y="6021388"/>
            <a:ext cx="3714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800">
                <a:solidFill>
                  <a:srgbClr val="FFFFFF"/>
                </a:solidFill>
              </a:rPr>
              <a:t>Čas po náhlé změně TK</a:t>
            </a:r>
          </a:p>
        </p:txBody>
      </p:sp>
      <p:sp>
        <p:nvSpPr>
          <p:cNvPr id="129055" name="Text Box 31"/>
          <p:cNvSpPr txBox="1">
            <a:spLocks noChangeArrowheads="1"/>
          </p:cNvSpPr>
          <p:nvPr/>
        </p:nvSpPr>
        <p:spPr bwMode="auto">
          <a:xfrm>
            <a:off x="2416175" y="5032375"/>
            <a:ext cx="444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1600">
                <a:solidFill>
                  <a:srgbClr val="FFFFFF"/>
                </a:solidFill>
              </a:rPr>
              <a:t>0  15 30 1   2  4  8  16  32 1  2  4  8  16 1  2  4   8   16</a:t>
            </a:r>
          </a:p>
        </p:txBody>
      </p:sp>
      <p:sp>
        <p:nvSpPr>
          <p:cNvPr id="129056" name="Text Box 32"/>
          <p:cNvSpPr txBox="1">
            <a:spLocks noChangeArrowheads="1"/>
          </p:cNvSpPr>
          <p:nvPr/>
        </p:nvSpPr>
        <p:spPr bwMode="auto">
          <a:xfrm>
            <a:off x="1725613" y="1235075"/>
            <a:ext cx="427037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cs-CZ" altLang="cs-CZ" sz="2100">
                <a:solidFill>
                  <a:srgbClr val="FFFFFF"/>
                </a:solidFill>
              </a:rPr>
              <a:t>11</a:t>
            </a:r>
          </a:p>
          <a:p>
            <a:pPr algn="r" eaLnBrk="0" hangingPunct="0"/>
            <a:r>
              <a:rPr lang="cs-CZ" altLang="cs-CZ" sz="2100">
                <a:solidFill>
                  <a:srgbClr val="FFFFFF"/>
                </a:solidFill>
              </a:rPr>
              <a:t>10</a:t>
            </a:r>
          </a:p>
          <a:p>
            <a:pPr algn="r" eaLnBrk="0" hangingPunct="0"/>
            <a:r>
              <a:rPr lang="cs-CZ" altLang="cs-CZ" sz="2100">
                <a:solidFill>
                  <a:srgbClr val="FFFFFF"/>
                </a:solidFill>
              </a:rPr>
              <a:t>9</a:t>
            </a:r>
          </a:p>
          <a:p>
            <a:pPr algn="r" eaLnBrk="0" hangingPunct="0"/>
            <a:r>
              <a:rPr lang="cs-CZ" altLang="cs-CZ" sz="2100">
                <a:solidFill>
                  <a:srgbClr val="FFFFFF"/>
                </a:solidFill>
              </a:rPr>
              <a:t>8</a:t>
            </a:r>
          </a:p>
          <a:p>
            <a:pPr algn="r" eaLnBrk="0" hangingPunct="0"/>
            <a:r>
              <a:rPr lang="cs-CZ" altLang="cs-CZ" sz="2100">
                <a:solidFill>
                  <a:srgbClr val="FFFFFF"/>
                </a:solidFill>
              </a:rPr>
              <a:t>7</a:t>
            </a:r>
          </a:p>
          <a:p>
            <a:pPr algn="r" eaLnBrk="0" hangingPunct="0"/>
            <a:r>
              <a:rPr lang="cs-CZ" altLang="cs-CZ" sz="2100">
                <a:solidFill>
                  <a:srgbClr val="FFFFFF"/>
                </a:solidFill>
              </a:rPr>
              <a:t>6</a:t>
            </a:r>
          </a:p>
          <a:p>
            <a:pPr algn="r" eaLnBrk="0" hangingPunct="0"/>
            <a:r>
              <a:rPr lang="cs-CZ" altLang="cs-CZ" sz="2100">
                <a:solidFill>
                  <a:srgbClr val="FFFFFF"/>
                </a:solidFill>
              </a:rPr>
              <a:t>5</a:t>
            </a:r>
          </a:p>
          <a:p>
            <a:pPr algn="r" eaLnBrk="0" hangingPunct="0"/>
            <a:r>
              <a:rPr lang="cs-CZ" altLang="cs-CZ" sz="2100">
                <a:solidFill>
                  <a:srgbClr val="FFFFFF"/>
                </a:solidFill>
              </a:rPr>
              <a:t>4</a:t>
            </a:r>
          </a:p>
          <a:p>
            <a:pPr algn="r" eaLnBrk="0" hangingPunct="0"/>
            <a:r>
              <a:rPr lang="cs-CZ" altLang="cs-CZ" sz="2100">
                <a:solidFill>
                  <a:srgbClr val="FFFFFF"/>
                </a:solidFill>
              </a:rPr>
              <a:t>3</a:t>
            </a:r>
          </a:p>
          <a:p>
            <a:pPr algn="r" eaLnBrk="0" hangingPunct="0"/>
            <a:r>
              <a:rPr lang="cs-CZ" altLang="cs-CZ" sz="2100">
                <a:solidFill>
                  <a:srgbClr val="FFFFFF"/>
                </a:solidFill>
              </a:rPr>
              <a:t>2</a:t>
            </a:r>
          </a:p>
          <a:p>
            <a:pPr algn="r" eaLnBrk="0" hangingPunct="0"/>
            <a:r>
              <a:rPr lang="cs-CZ" altLang="cs-CZ" sz="2100">
                <a:solidFill>
                  <a:srgbClr val="FFFFFF"/>
                </a:solidFill>
              </a:rPr>
              <a:t>1</a:t>
            </a:r>
          </a:p>
          <a:p>
            <a:pPr algn="r" eaLnBrk="0" hangingPunct="0"/>
            <a:r>
              <a:rPr lang="cs-CZ" altLang="cs-CZ" sz="21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29057" name="Text Box 33"/>
          <p:cNvSpPr txBox="1">
            <a:spLocks noChangeArrowheads="1"/>
          </p:cNvSpPr>
          <p:nvPr/>
        </p:nvSpPr>
        <p:spPr bwMode="auto">
          <a:xfrm>
            <a:off x="2033588" y="1241425"/>
            <a:ext cx="242887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cs-CZ" altLang="cs-CZ" sz="2100" b="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  <a:p>
            <a:pPr algn="r" eaLnBrk="0" hangingPunct="0"/>
            <a:r>
              <a:rPr lang="cs-CZ" altLang="cs-CZ" sz="2100" b="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  <a:p>
            <a:pPr algn="r" eaLnBrk="0" hangingPunct="0"/>
            <a:r>
              <a:rPr lang="cs-CZ" altLang="cs-CZ" sz="2100" b="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  <a:p>
            <a:pPr algn="r" eaLnBrk="0" hangingPunct="0"/>
            <a:r>
              <a:rPr lang="cs-CZ" altLang="cs-CZ" sz="2100" b="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  <a:p>
            <a:pPr algn="r" eaLnBrk="0" hangingPunct="0"/>
            <a:r>
              <a:rPr lang="cs-CZ" altLang="cs-CZ" sz="2100" b="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  <a:p>
            <a:pPr algn="r" eaLnBrk="0" hangingPunct="0"/>
            <a:r>
              <a:rPr lang="cs-CZ" altLang="cs-CZ" sz="2100" b="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  <a:p>
            <a:pPr algn="r" eaLnBrk="0" hangingPunct="0"/>
            <a:r>
              <a:rPr lang="cs-CZ" altLang="cs-CZ" sz="2100" b="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  <a:p>
            <a:pPr algn="r" eaLnBrk="0" hangingPunct="0"/>
            <a:r>
              <a:rPr lang="cs-CZ" altLang="cs-CZ" sz="2100" b="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  <a:p>
            <a:pPr algn="r" eaLnBrk="0" hangingPunct="0"/>
            <a:r>
              <a:rPr lang="cs-CZ" altLang="cs-CZ" sz="2100" b="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  <a:p>
            <a:pPr algn="r" eaLnBrk="0" hangingPunct="0"/>
            <a:r>
              <a:rPr lang="cs-CZ" altLang="cs-CZ" sz="2100" b="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  <a:p>
            <a:pPr algn="r" eaLnBrk="0" hangingPunct="0"/>
            <a:r>
              <a:rPr lang="cs-CZ" altLang="cs-CZ" sz="2100" b="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  <a:p>
            <a:pPr algn="r" eaLnBrk="0" hangingPunct="0"/>
            <a:r>
              <a:rPr lang="cs-CZ" altLang="cs-CZ" sz="2100" b="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29058" name="Text Box 34"/>
          <p:cNvSpPr txBox="1">
            <a:spLocks noChangeArrowheads="1"/>
          </p:cNvSpPr>
          <p:nvPr/>
        </p:nvSpPr>
        <p:spPr bwMode="auto">
          <a:xfrm rot="-5469890">
            <a:off x="1649413" y="206375"/>
            <a:ext cx="3825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80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129059" name="Line 35"/>
          <p:cNvSpPr>
            <a:spLocks noChangeShapeType="1"/>
          </p:cNvSpPr>
          <p:nvPr/>
        </p:nvSpPr>
        <p:spPr bwMode="auto">
          <a:xfrm flipV="1">
            <a:off x="2568575" y="604838"/>
            <a:ext cx="0" cy="43751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60" name="Line 36"/>
          <p:cNvSpPr>
            <a:spLocks noChangeShapeType="1"/>
          </p:cNvSpPr>
          <p:nvPr/>
        </p:nvSpPr>
        <p:spPr bwMode="auto">
          <a:xfrm>
            <a:off x="2151063" y="1025525"/>
            <a:ext cx="84137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61" name="Line 37"/>
          <p:cNvSpPr>
            <a:spLocks noChangeShapeType="1"/>
          </p:cNvSpPr>
          <p:nvPr/>
        </p:nvSpPr>
        <p:spPr bwMode="auto">
          <a:xfrm>
            <a:off x="2155825" y="1127125"/>
            <a:ext cx="8572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62" name="Text Box 38"/>
          <p:cNvSpPr txBox="1">
            <a:spLocks noChangeArrowheads="1"/>
          </p:cNvSpPr>
          <p:nvPr/>
        </p:nvSpPr>
        <p:spPr bwMode="auto">
          <a:xfrm rot="-5469890">
            <a:off x="6964363" y="4946650"/>
            <a:ext cx="31115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>
                <a:solidFill>
                  <a:srgbClr val="FFFFFF"/>
                </a:solidFill>
              </a:rPr>
              <a:t>8</a:t>
            </a:r>
          </a:p>
        </p:txBody>
      </p:sp>
      <p:grpSp>
        <p:nvGrpSpPr>
          <p:cNvPr id="129063" name="Group 39"/>
          <p:cNvGrpSpPr>
            <a:grpSpLocks/>
          </p:cNvGrpSpPr>
          <p:nvPr/>
        </p:nvGrpSpPr>
        <p:grpSpPr bwMode="auto">
          <a:xfrm>
            <a:off x="2511425" y="5373688"/>
            <a:ext cx="654050" cy="214312"/>
            <a:chOff x="1756" y="3615"/>
            <a:chExt cx="555" cy="135"/>
          </a:xfrm>
        </p:grpSpPr>
        <p:sp>
          <p:nvSpPr>
            <p:cNvPr id="129078" name="Line 40"/>
            <p:cNvSpPr>
              <a:spLocks noChangeShapeType="1"/>
            </p:cNvSpPr>
            <p:nvPr/>
          </p:nvSpPr>
          <p:spPr bwMode="auto">
            <a:xfrm>
              <a:off x="1761" y="3615"/>
              <a:ext cx="0" cy="133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79" name="Line 41"/>
            <p:cNvSpPr>
              <a:spLocks noChangeShapeType="1"/>
            </p:cNvSpPr>
            <p:nvPr/>
          </p:nvSpPr>
          <p:spPr bwMode="auto">
            <a:xfrm>
              <a:off x="1756" y="3744"/>
              <a:ext cx="555" cy="0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0" name="Line 42"/>
            <p:cNvSpPr>
              <a:spLocks noChangeShapeType="1"/>
            </p:cNvSpPr>
            <p:nvPr/>
          </p:nvSpPr>
          <p:spPr bwMode="auto">
            <a:xfrm>
              <a:off x="2309" y="3617"/>
              <a:ext cx="0" cy="133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9064" name="Group 43"/>
          <p:cNvGrpSpPr>
            <a:grpSpLocks/>
          </p:cNvGrpSpPr>
          <p:nvPr/>
        </p:nvGrpSpPr>
        <p:grpSpPr bwMode="auto">
          <a:xfrm>
            <a:off x="3222625" y="5375275"/>
            <a:ext cx="1382713" cy="214313"/>
            <a:chOff x="1756" y="3615"/>
            <a:chExt cx="555" cy="135"/>
          </a:xfrm>
        </p:grpSpPr>
        <p:sp>
          <p:nvSpPr>
            <p:cNvPr id="129075" name="Line 44"/>
            <p:cNvSpPr>
              <a:spLocks noChangeShapeType="1"/>
            </p:cNvSpPr>
            <p:nvPr/>
          </p:nvSpPr>
          <p:spPr bwMode="auto">
            <a:xfrm>
              <a:off x="1761" y="3615"/>
              <a:ext cx="0" cy="133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76" name="Line 45"/>
            <p:cNvSpPr>
              <a:spLocks noChangeShapeType="1"/>
            </p:cNvSpPr>
            <p:nvPr/>
          </p:nvSpPr>
          <p:spPr bwMode="auto">
            <a:xfrm>
              <a:off x="1756" y="3744"/>
              <a:ext cx="555" cy="0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77" name="Line 46"/>
            <p:cNvSpPr>
              <a:spLocks noChangeShapeType="1"/>
            </p:cNvSpPr>
            <p:nvPr/>
          </p:nvSpPr>
          <p:spPr bwMode="auto">
            <a:xfrm>
              <a:off x="2309" y="3617"/>
              <a:ext cx="0" cy="133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9065" name="Group 47"/>
          <p:cNvGrpSpPr>
            <a:grpSpLocks/>
          </p:cNvGrpSpPr>
          <p:nvPr/>
        </p:nvGrpSpPr>
        <p:grpSpPr bwMode="auto">
          <a:xfrm>
            <a:off x="4645025" y="5373688"/>
            <a:ext cx="919163" cy="214312"/>
            <a:chOff x="1756" y="3615"/>
            <a:chExt cx="555" cy="135"/>
          </a:xfrm>
        </p:grpSpPr>
        <p:sp>
          <p:nvSpPr>
            <p:cNvPr id="129072" name="Line 48"/>
            <p:cNvSpPr>
              <a:spLocks noChangeShapeType="1"/>
            </p:cNvSpPr>
            <p:nvPr/>
          </p:nvSpPr>
          <p:spPr bwMode="auto">
            <a:xfrm>
              <a:off x="1761" y="3615"/>
              <a:ext cx="0" cy="133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73" name="Line 49"/>
            <p:cNvSpPr>
              <a:spLocks noChangeShapeType="1"/>
            </p:cNvSpPr>
            <p:nvPr/>
          </p:nvSpPr>
          <p:spPr bwMode="auto">
            <a:xfrm>
              <a:off x="1756" y="3744"/>
              <a:ext cx="555" cy="0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74" name="Line 50"/>
            <p:cNvSpPr>
              <a:spLocks noChangeShapeType="1"/>
            </p:cNvSpPr>
            <p:nvPr/>
          </p:nvSpPr>
          <p:spPr bwMode="auto">
            <a:xfrm>
              <a:off x="2309" y="3617"/>
              <a:ext cx="0" cy="133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9066" name="Group 51"/>
          <p:cNvGrpSpPr>
            <a:grpSpLocks/>
          </p:cNvGrpSpPr>
          <p:nvPr/>
        </p:nvGrpSpPr>
        <p:grpSpPr bwMode="auto">
          <a:xfrm>
            <a:off x="5599113" y="5380038"/>
            <a:ext cx="1477962" cy="214312"/>
            <a:chOff x="1756" y="3615"/>
            <a:chExt cx="555" cy="135"/>
          </a:xfrm>
        </p:grpSpPr>
        <p:sp>
          <p:nvSpPr>
            <p:cNvPr id="129069" name="Line 52"/>
            <p:cNvSpPr>
              <a:spLocks noChangeShapeType="1"/>
            </p:cNvSpPr>
            <p:nvPr/>
          </p:nvSpPr>
          <p:spPr bwMode="auto">
            <a:xfrm>
              <a:off x="1761" y="3615"/>
              <a:ext cx="0" cy="133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70" name="Line 53"/>
            <p:cNvSpPr>
              <a:spLocks noChangeShapeType="1"/>
            </p:cNvSpPr>
            <p:nvPr/>
          </p:nvSpPr>
          <p:spPr bwMode="auto">
            <a:xfrm>
              <a:off x="1756" y="3744"/>
              <a:ext cx="555" cy="0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71" name="Line 54"/>
            <p:cNvSpPr>
              <a:spLocks noChangeShapeType="1"/>
            </p:cNvSpPr>
            <p:nvPr/>
          </p:nvSpPr>
          <p:spPr bwMode="auto">
            <a:xfrm>
              <a:off x="2309" y="3617"/>
              <a:ext cx="0" cy="133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9067" name="Line 55"/>
          <p:cNvSpPr>
            <a:spLocks noChangeShapeType="1"/>
          </p:cNvSpPr>
          <p:nvPr/>
        </p:nvSpPr>
        <p:spPr bwMode="auto">
          <a:xfrm>
            <a:off x="6800850" y="5108575"/>
            <a:ext cx="242888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68" name="Text Box 56"/>
          <p:cNvSpPr txBox="1">
            <a:spLocks noChangeArrowheads="1"/>
          </p:cNvSpPr>
          <p:nvPr/>
        </p:nvSpPr>
        <p:spPr bwMode="auto">
          <a:xfrm rot="-1578694">
            <a:off x="3460750" y="4479925"/>
            <a:ext cx="593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>
                <a:solidFill>
                  <a:srgbClr val="FFFFFF"/>
                </a:solidFill>
              </a:rPr>
              <a:t>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Freeform 2"/>
          <p:cNvSpPr>
            <a:spLocks/>
          </p:cNvSpPr>
          <p:nvPr/>
        </p:nvSpPr>
        <p:spPr bwMode="auto">
          <a:xfrm>
            <a:off x="3722688" y="3251200"/>
            <a:ext cx="3984625" cy="2484438"/>
          </a:xfrm>
          <a:custGeom>
            <a:avLst/>
            <a:gdLst>
              <a:gd name="T0" fmla="*/ 0 w 2510"/>
              <a:gd name="T1" fmla="*/ 2147483647 h 1565"/>
              <a:gd name="T2" fmla="*/ 2147483647 w 2510"/>
              <a:gd name="T3" fmla="*/ 2147483647 h 1565"/>
              <a:gd name="T4" fmla="*/ 2147483647 w 2510"/>
              <a:gd name="T5" fmla="*/ 2147483647 h 1565"/>
              <a:gd name="T6" fmla="*/ 2147483647 w 2510"/>
              <a:gd name="T7" fmla="*/ 2147483647 h 1565"/>
              <a:gd name="T8" fmla="*/ 2147483647 w 2510"/>
              <a:gd name="T9" fmla="*/ 2147483647 h 1565"/>
              <a:gd name="T10" fmla="*/ 2147483647 w 2510"/>
              <a:gd name="T11" fmla="*/ 2147483647 h 1565"/>
              <a:gd name="T12" fmla="*/ 2147483647 w 2510"/>
              <a:gd name="T13" fmla="*/ 2147483647 h 1565"/>
              <a:gd name="T14" fmla="*/ 2147483647 w 2510"/>
              <a:gd name="T15" fmla="*/ 2147483647 h 15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10"/>
              <a:gd name="T25" fmla="*/ 0 h 1565"/>
              <a:gd name="T26" fmla="*/ 2510 w 2510"/>
              <a:gd name="T27" fmla="*/ 1565 h 15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10" h="1565">
                <a:moveTo>
                  <a:pt x="0" y="1565"/>
                </a:moveTo>
                <a:cubicBezTo>
                  <a:pt x="24" y="1536"/>
                  <a:pt x="96" y="1462"/>
                  <a:pt x="149" y="1394"/>
                </a:cubicBezTo>
                <a:cubicBezTo>
                  <a:pt x="202" y="1326"/>
                  <a:pt x="266" y="1240"/>
                  <a:pt x="316" y="1159"/>
                </a:cubicBezTo>
                <a:cubicBezTo>
                  <a:pt x="366" y="1078"/>
                  <a:pt x="398" y="986"/>
                  <a:pt x="446" y="905"/>
                </a:cubicBezTo>
                <a:cubicBezTo>
                  <a:pt x="493" y="823"/>
                  <a:pt x="476" y="802"/>
                  <a:pt x="603" y="669"/>
                </a:cubicBezTo>
                <a:cubicBezTo>
                  <a:pt x="729" y="536"/>
                  <a:pt x="999" y="208"/>
                  <a:pt x="1205" y="104"/>
                </a:cubicBezTo>
                <a:cubicBezTo>
                  <a:pt x="1412" y="0"/>
                  <a:pt x="1627" y="58"/>
                  <a:pt x="1844" y="47"/>
                </a:cubicBezTo>
                <a:cubicBezTo>
                  <a:pt x="2061" y="36"/>
                  <a:pt x="2371" y="39"/>
                  <a:pt x="2510" y="37"/>
                </a:cubicBezTo>
              </a:path>
            </a:pathLst>
          </a:custGeom>
          <a:noFill/>
          <a:ln w="38100" cmpd="sng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1" name="Line 3"/>
          <p:cNvSpPr>
            <a:spLocks noChangeShapeType="1"/>
          </p:cNvSpPr>
          <p:nvPr/>
        </p:nvSpPr>
        <p:spPr bwMode="auto">
          <a:xfrm>
            <a:off x="1476375" y="925513"/>
            <a:ext cx="0" cy="48244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2" name="Line 4"/>
          <p:cNvSpPr>
            <a:spLocks noChangeShapeType="1"/>
          </p:cNvSpPr>
          <p:nvPr/>
        </p:nvSpPr>
        <p:spPr bwMode="auto">
          <a:xfrm>
            <a:off x="1476375" y="5735638"/>
            <a:ext cx="669607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1692275" y="5894388"/>
            <a:ext cx="6480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3200"/>
              <a:t>Arteriální tlak (mmHg)</a:t>
            </a:r>
          </a:p>
        </p:txBody>
      </p:sp>
      <p:sp>
        <p:nvSpPr>
          <p:cNvPr id="130054" name="Line 6"/>
          <p:cNvSpPr>
            <a:spLocks noChangeShapeType="1"/>
          </p:cNvSpPr>
          <p:nvPr/>
        </p:nvSpPr>
        <p:spPr bwMode="auto">
          <a:xfrm>
            <a:off x="2971800" y="5491163"/>
            <a:ext cx="0" cy="215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2670175" y="5160963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100</a:t>
            </a:r>
          </a:p>
        </p:txBody>
      </p:sp>
      <p:sp>
        <p:nvSpPr>
          <p:cNvPr id="130056" name="Freeform 8"/>
          <p:cNvSpPr>
            <a:spLocks/>
          </p:cNvSpPr>
          <p:nvPr/>
        </p:nvSpPr>
        <p:spPr bwMode="auto">
          <a:xfrm>
            <a:off x="1476375" y="1543050"/>
            <a:ext cx="6230938" cy="4140200"/>
          </a:xfrm>
          <a:custGeom>
            <a:avLst/>
            <a:gdLst>
              <a:gd name="T0" fmla="*/ 0 w 3925"/>
              <a:gd name="T1" fmla="*/ 2147483647 h 2608"/>
              <a:gd name="T2" fmla="*/ 2147483647 w 3925"/>
              <a:gd name="T3" fmla="*/ 2147483647 h 2608"/>
              <a:gd name="T4" fmla="*/ 2147483647 w 3925"/>
              <a:gd name="T5" fmla="*/ 2147483647 h 2608"/>
              <a:gd name="T6" fmla="*/ 2147483647 w 3925"/>
              <a:gd name="T7" fmla="*/ 2147483647 h 2608"/>
              <a:gd name="T8" fmla="*/ 2147483647 w 3925"/>
              <a:gd name="T9" fmla="*/ 2147483647 h 2608"/>
              <a:gd name="T10" fmla="*/ 2147483647 w 3925"/>
              <a:gd name="T11" fmla="*/ 2147483647 h 2608"/>
              <a:gd name="T12" fmla="*/ 2147483647 w 3925"/>
              <a:gd name="T13" fmla="*/ 2147483647 h 2608"/>
              <a:gd name="T14" fmla="*/ 2147483647 w 3925"/>
              <a:gd name="T15" fmla="*/ 2147483647 h 2608"/>
              <a:gd name="T16" fmla="*/ 2147483647 w 3925"/>
              <a:gd name="T17" fmla="*/ 2147483647 h 2608"/>
              <a:gd name="T18" fmla="*/ 2147483647 w 3925"/>
              <a:gd name="T19" fmla="*/ 2147483647 h 2608"/>
              <a:gd name="T20" fmla="*/ 2147483647 w 3925"/>
              <a:gd name="T21" fmla="*/ 2147483647 h 2608"/>
              <a:gd name="T22" fmla="*/ 2147483647 w 3925"/>
              <a:gd name="T23" fmla="*/ 2147483647 h 2608"/>
              <a:gd name="T24" fmla="*/ 2147483647 w 3925"/>
              <a:gd name="T25" fmla="*/ 2147483647 h 2608"/>
              <a:gd name="T26" fmla="*/ 2147483647 w 3925"/>
              <a:gd name="T27" fmla="*/ 2147483647 h 2608"/>
              <a:gd name="T28" fmla="*/ 2147483647 w 3925"/>
              <a:gd name="T29" fmla="*/ 2147483647 h 260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925"/>
              <a:gd name="T46" fmla="*/ 0 h 2608"/>
              <a:gd name="T47" fmla="*/ 3925 w 3925"/>
              <a:gd name="T48" fmla="*/ 2608 h 260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925" h="2608">
                <a:moveTo>
                  <a:pt x="0" y="2605"/>
                </a:moveTo>
                <a:cubicBezTo>
                  <a:pt x="28" y="2602"/>
                  <a:pt x="106" y="2608"/>
                  <a:pt x="167" y="2585"/>
                </a:cubicBezTo>
                <a:cubicBezTo>
                  <a:pt x="228" y="2562"/>
                  <a:pt x="307" y="2515"/>
                  <a:pt x="368" y="2466"/>
                </a:cubicBezTo>
                <a:cubicBezTo>
                  <a:pt x="429" y="2417"/>
                  <a:pt x="487" y="2345"/>
                  <a:pt x="533" y="2292"/>
                </a:cubicBezTo>
                <a:cubicBezTo>
                  <a:pt x="579" y="2239"/>
                  <a:pt x="610" y="2208"/>
                  <a:pt x="643" y="2146"/>
                </a:cubicBezTo>
                <a:cubicBezTo>
                  <a:pt x="676" y="2084"/>
                  <a:pt x="696" y="2014"/>
                  <a:pt x="734" y="1917"/>
                </a:cubicBezTo>
                <a:cubicBezTo>
                  <a:pt x="772" y="1820"/>
                  <a:pt x="834" y="1679"/>
                  <a:pt x="871" y="1561"/>
                </a:cubicBezTo>
                <a:cubicBezTo>
                  <a:pt x="908" y="1443"/>
                  <a:pt x="925" y="1341"/>
                  <a:pt x="954" y="1206"/>
                </a:cubicBezTo>
                <a:cubicBezTo>
                  <a:pt x="983" y="1071"/>
                  <a:pt x="1011" y="879"/>
                  <a:pt x="1044" y="750"/>
                </a:cubicBezTo>
                <a:cubicBezTo>
                  <a:pt x="1077" y="621"/>
                  <a:pt x="1102" y="528"/>
                  <a:pt x="1152" y="432"/>
                </a:cubicBezTo>
                <a:cubicBezTo>
                  <a:pt x="1202" y="336"/>
                  <a:pt x="1249" y="237"/>
                  <a:pt x="1344" y="174"/>
                </a:cubicBezTo>
                <a:cubicBezTo>
                  <a:pt x="1439" y="111"/>
                  <a:pt x="1556" y="80"/>
                  <a:pt x="1721" y="52"/>
                </a:cubicBezTo>
                <a:cubicBezTo>
                  <a:pt x="1886" y="24"/>
                  <a:pt x="2105" y="12"/>
                  <a:pt x="2334" y="6"/>
                </a:cubicBezTo>
                <a:cubicBezTo>
                  <a:pt x="2563" y="0"/>
                  <a:pt x="2828" y="14"/>
                  <a:pt x="3093" y="15"/>
                </a:cubicBezTo>
                <a:cubicBezTo>
                  <a:pt x="3358" y="16"/>
                  <a:pt x="3752" y="15"/>
                  <a:pt x="3925" y="15"/>
                </a:cubicBezTo>
              </a:path>
            </a:pathLst>
          </a:custGeom>
          <a:noFill/>
          <a:ln w="28575" cmpd="sng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7" name="Text Box 9"/>
          <p:cNvSpPr txBox="1">
            <a:spLocks noChangeArrowheads="1"/>
          </p:cNvSpPr>
          <p:nvPr/>
        </p:nvSpPr>
        <p:spPr bwMode="auto">
          <a:xfrm>
            <a:off x="3132138" y="3733800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>
                <a:sym typeface="Symbol" pitchFamily="18" charset="2"/>
              </a:rPr>
              <a:t> P</a:t>
            </a:r>
          </a:p>
        </p:txBody>
      </p:sp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4067175" y="2293938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>
                <a:sym typeface="Symbol" pitchFamily="18" charset="2"/>
              </a:rPr>
              <a:t> I</a:t>
            </a:r>
          </a:p>
        </p:txBody>
      </p:sp>
      <p:sp>
        <p:nvSpPr>
          <p:cNvPr id="130059" name="Freeform 11" descr="Tmavý vodorovný"/>
          <p:cNvSpPr>
            <a:spLocks/>
          </p:cNvSpPr>
          <p:nvPr/>
        </p:nvSpPr>
        <p:spPr bwMode="auto">
          <a:xfrm>
            <a:off x="2965450" y="1604963"/>
            <a:ext cx="1039813" cy="2171700"/>
          </a:xfrm>
          <a:custGeom>
            <a:avLst/>
            <a:gdLst>
              <a:gd name="T0" fmla="*/ 2147483647 w 655"/>
              <a:gd name="T1" fmla="*/ 2147483647 h 1368"/>
              <a:gd name="T2" fmla="*/ 2147483647 w 655"/>
              <a:gd name="T3" fmla="*/ 2147483647 h 1368"/>
              <a:gd name="T4" fmla="*/ 2147483647 w 655"/>
              <a:gd name="T5" fmla="*/ 2147483647 h 1368"/>
              <a:gd name="T6" fmla="*/ 2147483647 w 655"/>
              <a:gd name="T7" fmla="*/ 2147483647 h 1368"/>
              <a:gd name="T8" fmla="*/ 2147483647 w 655"/>
              <a:gd name="T9" fmla="*/ 2147483647 h 1368"/>
              <a:gd name="T10" fmla="*/ 2147483647 w 655"/>
              <a:gd name="T11" fmla="*/ 2147483647 h 1368"/>
              <a:gd name="T12" fmla="*/ 2147483647 w 655"/>
              <a:gd name="T13" fmla="*/ 2147483647 h 1368"/>
              <a:gd name="T14" fmla="*/ 2147483647 w 655"/>
              <a:gd name="T15" fmla="*/ 2147483647 h 1368"/>
              <a:gd name="T16" fmla="*/ 2147483647 w 655"/>
              <a:gd name="T17" fmla="*/ 2147483647 h 1368"/>
              <a:gd name="T18" fmla="*/ 2147483647 w 655"/>
              <a:gd name="T19" fmla="*/ 2147483647 h 1368"/>
              <a:gd name="T20" fmla="*/ 2147483647 w 655"/>
              <a:gd name="T21" fmla="*/ 2147483647 h 1368"/>
              <a:gd name="T22" fmla="*/ 2147483647 w 655"/>
              <a:gd name="T23" fmla="*/ 2147483647 h 1368"/>
              <a:gd name="T24" fmla="*/ 2147483647 w 655"/>
              <a:gd name="T25" fmla="*/ 2147483647 h 1368"/>
              <a:gd name="T26" fmla="*/ 2147483647 w 655"/>
              <a:gd name="T27" fmla="*/ 2147483647 h 1368"/>
              <a:gd name="T28" fmla="*/ 2147483647 w 655"/>
              <a:gd name="T29" fmla="*/ 2147483647 h 1368"/>
              <a:gd name="T30" fmla="*/ 2147483647 w 655"/>
              <a:gd name="T31" fmla="*/ 2147483647 h 136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55"/>
              <a:gd name="T49" fmla="*/ 0 h 1368"/>
              <a:gd name="T50" fmla="*/ 655 w 655"/>
              <a:gd name="T51" fmla="*/ 1368 h 136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55" h="1368">
                <a:moveTo>
                  <a:pt x="622" y="81"/>
                </a:moveTo>
                <a:cubicBezTo>
                  <a:pt x="589" y="71"/>
                  <a:pt x="497" y="103"/>
                  <a:pt x="454" y="123"/>
                </a:cubicBezTo>
                <a:cubicBezTo>
                  <a:pt x="411" y="143"/>
                  <a:pt x="392" y="172"/>
                  <a:pt x="364" y="201"/>
                </a:cubicBezTo>
                <a:cubicBezTo>
                  <a:pt x="336" y="230"/>
                  <a:pt x="306" y="267"/>
                  <a:pt x="286" y="298"/>
                </a:cubicBezTo>
                <a:cubicBezTo>
                  <a:pt x="266" y="329"/>
                  <a:pt x="264" y="342"/>
                  <a:pt x="244" y="387"/>
                </a:cubicBezTo>
                <a:cubicBezTo>
                  <a:pt x="224" y="432"/>
                  <a:pt x="187" y="508"/>
                  <a:pt x="166" y="567"/>
                </a:cubicBezTo>
                <a:cubicBezTo>
                  <a:pt x="145" y="626"/>
                  <a:pt x="132" y="687"/>
                  <a:pt x="118" y="741"/>
                </a:cubicBezTo>
                <a:cubicBezTo>
                  <a:pt x="104" y="795"/>
                  <a:pt x="91" y="844"/>
                  <a:pt x="82" y="891"/>
                </a:cubicBezTo>
                <a:cubicBezTo>
                  <a:pt x="73" y="938"/>
                  <a:pt x="71" y="976"/>
                  <a:pt x="64" y="1023"/>
                </a:cubicBezTo>
                <a:cubicBezTo>
                  <a:pt x="57" y="1070"/>
                  <a:pt x="46" y="1122"/>
                  <a:pt x="40" y="1173"/>
                </a:cubicBezTo>
                <a:cubicBezTo>
                  <a:pt x="34" y="1224"/>
                  <a:pt x="0" y="1303"/>
                  <a:pt x="28" y="1329"/>
                </a:cubicBezTo>
                <a:cubicBezTo>
                  <a:pt x="56" y="1355"/>
                  <a:pt x="122" y="1331"/>
                  <a:pt x="208" y="1329"/>
                </a:cubicBezTo>
                <a:cubicBezTo>
                  <a:pt x="294" y="1327"/>
                  <a:pt x="478" y="1342"/>
                  <a:pt x="544" y="1317"/>
                </a:cubicBezTo>
                <a:cubicBezTo>
                  <a:pt x="610" y="1292"/>
                  <a:pt x="586" y="1368"/>
                  <a:pt x="604" y="1179"/>
                </a:cubicBezTo>
                <a:cubicBezTo>
                  <a:pt x="622" y="990"/>
                  <a:pt x="649" y="366"/>
                  <a:pt x="652" y="183"/>
                </a:cubicBezTo>
                <a:cubicBezTo>
                  <a:pt x="655" y="0"/>
                  <a:pt x="654" y="92"/>
                  <a:pt x="622" y="81"/>
                </a:cubicBezTo>
                <a:close/>
              </a:path>
            </a:pathLst>
          </a:custGeom>
          <a:pattFill prst="dkHorz">
            <a:fgClr>
              <a:srgbClr val="008000"/>
            </a:fgClr>
            <a:bgClr>
              <a:schemeClr val="bg1"/>
            </a:bgClr>
          </a:pattFill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60" name="Text Box 12"/>
          <p:cNvSpPr txBox="1">
            <a:spLocks noChangeArrowheads="1"/>
          </p:cNvSpPr>
          <p:nvPr/>
        </p:nvSpPr>
        <p:spPr bwMode="auto">
          <a:xfrm rot="-5400000">
            <a:off x="-1866900" y="2971800"/>
            <a:ext cx="54737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/>
              <a:t>Počet impulzů (impulz/sek)</a:t>
            </a:r>
          </a:p>
        </p:txBody>
      </p:sp>
      <p:sp>
        <p:nvSpPr>
          <p:cNvPr id="130061" name="Text Box 13"/>
          <p:cNvSpPr txBox="1">
            <a:spLocks noChangeArrowheads="1"/>
          </p:cNvSpPr>
          <p:nvPr/>
        </p:nvSpPr>
        <p:spPr bwMode="auto">
          <a:xfrm>
            <a:off x="5651500" y="2870200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CC0000"/>
                </a:solidFill>
              </a:rPr>
              <a:t>„Znovu nastavený“</a:t>
            </a:r>
          </a:p>
        </p:txBody>
      </p:sp>
      <p:sp>
        <p:nvSpPr>
          <p:cNvPr id="130062" name="Text Box 14"/>
          <p:cNvSpPr txBox="1">
            <a:spLocks noChangeArrowheads="1"/>
          </p:cNvSpPr>
          <p:nvPr/>
        </p:nvSpPr>
        <p:spPr bwMode="auto">
          <a:xfrm>
            <a:off x="6443663" y="1141413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FFFF00"/>
                </a:solidFill>
              </a:rPr>
              <a:t>„Normální“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074" name="Object 2"/>
          <p:cNvGraphicFramePr>
            <a:graphicFrameLocks noChangeAspect="1"/>
          </p:cNvGraphicFramePr>
          <p:nvPr/>
        </p:nvGraphicFramePr>
        <p:xfrm>
          <a:off x="930275" y="0"/>
          <a:ext cx="7920038" cy="633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7" name="graf" r:id="rId3" imgW="4619549" imgH="2352751" progId="">
                  <p:embed/>
                </p:oleObj>
              </mc:Choice>
              <mc:Fallback>
                <p:oleObj name="graf" r:id="rId3" imgW="4619549" imgH="2352751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275" y="0"/>
                        <a:ext cx="7920038" cy="6335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2398713" y="5299075"/>
            <a:ext cx="6565900" cy="7191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cs-CZ" altLang="cs-CZ" sz="2800"/>
              <a:t>      50        100        150        200      250   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1979613" y="6021388"/>
            <a:ext cx="6480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800"/>
              <a:t>Střední arteriální tlak (mmHg)</a:t>
            </a:r>
          </a:p>
        </p:txBody>
      </p:sp>
      <p:sp>
        <p:nvSpPr>
          <p:cNvPr id="131077" name="Freeform 5"/>
          <p:cNvSpPr>
            <a:spLocks/>
          </p:cNvSpPr>
          <p:nvPr/>
        </p:nvSpPr>
        <p:spPr bwMode="auto">
          <a:xfrm>
            <a:off x="1989138" y="3889375"/>
            <a:ext cx="4629150" cy="1292225"/>
          </a:xfrm>
          <a:custGeom>
            <a:avLst/>
            <a:gdLst>
              <a:gd name="T0" fmla="*/ 2147483647 w 2916"/>
              <a:gd name="T1" fmla="*/ 2147483647 h 814"/>
              <a:gd name="T2" fmla="*/ 2147483647 w 2916"/>
              <a:gd name="T3" fmla="*/ 2147483647 h 814"/>
              <a:gd name="T4" fmla="*/ 2147483647 w 2916"/>
              <a:gd name="T5" fmla="*/ 2147483647 h 814"/>
              <a:gd name="T6" fmla="*/ 2147483647 w 2916"/>
              <a:gd name="T7" fmla="*/ 2147483647 h 814"/>
              <a:gd name="T8" fmla="*/ 2147483647 w 2916"/>
              <a:gd name="T9" fmla="*/ 2147483647 h 814"/>
              <a:gd name="T10" fmla="*/ 2147483647 w 2916"/>
              <a:gd name="T11" fmla="*/ 2147483647 h 814"/>
              <a:gd name="T12" fmla="*/ 2147483647 w 2916"/>
              <a:gd name="T13" fmla="*/ 2147483647 h 814"/>
              <a:gd name="T14" fmla="*/ 2147483647 w 2916"/>
              <a:gd name="T15" fmla="*/ 2147483647 h 814"/>
              <a:gd name="T16" fmla="*/ 2147483647 w 2916"/>
              <a:gd name="T17" fmla="*/ 2147483647 h 814"/>
              <a:gd name="T18" fmla="*/ 2147483647 w 2916"/>
              <a:gd name="T19" fmla="*/ 2147483647 h 814"/>
              <a:gd name="T20" fmla="*/ 2147483647 w 2916"/>
              <a:gd name="T21" fmla="*/ 2147483647 h 814"/>
              <a:gd name="T22" fmla="*/ 2147483647 w 2916"/>
              <a:gd name="T23" fmla="*/ 2147483647 h 814"/>
              <a:gd name="T24" fmla="*/ 2147483647 w 2916"/>
              <a:gd name="T25" fmla="*/ 2147483647 h 814"/>
              <a:gd name="T26" fmla="*/ 2147483647 w 2916"/>
              <a:gd name="T27" fmla="*/ 2147483647 h 814"/>
              <a:gd name="T28" fmla="*/ 2147483647 w 2916"/>
              <a:gd name="T29" fmla="*/ 2147483647 h 814"/>
              <a:gd name="T30" fmla="*/ 2147483647 w 2916"/>
              <a:gd name="T31" fmla="*/ 2147483647 h 814"/>
              <a:gd name="T32" fmla="*/ 2147483647 w 2916"/>
              <a:gd name="T33" fmla="*/ 2147483647 h 814"/>
              <a:gd name="T34" fmla="*/ 2147483647 w 2916"/>
              <a:gd name="T35" fmla="*/ 2147483647 h 814"/>
              <a:gd name="T36" fmla="*/ 2147483647 w 2916"/>
              <a:gd name="T37" fmla="*/ 2147483647 h 814"/>
              <a:gd name="T38" fmla="*/ 2147483647 w 2916"/>
              <a:gd name="T39" fmla="*/ 2147483647 h 814"/>
              <a:gd name="T40" fmla="*/ 2147483647 w 2916"/>
              <a:gd name="T41" fmla="*/ 2147483647 h 814"/>
              <a:gd name="T42" fmla="*/ 2147483647 w 2916"/>
              <a:gd name="T43" fmla="*/ 2147483647 h 814"/>
              <a:gd name="T44" fmla="*/ 2147483647 w 2916"/>
              <a:gd name="T45" fmla="*/ 2147483647 h 814"/>
              <a:gd name="T46" fmla="*/ 2147483647 w 2916"/>
              <a:gd name="T47" fmla="*/ 2147483647 h 814"/>
              <a:gd name="T48" fmla="*/ 2147483647 w 2916"/>
              <a:gd name="T49" fmla="*/ 2147483647 h 814"/>
              <a:gd name="T50" fmla="*/ 2147483647 w 2916"/>
              <a:gd name="T51" fmla="*/ 2147483647 h 814"/>
              <a:gd name="T52" fmla="*/ 2147483647 w 2916"/>
              <a:gd name="T53" fmla="*/ 2147483647 h 814"/>
              <a:gd name="T54" fmla="*/ 2147483647 w 2916"/>
              <a:gd name="T55" fmla="*/ 2147483647 h 814"/>
              <a:gd name="T56" fmla="*/ 2147483647 w 2916"/>
              <a:gd name="T57" fmla="*/ 2147483647 h 814"/>
              <a:gd name="T58" fmla="*/ 2147483647 w 2916"/>
              <a:gd name="T59" fmla="*/ 2147483647 h 814"/>
              <a:gd name="T60" fmla="*/ 2147483647 w 2916"/>
              <a:gd name="T61" fmla="*/ 2147483647 h 814"/>
              <a:gd name="T62" fmla="*/ 2147483647 w 2916"/>
              <a:gd name="T63" fmla="*/ 2147483647 h 814"/>
              <a:gd name="T64" fmla="*/ 2147483647 w 2916"/>
              <a:gd name="T65" fmla="*/ 2147483647 h 814"/>
              <a:gd name="T66" fmla="*/ 2147483647 w 2916"/>
              <a:gd name="T67" fmla="*/ 2147483647 h 814"/>
              <a:gd name="T68" fmla="*/ 2147483647 w 2916"/>
              <a:gd name="T69" fmla="*/ 2147483647 h 814"/>
              <a:gd name="T70" fmla="*/ 2147483647 w 2916"/>
              <a:gd name="T71" fmla="*/ 2147483647 h 814"/>
              <a:gd name="T72" fmla="*/ 2147483647 w 2916"/>
              <a:gd name="T73" fmla="*/ 2147483647 h 814"/>
              <a:gd name="T74" fmla="*/ 2147483647 w 2916"/>
              <a:gd name="T75" fmla="*/ 2147483647 h 814"/>
              <a:gd name="T76" fmla="*/ 2147483647 w 2916"/>
              <a:gd name="T77" fmla="*/ 2147483647 h 814"/>
              <a:gd name="T78" fmla="*/ 2147483647 w 2916"/>
              <a:gd name="T79" fmla="*/ 2147483647 h 814"/>
              <a:gd name="T80" fmla="*/ 2147483647 w 2916"/>
              <a:gd name="T81" fmla="*/ 2147483647 h 814"/>
              <a:gd name="T82" fmla="*/ 2147483647 w 2916"/>
              <a:gd name="T83" fmla="*/ 2147483647 h 814"/>
              <a:gd name="T84" fmla="*/ 2147483647 w 2916"/>
              <a:gd name="T85" fmla="*/ 2147483647 h 814"/>
              <a:gd name="T86" fmla="*/ 2147483647 w 2916"/>
              <a:gd name="T87" fmla="*/ 2147483647 h 81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916"/>
              <a:gd name="T133" fmla="*/ 0 h 814"/>
              <a:gd name="T134" fmla="*/ 2916 w 2916"/>
              <a:gd name="T135" fmla="*/ 814 h 81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916" h="814">
                <a:moveTo>
                  <a:pt x="0" y="787"/>
                </a:moveTo>
                <a:cubicBezTo>
                  <a:pt x="12" y="784"/>
                  <a:pt x="57" y="776"/>
                  <a:pt x="73" y="768"/>
                </a:cubicBezTo>
                <a:cubicBezTo>
                  <a:pt x="83" y="763"/>
                  <a:pt x="90" y="754"/>
                  <a:pt x="100" y="750"/>
                </a:cubicBezTo>
                <a:cubicBezTo>
                  <a:pt x="132" y="738"/>
                  <a:pt x="176" y="731"/>
                  <a:pt x="210" y="723"/>
                </a:cubicBezTo>
                <a:cubicBezTo>
                  <a:pt x="258" y="739"/>
                  <a:pt x="308" y="752"/>
                  <a:pt x="356" y="768"/>
                </a:cubicBezTo>
                <a:cubicBezTo>
                  <a:pt x="389" y="747"/>
                  <a:pt x="400" y="737"/>
                  <a:pt x="438" y="750"/>
                </a:cubicBezTo>
                <a:cubicBezTo>
                  <a:pt x="461" y="728"/>
                  <a:pt x="471" y="714"/>
                  <a:pt x="502" y="704"/>
                </a:cubicBezTo>
                <a:cubicBezTo>
                  <a:pt x="530" y="732"/>
                  <a:pt x="541" y="756"/>
                  <a:pt x="576" y="723"/>
                </a:cubicBezTo>
                <a:cubicBezTo>
                  <a:pt x="594" y="729"/>
                  <a:pt x="624" y="759"/>
                  <a:pt x="630" y="741"/>
                </a:cubicBezTo>
                <a:cubicBezTo>
                  <a:pt x="649" y="687"/>
                  <a:pt x="691" y="668"/>
                  <a:pt x="722" y="622"/>
                </a:cubicBezTo>
                <a:cubicBezTo>
                  <a:pt x="761" y="680"/>
                  <a:pt x="720" y="632"/>
                  <a:pt x="749" y="595"/>
                </a:cubicBezTo>
                <a:cubicBezTo>
                  <a:pt x="754" y="588"/>
                  <a:pt x="762" y="607"/>
                  <a:pt x="768" y="613"/>
                </a:cubicBezTo>
                <a:cubicBezTo>
                  <a:pt x="796" y="696"/>
                  <a:pt x="760" y="600"/>
                  <a:pt x="786" y="494"/>
                </a:cubicBezTo>
                <a:cubicBezTo>
                  <a:pt x="789" y="481"/>
                  <a:pt x="798" y="519"/>
                  <a:pt x="804" y="531"/>
                </a:cubicBezTo>
                <a:cubicBezTo>
                  <a:pt x="810" y="513"/>
                  <a:pt x="816" y="494"/>
                  <a:pt x="822" y="476"/>
                </a:cubicBezTo>
                <a:cubicBezTo>
                  <a:pt x="825" y="467"/>
                  <a:pt x="832" y="448"/>
                  <a:pt x="832" y="448"/>
                </a:cubicBezTo>
                <a:cubicBezTo>
                  <a:pt x="841" y="454"/>
                  <a:pt x="852" y="458"/>
                  <a:pt x="859" y="467"/>
                </a:cubicBezTo>
                <a:cubicBezTo>
                  <a:pt x="865" y="474"/>
                  <a:pt x="861" y="501"/>
                  <a:pt x="868" y="494"/>
                </a:cubicBezTo>
                <a:cubicBezTo>
                  <a:pt x="881" y="480"/>
                  <a:pt x="886" y="439"/>
                  <a:pt x="886" y="439"/>
                </a:cubicBezTo>
                <a:cubicBezTo>
                  <a:pt x="897" y="450"/>
                  <a:pt x="913" y="469"/>
                  <a:pt x="932" y="467"/>
                </a:cubicBezTo>
                <a:cubicBezTo>
                  <a:pt x="951" y="465"/>
                  <a:pt x="987" y="448"/>
                  <a:pt x="987" y="448"/>
                </a:cubicBezTo>
                <a:cubicBezTo>
                  <a:pt x="990" y="427"/>
                  <a:pt x="986" y="403"/>
                  <a:pt x="996" y="384"/>
                </a:cubicBezTo>
                <a:cubicBezTo>
                  <a:pt x="1000" y="375"/>
                  <a:pt x="996" y="409"/>
                  <a:pt x="1005" y="412"/>
                </a:cubicBezTo>
                <a:cubicBezTo>
                  <a:pt x="1014" y="415"/>
                  <a:pt x="1018" y="399"/>
                  <a:pt x="1024" y="393"/>
                </a:cubicBezTo>
                <a:cubicBezTo>
                  <a:pt x="1038" y="352"/>
                  <a:pt x="1056" y="361"/>
                  <a:pt x="1069" y="320"/>
                </a:cubicBezTo>
                <a:cubicBezTo>
                  <a:pt x="1081" y="408"/>
                  <a:pt x="1072" y="399"/>
                  <a:pt x="1088" y="339"/>
                </a:cubicBezTo>
                <a:cubicBezTo>
                  <a:pt x="1090" y="330"/>
                  <a:pt x="1091" y="319"/>
                  <a:pt x="1097" y="311"/>
                </a:cubicBezTo>
                <a:cubicBezTo>
                  <a:pt x="1104" y="302"/>
                  <a:pt x="1115" y="299"/>
                  <a:pt x="1124" y="293"/>
                </a:cubicBezTo>
                <a:cubicBezTo>
                  <a:pt x="1171" y="304"/>
                  <a:pt x="1197" y="318"/>
                  <a:pt x="1216" y="265"/>
                </a:cubicBezTo>
                <a:cubicBezTo>
                  <a:pt x="1219" y="241"/>
                  <a:pt x="1216" y="215"/>
                  <a:pt x="1225" y="192"/>
                </a:cubicBezTo>
                <a:cubicBezTo>
                  <a:pt x="1229" y="183"/>
                  <a:pt x="1225" y="217"/>
                  <a:pt x="1234" y="220"/>
                </a:cubicBezTo>
                <a:cubicBezTo>
                  <a:pt x="1242" y="223"/>
                  <a:pt x="1246" y="207"/>
                  <a:pt x="1252" y="201"/>
                </a:cubicBezTo>
                <a:cubicBezTo>
                  <a:pt x="1255" y="192"/>
                  <a:pt x="1252" y="177"/>
                  <a:pt x="1261" y="174"/>
                </a:cubicBezTo>
                <a:cubicBezTo>
                  <a:pt x="1269" y="171"/>
                  <a:pt x="1271" y="190"/>
                  <a:pt x="1280" y="192"/>
                </a:cubicBezTo>
                <a:cubicBezTo>
                  <a:pt x="1302" y="196"/>
                  <a:pt x="1355" y="146"/>
                  <a:pt x="1380" y="137"/>
                </a:cubicBezTo>
                <a:cubicBezTo>
                  <a:pt x="1386" y="146"/>
                  <a:pt x="1387" y="162"/>
                  <a:pt x="1398" y="165"/>
                </a:cubicBezTo>
                <a:cubicBezTo>
                  <a:pt x="1406" y="167"/>
                  <a:pt x="1414" y="155"/>
                  <a:pt x="1417" y="147"/>
                </a:cubicBezTo>
                <a:cubicBezTo>
                  <a:pt x="1424" y="130"/>
                  <a:pt x="1423" y="110"/>
                  <a:pt x="1426" y="92"/>
                </a:cubicBezTo>
                <a:cubicBezTo>
                  <a:pt x="1432" y="104"/>
                  <a:pt x="1439" y="116"/>
                  <a:pt x="1444" y="128"/>
                </a:cubicBezTo>
                <a:cubicBezTo>
                  <a:pt x="1448" y="137"/>
                  <a:pt x="1448" y="164"/>
                  <a:pt x="1453" y="156"/>
                </a:cubicBezTo>
                <a:cubicBezTo>
                  <a:pt x="1463" y="141"/>
                  <a:pt x="1472" y="55"/>
                  <a:pt x="1481" y="28"/>
                </a:cubicBezTo>
                <a:cubicBezTo>
                  <a:pt x="1503" y="62"/>
                  <a:pt x="1515" y="98"/>
                  <a:pt x="1526" y="137"/>
                </a:cubicBezTo>
                <a:cubicBezTo>
                  <a:pt x="1529" y="149"/>
                  <a:pt x="1528" y="164"/>
                  <a:pt x="1536" y="174"/>
                </a:cubicBezTo>
                <a:cubicBezTo>
                  <a:pt x="1542" y="181"/>
                  <a:pt x="1554" y="180"/>
                  <a:pt x="1563" y="183"/>
                </a:cubicBezTo>
                <a:cubicBezTo>
                  <a:pt x="1566" y="192"/>
                  <a:pt x="1562" y="211"/>
                  <a:pt x="1572" y="211"/>
                </a:cubicBezTo>
                <a:cubicBezTo>
                  <a:pt x="1582" y="211"/>
                  <a:pt x="1579" y="193"/>
                  <a:pt x="1581" y="183"/>
                </a:cubicBezTo>
                <a:cubicBezTo>
                  <a:pt x="1590" y="146"/>
                  <a:pt x="1600" y="110"/>
                  <a:pt x="1609" y="73"/>
                </a:cubicBezTo>
                <a:cubicBezTo>
                  <a:pt x="1615" y="79"/>
                  <a:pt x="1623" y="84"/>
                  <a:pt x="1627" y="92"/>
                </a:cubicBezTo>
                <a:cubicBezTo>
                  <a:pt x="1632" y="100"/>
                  <a:pt x="1629" y="126"/>
                  <a:pt x="1636" y="119"/>
                </a:cubicBezTo>
                <a:cubicBezTo>
                  <a:pt x="1649" y="105"/>
                  <a:pt x="1640" y="77"/>
                  <a:pt x="1654" y="64"/>
                </a:cubicBezTo>
                <a:cubicBezTo>
                  <a:pt x="1660" y="58"/>
                  <a:pt x="1667" y="52"/>
                  <a:pt x="1673" y="46"/>
                </a:cubicBezTo>
                <a:cubicBezTo>
                  <a:pt x="1695" y="113"/>
                  <a:pt x="1686" y="82"/>
                  <a:pt x="1700" y="137"/>
                </a:cubicBezTo>
                <a:cubicBezTo>
                  <a:pt x="1703" y="116"/>
                  <a:pt x="1705" y="94"/>
                  <a:pt x="1709" y="73"/>
                </a:cubicBezTo>
                <a:cubicBezTo>
                  <a:pt x="1711" y="64"/>
                  <a:pt x="1709" y="49"/>
                  <a:pt x="1718" y="46"/>
                </a:cubicBezTo>
                <a:cubicBezTo>
                  <a:pt x="1726" y="43"/>
                  <a:pt x="1731" y="58"/>
                  <a:pt x="1737" y="64"/>
                </a:cubicBezTo>
                <a:cubicBezTo>
                  <a:pt x="1759" y="131"/>
                  <a:pt x="1733" y="65"/>
                  <a:pt x="1755" y="9"/>
                </a:cubicBezTo>
                <a:cubicBezTo>
                  <a:pt x="1758" y="0"/>
                  <a:pt x="1773" y="3"/>
                  <a:pt x="1782" y="0"/>
                </a:cubicBezTo>
                <a:cubicBezTo>
                  <a:pt x="1791" y="34"/>
                  <a:pt x="1795" y="57"/>
                  <a:pt x="1819" y="83"/>
                </a:cubicBezTo>
                <a:cubicBezTo>
                  <a:pt x="1840" y="18"/>
                  <a:pt x="1826" y="12"/>
                  <a:pt x="1856" y="55"/>
                </a:cubicBezTo>
                <a:cubicBezTo>
                  <a:pt x="1869" y="94"/>
                  <a:pt x="1888" y="125"/>
                  <a:pt x="1901" y="165"/>
                </a:cubicBezTo>
                <a:cubicBezTo>
                  <a:pt x="1907" y="183"/>
                  <a:pt x="1920" y="220"/>
                  <a:pt x="1920" y="220"/>
                </a:cubicBezTo>
                <a:cubicBezTo>
                  <a:pt x="1923" y="211"/>
                  <a:pt x="1925" y="201"/>
                  <a:pt x="1929" y="192"/>
                </a:cubicBezTo>
                <a:cubicBezTo>
                  <a:pt x="1934" y="182"/>
                  <a:pt x="1938" y="158"/>
                  <a:pt x="1947" y="165"/>
                </a:cubicBezTo>
                <a:cubicBezTo>
                  <a:pt x="1962" y="176"/>
                  <a:pt x="1977" y="283"/>
                  <a:pt x="1984" y="302"/>
                </a:cubicBezTo>
                <a:cubicBezTo>
                  <a:pt x="1998" y="133"/>
                  <a:pt x="1990" y="169"/>
                  <a:pt x="2002" y="339"/>
                </a:cubicBezTo>
                <a:cubicBezTo>
                  <a:pt x="2009" y="440"/>
                  <a:pt x="2004" y="411"/>
                  <a:pt x="2020" y="476"/>
                </a:cubicBezTo>
                <a:cubicBezTo>
                  <a:pt x="2045" y="400"/>
                  <a:pt x="2035" y="440"/>
                  <a:pt x="2048" y="357"/>
                </a:cubicBezTo>
                <a:cubicBezTo>
                  <a:pt x="2057" y="360"/>
                  <a:pt x="2070" y="358"/>
                  <a:pt x="2075" y="366"/>
                </a:cubicBezTo>
                <a:cubicBezTo>
                  <a:pt x="2086" y="382"/>
                  <a:pt x="2093" y="421"/>
                  <a:pt x="2093" y="421"/>
                </a:cubicBezTo>
                <a:cubicBezTo>
                  <a:pt x="2096" y="412"/>
                  <a:pt x="2093" y="396"/>
                  <a:pt x="2102" y="393"/>
                </a:cubicBezTo>
                <a:cubicBezTo>
                  <a:pt x="2111" y="390"/>
                  <a:pt x="2113" y="417"/>
                  <a:pt x="2121" y="412"/>
                </a:cubicBezTo>
                <a:cubicBezTo>
                  <a:pt x="2132" y="405"/>
                  <a:pt x="2127" y="387"/>
                  <a:pt x="2130" y="375"/>
                </a:cubicBezTo>
                <a:cubicBezTo>
                  <a:pt x="2171" y="438"/>
                  <a:pt x="2158" y="409"/>
                  <a:pt x="2176" y="457"/>
                </a:cubicBezTo>
                <a:cubicBezTo>
                  <a:pt x="2226" y="440"/>
                  <a:pt x="2186" y="444"/>
                  <a:pt x="2212" y="476"/>
                </a:cubicBezTo>
                <a:cubicBezTo>
                  <a:pt x="2219" y="485"/>
                  <a:pt x="2231" y="488"/>
                  <a:pt x="2240" y="494"/>
                </a:cubicBezTo>
                <a:cubicBezTo>
                  <a:pt x="2250" y="535"/>
                  <a:pt x="2255" y="562"/>
                  <a:pt x="2294" y="521"/>
                </a:cubicBezTo>
                <a:cubicBezTo>
                  <a:pt x="2320" y="547"/>
                  <a:pt x="2343" y="552"/>
                  <a:pt x="2368" y="576"/>
                </a:cubicBezTo>
                <a:cubicBezTo>
                  <a:pt x="2377" y="570"/>
                  <a:pt x="2385" y="555"/>
                  <a:pt x="2395" y="558"/>
                </a:cubicBezTo>
                <a:cubicBezTo>
                  <a:pt x="2404" y="560"/>
                  <a:pt x="2399" y="577"/>
                  <a:pt x="2404" y="585"/>
                </a:cubicBezTo>
                <a:cubicBezTo>
                  <a:pt x="2418" y="610"/>
                  <a:pt x="2443" y="623"/>
                  <a:pt x="2468" y="631"/>
                </a:cubicBezTo>
                <a:cubicBezTo>
                  <a:pt x="2477" y="640"/>
                  <a:pt x="2483" y="655"/>
                  <a:pt x="2496" y="659"/>
                </a:cubicBezTo>
                <a:cubicBezTo>
                  <a:pt x="2505" y="662"/>
                  <a:pt x="2513" y="649"/>
                  <a:pt x="2523" y="649"/>
                </a:cubicBezTo>
                <a:cubicBezTo>
                  <a:pt x="2533" y="649"/>
                  <a:pt x="2541" y="656"/>
                  <a:pt x="2550" y="659"/>
                </a:cubicBezTo>
                <a:cubicBezTo>
                  <a:pt x="2556" y="665"/>
                  <a:pt x="2560" y="675"/>
                  <a:pt x="2569" y="677"/>
                </a:cubicBezTo>
                <a:cubicBezTo>
                  <a:pt x="2578" y="679"/>
                  <a:pt x="2587" y="664"/>
                  <a:pt x="2596" y="668"/>
                </a:cubicBezTo>
                <a:cubicBezTo>
                  <a:pt x="2606" y="672"/>
                  <a:pt x="2606" y="687"/>
                  <a:pt x="2614" y="695"/>
                </a:cubicBezTo>
                <a:cubicBezTo>
                  <a:pt x="2622" y="703"/>
                  <a:pt x="2633" y="707"/>
                  <a:pt x="2642" y="713"/>
                </a:cubicBezTo>
                <a:cubicBezTo>
                  <a:pt x="2671" y="803"/>
                  <a:pt x="2776" y="764"/>
                  <a:pt x="2861" y="768"/>
                </a:cubicBezTo>
                <a:cubicBezTo>
                  <a:pt x="2878" y="785"/>
                  <a:pt x="2899" y="797"/>
                  <a:pt x="2916" y="814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1078" name="Freeform 6"/>
          <p:cNvSpPr>
            <a:spLocks/>
          </p:cNvSpPr>
          <p:nvPr/>
        </p:nvSpPr>
        <p:spPr bwMode="auto">
          <a:xfrm>
            <a:off x="1989138" y="711200"/>
            <a:ext cx="3641725" cy="4456113"/>
          </a:xfrm>
          <a:custGeom>
            <a:avLst/>
            <a:gdLst>
              <a:gd name="T0" fmla="*/ 0 w 2294"/>
              <a:gd name="T1" fmla="*/ 2147483647 h 2807"/>
              <a:gd name="T2" fmla="*/ 2147483647 w 2294"/>
              <a:gd name="T3" fmla="*/ 2147483647 h 2807"/>
              <a:gd name="T4" fmla="*/ 2147483647 w 2294"/>
              <a:gd name="T5" fmla="*/ 2147483647 h 2807"/>
              <a:gd name="T6" fmla="*/ 2147483647 w 2294"/>
              <a:gd name="T7" fmla="*/ 2147483647 h 2807"/>
              <a:gd name="T8" fmla="*/ 2147483647 w 2294"/>
              <a:gd name="T9" fmla="*/ 2147483647 h 2807"/>
              <a:gd name="T10" fmla="*/ 2147483647 w 2294"/>
              <a:gd name="T11" fmla="*/ 2147483647 h 2807"/>
              <a:gd name="T12" fmla="*/ 2147483647 w 2294"/>
              <a:gd name="T13" fmla="*/ 2147483647 h 2807"/>
              <a:gd name="T14" fmla="*/ 2147483647 w 2294"/>
              <a:gd name="T15" fmla="*/ 2147483647 h 2807"/>
              <a:gd name="T16" fmla="*/ 2147483647 w 2294"/>
              <a:gd name="T17" fmla="*/ 2147483647 h 2807"/>
              <a:gd name="T18" fmla="*/ 2147483647 w 2294"/>
              <a:gd name="T19" fmla="*/ 2147483647 h 2807"/>
              <a:gd name="T20" fmla="*/ 2147483647 w 2294"/>
              <a:gd name="T21" fmla="*/ 2147483647 h 2807"/>
              <a:gd name="T22" fmla="*/ 2147483647 w 2294"/>
              <a:gd name="T23" fmla="*/ 2147483647 h 2807"/>
              <a:gd name="T24" fmla="*/ 2147483647 w 2294"/>
              <a:gd name="T25" fmla="*/ 2147483647 h 2807"/>
              <a:gd name="T26" fmla="*/ 2147483647 w 2294"/>
              <a:gd name="T27" fmla="*/ 2147483647 h 2807"/>
              <a:gd name="T28" fmla="*/ 2147483647 w 2294"/>
              <a:gd name="T29" fmla="*/ 2147483647 h 2807"/>
              <a:gd name="T30" fmla="*/ 2147483647 w 2294"/>
              <a:gd name="T31" fmla="*/ 2147483647 h 2807"/>
              <a:gd name="T32" fmla="*/ 2147483647 w 2294"/>
              <a:gd name="T33" fmla="*/ 2147483647 h 2807"/>
              <a:gd name="T34" fmla="*/ 2147483647 w 2294"/>
              <a:gd name="T35" fmla="*/ 2147483647 h 2807"/>
              <a:gd name="T36" fmla="*/ 2147483647 w 2294"/>
              <a:gd name="T37" fmla="*/ 2147483647 h 2807"/>
              <a:gd name="T38" fmla="*/ 2147483647 w 2294"/>
              <a:gd name="T39" fmla="*/ 2147483647 h 2807"/>
              <a:gd name="T40" fmla="*/ 2147483647 w 2294"/>
              <a:gd name="T41" fmla="*/ 2147483647 h 2807"/>
              <a:gd name="T42" fmla="*/ 2147483647 w 2294"/>
              <a:gd name="T43" fmla="*/ 2147483647 h 2807"/>
              <a:gd name="T44" fmla="*/ 2147483647 w 2294"/>
              <a:gd name="T45" fmla="*/ 2147483647 h 2807"/>
              <a:gd name="T46" fmla="*/ 2147483647 w 2294"/>
              <a:gd name="T47" fmla="*/ 2147483647 h 2807"/>
              <a:gd name="T48" fmla="*/ 2147483647 w 2294"/>
              <a:gd name="T49" fmla="*/ 2147483647 h 2807"/>
              <a:gd name="T50" fmla="*/ 2147483647 w 2294"/>
              <a:gd name="T51" fmla="*/ 2147483647 h 2807"/>
              <a:gd name="T52" fmla="*/ 2147483647 w 2294"/>
              <a:gd name="T53" fmla="*/ 2147483647 h 2807"/>
              <a:gd name="T54" fmla="*/ 2147483647 w 2294"/>
              <a:gd name="T55" fmla="*/ 2147483647 h 2807"/>
              <a:gd name="T56" fmla="*/ 2147483647 w 2294"/>
              <a:gd name="T57" fmla="*/ 2147483647 h 2807"/>
              <a:gd name="T58" fmla="*/ 2147483647 w 2294"/>
              <a:gd name="T59" fmla="*/ 2147483647 h 2807"/>
              <a:gd name="T60" fmla="*/ 2147483647 w 2294"/>
              <a:gd name="T61" fmla="*/ 2147483647 h 2807"/>
              <a:gd name="T62" fmla="*/ 2147483647 w 2294"/>
              <a:gd name="T63" fmla="*/ 2147483647 h 2807"/>
              <a:gd name="T64" fmla="*/ 2147483647 w 2294"/>
              <a:gd name="T65" fmla="*/ 2147483647 h 2807"/>
              <a:gd name="T66" fmla="*/ 2147483647 w 2294"/>
              <a:gd name="T67" fmla="*/ 0 h 2807"/>
              <a:gd name="T68" fmla="*/ 2147483647 w 2294"/>
              <a:gd name="T69" fmla="*/ 2147483647 h 2807"/>
              <a:gd name="T70" fmla="*/ 2147483647 w 2294"/>
              <a:gd name="T71" fmla="*/ 2147483647 h 2807"/>
              <a:gd name="T72" fmla="*/ 2147483647 w 2294"/>
              <a:gd name="T73" fmla="*/ 2147483647 h 2807"/>
              <a:gd name="T74" fmla="*/ 2147483647 w 2294"/>
              <a:gd name="T75" fmla="*/ 2147483647 h 2807"/>
              <a:gd name="T76" fmla="*/ 2147483647 w 2294"/>
              <a:gd name="T77" fmla="*/ 2147483647 h 2807"/>
              <a:gd name="T78" fmla="*/ 2147483647 w 2294"/>
              <a:gd name="T79" fmla="*/ 2147483647 h 2807"/>
              <a:gd name="T80" fmla="*/ 2147483647 w 2294"/>
              <a:gd name="T81" fmla="*/ 2147483647 h 2807"/>
              <a:gd name="T82" fmla="*/ 2147483647 w 2294"/>
              <a:gd name="T83" fmla="*/ 2147483647 h 2807"/>
              <a:gd name="T84" fmla="*/ 2147483647 w 2294"/>
              <a:gd name="T85" fmla="*/ 2147483647 h 2807"/>
              <a:gd name="T86" fmla="*/ 2147483647 w 2294"/>
              <a:gd name="T87" fmla="*/ 2147483647 h 280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294"/>
              <a:gd name="T133" fmla="*/ 0 h 2807"/>
              <a:gd name="T134" fmla="*/ 2294 w 2294"/>
              <a:gd name="T135" fmla="*/ 2807 h 280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294" h="2807">
                <a:moveTo>
                  <a:pt x="0" y="2798"/>
                </a:moveTo>
                <a:cubicBezTo>
                  <a:pt x="31" y="2788"/>
                  <a:pt x="60" y="2778"/>
                  <a:pt x="91" y="2770"/>
                </a:cubicBezTo>
                <a:cubicBezTo>
                  <a:pt x="301" y="2794"/>
                  <a:pt x="201" y="2785"/>
                  <a:pt x="393" y="2798"/>
                </a:cubicBezTo>
                <a:cubicBezTo>
                  <a:pt x="420" y="2795"/>
                  <a:pt x="448" y="2794"/>
                  <a:pt x="475" y="2789"/>
                </a:cubicBezTo>
                <a:cubicBezTo>
                  <a:pt x="484" y="2787"/>
                  <a:pt x="492" y="2779"/>
                  <a:pt x="502" y="2779"/>
                </a:cubicBezTo>
                <a:cubicBezTo>
                  <a:pt x="536" y="2779"/>
                  <a:pt x="580" y="2796"/>
                  <a:pt x="612" y="2807"/>
                </a:cubicBezTo>
                <a:cubicBezTo>
                  <a:pt x="633" y="2804"/>
                  <a:pt x="656" y="2805"/>
                  <a:pt x="676" y="2798"/>
                </a:cubicBezTo>
                <a:cubicBezTo>
                  <a:pt x="684" y="2795"/>
                  <a:pt x="686" y="2781"/>
                  <a:pt x="694" y="2779"/>
                </a:cubicBezTo>
                <a:cubicBezTo>
                  <a:pt x="721" y="2772"/>
                  <a:pt x="749" y="2773"/>
                  <a:pt x="777" y="2770"/>
                </a:cubicBezTo>
                <a:cubicBezTo>
                  <a:pt x="874" y="2778"/>
                  <a:pt x="898" y="2786"/>
                  <a:pt x="996" y="2770"/>
                </a:cubicBezTo>
                <a:cubicBezTo>
                  <a:pt x="1015" y="2767"/>
                  <a:pt x="1051" y="2752"/>
                  <a:pt x="1051" y="2752"/>
                </a:cubicBezTo>
                <a:cubicBezTo>
                  <a:pt x="1124" y="2776"/>
                  <a:pt x="1087" y="2773"/>
                  <a:pt x="1161" y="2761"/>
                </a:cubicBezTo>
                <a:cubicBezTo>
                  <a:pt x="1228" y="2739"/>
                  <a:pt x="1197" y="2748"/>
                  <a:pt x="1252" y="2734"/>
                </a:cubicBezTo>
                <a:cubicBezTo>
                  <a:pt x="1315" y="2667"/>
                  <a:pt x="1267" y="2732"/>
                  <a:pt x="1298" y="2606"/>
                </a:cubicBezTo>
                <a:cubicBezTo>
                  <a:pt x="1300" y="2598"/>
                  <a:pt x="1311" y="2594"/>
                  <a:pt x="1316" y="2587"/>
                </a:cubicBezTo>
                <a:cubicBezTo>
                  <a:pt x="1329" y="2570"/>
                  <a:pt x="1353" y="2533"/>
                  <a:pt x="1353" y="2533"/>
                </a:cubicBezTo>
                <a:cubicBezTo>
                  <a:pt x="1362" y="2332"/>
                  <a:pt x="1392" y="2138"/>
                  <a:pt x="1408" y="1938"/>
                </a:cubicBezTo>
                <a:cubicBezTo>
                  <a:pt x="1413" y="1871"/>
                  <a:pt x="1399" y="1799"/>
                  <a:pt x="1426" y="1737"/>
                </a:cubicBezTo>
                <a:cubicBezTo>
                  <a:pt x="1430" y="1728"/>
                  <a:pt x="1444" y="1731"/>
                  <a:pt x="1453" y="1728"/>
                </a:cubicBezTo>
                <a:cubicBezTo>
                  <a:pt x="1478" y="1654"/>
                  <a:pt x="1457" y="1574"/>
                  <a:pt x="1481" y="1499"/>
                </a:cubicBezTo>
                <a:cubicBezTo>
                  <a:pt x="1496" y="1391"/>
                  <a:pt x="1530" y="1283"/>
                  <a:pt x="1563" y="1179"/>
                </a:cubicBezTo>
                <a:cubicBezTo>
                  <a:pt x="1572" y="1074"/>
                  <a:pt x="1593" y="980"/>
                  <a:pt x="1618" y="878"/>
                </a:cubicBezTo>
                <a:cubicBezTo>
                  <a:pt x="1614" y="783"/>
                  <a:pt x="1586" y="662"/>
                  <a:pt x="1618" y="567"/>
                </a:cubicBezTo>
                <a:cubicBezTo>
                  <a:pt x="1621" y="546"/>
                  <a:pt x="1614" y="520"/>
                  <a:pt x="1627" y="503"/>
                </a:cubicBezTo>
                <a:cubicBezTo>
                  <a:pt x="1633" y="494"/>
                  <a:pt x="1638" y="522"/>
                  <a:pt x="1645" y="530"/>
                </a:cubicBezTo>
                <a:cubicBezTo>
                  <a:pt x="1697" y="595"/>
                  <a:pt x="1629" y="496"/>
                  <a:pt x="1682" y="576"/>
                </a:cubicBezTo>
                <a:cubicBezTo>
                  <a:pt x="1679" y="558"/>
                  <a:pt x="1673" y="540"/>
                  <a:pt x="1673" y="521"/>
                </a:cubicBezTo>
                <a:cubicBezTo>
                  <a:pt x="1673" y="436"/>
                  <a:pt x="1675" y="350"/>
                  <a:pt x="1682" y="265"/>
                </a:cubicBezTo>
                <a:cubicBezTo>
                  <a:pt x="1683" y="255"/>
                  <a:pt x="1687" y="284"/>
                  <a:pt x="1691" y="293"/>
                </a:cubicBezTo>
                <a:cubicBezTo>
                  <a:pt x="1737" y="386"/>
                  <a:pt x="1675" y="221"/>
                  <a:pt x="1728" y="375"/>
                </a:cubicBezTo>
                <a:cubicBezTo>
                  <a:pt x="1731" y="384"/>
                  <a:pt x="1737" y="402"/>
                  <a:pt x="1737" y="402"/>
                </a:cubicBezTo>
                <a:cubicBezTo>
                  <a:pt x="1737" y="402"/>
                  <a:pt x="1730" y="384"/>
                  <a:pt x="1728" y="375"/>
                </a:cubicBezTo>
                <a:cubicBezTo>
                  <a:pt x="1716" y="329"/>
                  <a:pt x="1722" y="350"/>
                  <a:pt x="1709" y="311"/>
                </a:cubicBezTo>
                <a:cubicBezTo>
                  <a:pt x="1697" y="206"/>
                  <a:pt x="1709" y="105"/>
                  <a:pt x="1718" y="0"/>
                </a:cubicBezTo>
                <a:cubicBezTo>
                  <a:pt x="1753" y="95"/>
                  <a:pt x="1737" y="217"/>
                  <a:pt x="1746" y="320"/>
                </a:cubicBezTo>
                <a:cubicBezTo>
                  <a:pt x="1751" y="465"/>
                  <a:pt x="1758" y="759"/>
                  <a:pt x="1810" y="914"/>
                </a:cubicBezTo>
                <a:cubicBezTo>
                  <a:pt x="1849" y="1230"/>
                  <a:pt x="1760" y="1556"/>
                  <a:pt x="1837" y="1865"/>
                </a:cubicBezTo>
                <a:cubicBezTo>
                  <a:pt x="1844" y="1937"/>
                  <a:pt x="1851" y="2006"/>
                  <a:pt x="1874" y="2075"/>
                </a:cubicBezTo>
                <a:cubicBezTo>
                  <a:pt x="1885" y="2143"/>
                  <a:pt x="1913" y="2202"/>
                  <a:pt x="1929" y="2267"/>
                </a:cubicBezTo>
                <a:cubicBezTo>
                  <a:pt x="1948" y="2344"/>
                  <a:pt x="1968" y="2421"/>
                  <a:pt x="1993" y="2496"/>
                </a:cubicBezTo>
                <a:cubicBezTo>
                  <a:pt x="2002" y="2552"/>
                  <a:pt x="1999" y="2601"/>
                  <a:pt x="2048" y="2633"/>
                </a:cubicBezTo>
                <a:cubicBezTo>
                  <a:pt x="2069" y="2698"/>
                  <a:pt x="2050" y="2677"/>
                  <a:pt x="2093" y="2706"/>
                </a:cubicBezTo>
                <a:cubicBezTo>
                  <a:pt x="2122" y="2796"/>
                  <a:pt x="2159" y="2781"/>
                  <a:pt x="2258" y="2789"/>
                </a:cubicBezTo>
                <a:cubicBezTo>
                  <a:pt x="2289" y="2799"/>
                  <a:pt x="2278" y="2791"/>
                  <a:pt x="2294" y="2807"/>
                </a:cubicBezTo>
              </a:path>
            </a:pathLst>
          </a:custGeom>
          <a:noFill/>
          <a:ln w="28575" cmpd="sng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5840413" y="4279900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CC0000"/>
                </a:solidFill>
              </a:rPr>
              <a:t>Denervovaný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3276600" y="1436688"/>
            <a:ext cx="1262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FFFF00"/>
                </a:solidFill>
              </a:rPr>
              <a:t>Normální</a:t>
            </a:r>
          </a:p>
        </p:txBody>
      </p:sp>
      <p:sp>
        <p:nvSpPr>
          <p:cNvPr id="131081" name="Text Box 9"/>
          <p:cNvSpPr txBox="1">
            <a:spLocks noChangeArrowheads="1"/>
          </p:cNvSpPr>
          <p:nvPr/>
        </p:nvSpPr>
        <p:spPr bwMode="auto">
          <a:xfrm rot="-5400000">
            <a:off x="-2008981" y="2737644"/>
            <a:ext cx="5184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800"/>
              <a:t>Procenta výskytu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AutoShape 2"/>
          <p:cNvSpPr>
            <a:spLocks noChangeArrowheads="1"/>
          </p:cNvSpPr>
          <p:nvPr/>
        </p:nvSpPr>
        <p:spPr bwMode="auto">
          <a:xfrm rot="5400000">
            <a:off x="6014244" y="289719"/>
            <a:ext cx="430212" cy="2590800"/>
          </a:xfrm>
          <a:prstGeom prst="can">
            <a:avLst>
              <a:gd name="adj" fmla="val 61169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2099" name="AutoShape 3"/>
          <p:cNvSpPr>
            <a:spLocks noChangeArrowheads="1"/>
          </p:cNvSpPr>
          <p:nvPr/>
        </p:nvSpPr>
        <p:spPr bwMode="auto">
          <a:xfrm>
            <a:off x="1476375" y="1385888"/>
            <a:ext cx="517525" cy="4232275"/>
          </a:xfrm>
          <a:prstGeom prst="can">
            <a:avLst>
              <a:gd name="adj" fmla="val 83066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2100" name="AutoShape 4"/>
          <p:cNvSpPr>
            <a:spLocks noChangeArrowheads="1"/>
          </p:cNvSpPr>
          <p:nvPr/>
        </p:nvSpPr>
        <p:spPr bwMode="auto">
          <a:xfrm rot="10800000">
            <a:off x="7065963" y="1370013"/>
            <a:ext cx="515937" cy="4248150"/>
          </a:xfrm>
          <a:prstGeom prst="can">
            <a:avLst>
              <a:gd name="adj" fmla="val 83635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2101" name="AutoShape 5"/>
          <p:cNvSpPr>
            <a:spLocks noChangeArrowheads="1"/>
          </p:cNvSpPr>
          <p:nvPr/>
        </p:nvSpPr>
        <p:spPr bwMode="auto">
          <a:xfrm rot="5400000">
            <a:off x="2986088" y="3732213"/>
            <a:ext cx="431800" cy="3333750"/>
          </a:xfrm>
          <a:prstGeom prst="can">
            <a:avLst>
              <a:gd name="adj" fmla="val 78421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cs-CZ" altLang="cs-CZ" b="0">
              <a:solidFill>
                <a:schemeClr val="tx1"/>
              </a:solidFill>
            </a:endParaRPr>
          </a:p>
        </p:txBody>
      </p:sp>
      <p:sp>
        <p:nvSpPr>
          <p:cNvPr id="132102" name="AutoShape 6"/>
          <p:cNvSpPr>
            <a:spLocks noChangeArrowheads="1"/>
          </p:cNvSpPr>
          <p:nvPr/>
        </p:nvSpPr>
        <p:spPr bwMode="auto">
          <a:xfrm rot="5400000">
            <a:off x="2558257" y="289719"/>
            <a:ext cx="430212" cy="2590800"/>
          </a:xfrm>
          <a:prstGeom prst="can">
            <a:avLst>
              <a:gd name="adj" fmla="val 61169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53671" name="AutoShape 7"/>
          <p:cNvSpPr>
            <a:spLocks noChangeArrowheads="1"/>
          </p:cNvSpPr>
          <p:nvPr/>
        </p:nvSpPr>
        <p:spPr bwMode="auto">
          <a:xfrm>
            <a:off x="3305175" y="649288"/>
            <a:ext cx="2416175" cy="18256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rgbClr val="FF7C80"/>
              </a:gs>
              <a:gs pos="100000">
                <a:srgbClr val="AA5254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006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32104" name="AutoShape 8"/>
          <p:cNvSpPr>
            <a:spLocks noChangeArrowheads="1"/>
          </p:cNvSpPr>
          <p:nvPr/>
        </p:nvSpPr>
        <p:spPr bwMode="auto">
          <a:xfrm>
            <a:off x="3948113" y="950913"/>
            <a:ext cx="1152525" cy="1081087"/>
          </a:xfrm>
          <a:prstGeom prst="flowChartSummingJunction">
            <a:avLst/>
          </a:prstGeom>
          <a:solidFill>
            <a:schemeClr val="tx1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2105" name="AutoShape 9"/>
          <p:cNvSpPr>
            <a:spLocks noChangeArrowheads="1"/>
          </p:cNvSpPr>
          <p:nvPr/>
        </p:nvSpPr>
        <p:spPr bwMode="auto">
          <a:xfrm rot="-5400000">
            <a:off x="5849144" y="3888582"/>
            <a:ext cx="441325" cy="3024187"/>
          </a:xfrm>
          <a:prstGeom prst="can">
            <a:avLst>
              <a:gd name="adj" fmla="val 69604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2106" name="Rectangle 10"/>
          <p:cNvSpPr>
            <a:spLocks noChangeArrowheads="1"/>
          </p:cNvSpPr>
          <p:nvPr/>
        </p:nvSpPr>
        <p:spPr bwMode="auto">
          <a:xfrm>
            <a:off x="4529138" y="5195888"/>
            <a:ext cx="395287" cy="412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AutoShape 2"/>
          <p:cNvSpPr>
            <a:spLocks noChangeArrowheads="1"/>
          </p:cNvSpPr>
          <p:nvPr/>
        </p:nvSpPr>
        <p:spPr bwMode="auto">
          <a:xfrm rot="5400000">
            <a:off x="6014244" y="289719"/>
            <a:ext cx="430212" cy="2590800"/>
          </a:xfrm>
          <a:prstGeom prst="can">
            <a:avLst>
              <a:gd name="adj" fmla="val 61169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3123" name="AutoShape 3"/>
          <p:cNvSpPr>
            <a:spLocks noChangeArrowheads="1"/>
          </p:cNvSpPr>
          <p:nvPr/>
        </p:nvSpPr>
        <p:spPr bwMode="auto">
          <a:xfrm>
            <a:off x="1476375" y="1385888"/>
            <a:ext cx="517525" cy="4232275"/>
          </a:xfrm>
          <a:prstGeom prst="can">
            <a:avLst>
              <a:gd name="adj" fmla="val 83066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3124" name="AutoShape 4"/>
          <p:cNvSpPr>
            <a:spLocks noChangeArrowheads="1"/>
          </p:cNvSpPr>
          <p:nvPr/>
        </p:nvSpPr>
        <p:spPr bwMode="auto">
          <a:xfrm rot="10800000">
            <a:off x="7065963" y="1370013"/>
            <a:ext cx="515937" cy="4248150"/>
          </a:xfrm>
          <a:prstGeom prst="can">
            <a:avLst>
              <a:gd name="adj" fmla="val 83635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3125" name="AutoShape 5"/>
          <p:cNvSpPr>
            <a:spLocks noChangeArrowheads="1"/>
          </p:cNvSpPr>
          <p:nvPr/>
        </p:nvSpPr>
        <p:spPr bwMode="auto">
          <a:xfrm rot="5400000">
            <a:off x="2986088" y="3732213"/>
            <a:ext cx="431800" cy="3333750"/>
          </a:xfrm>
          <a:prstGeom prst="can">
            <a:avLst>
              <a:gd name="adj" fmla="val 78421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cs-CZ" altLang="cs-CZ" b="0">
              <a:solidFill>
                <a:schemeClr val="tx1"/>
              </a:solidFill>
            </a:endParaRPr>
          </a:p>
        </p:txBody>
      </p:sp>
      <p:sp>
        <p:nvSpPr>
          <p:cNvPr id="133126" name="AutoShape 6"/>
          <p:cNvSpPr>
            <a:spLocks noChangeArrowheads="1"/>
          </p:cNvSpPr>
          <p:nvPr/>
        </p:nvSpPr>
        <p:spPr bwMode="auto">
          <a:xfrm rot="5400000">
            <a:off x="2558257" y="289719"/>
            <a:ext cx="430212" cy="2590800"/>
          </a:xfrm>
          <a:prstGeom prst="can">
            <a:avLst>
              <a:gd name="adj" fmla="val 61169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54695" name="AutoShape 7"/>
          <p:cNvSpPr>
            <a:spLocks noChangeArrowheads="1"/>
          </p:cNvSpPr>
          <p:nvPr/>
        </p:nvSpPr>
        <p:spPr bwMode="auto">
          <a:xfrm>
            <a:off x="3305175" y="649288"/>
            <a:ext cx="2416175" cy="18256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rgbClr val="FF7C80"/>
              </a:gs>
              <a:gs pos="100000">
                <a:srgbClr val="AA5254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006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33128" name="AutoShape 8"/>
          <p:cNvSpPr>
            <a:spLocks noChangeArrowheads="1"/>
          </p:cNvSpPr>
          <p:nvPr/>
        </p:nvSpPr>
        <p:spPr bwMode="auto">
          <a:xfrm>
            <a:off x="3948113" y="950913"/>
            <a:ext cx="1152525" cy="1081087"/>
          </a:xfrm>
          <a:prstGeom prst="flowChartSummingJunction">
            <a:avLst/>
          </a:prstGeom>
          <a:solidFill>
            <a:schemeClr val="tx1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3129" name="AutoShape 9"/>
          <p:cNvSpPr>
            <a:spLocks noChangeArrowheads="1"/>
          </p:cNvSpPr>
          <p:nvPr/>
        </p:nvSpPr>
        <p:spPr bwMode="auto">
          <a:xfrm rot="-5400000">
            <a:off x="5849144" y="3888582"/>
            <a:ext cx="441325" cy="3024187"/>
          </a:xfrm>
          <a:prstGeom prst="can">
            <a:avLst>
              <a:gd name="adj" fmla="val 69604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3130" name="Rectangle 10"/>
          <p:cNvSpPr>
            <a:spLocks noChangeArrowheads="1"/>
          </p:cNvSpPr>
          <p:nvPr/>
        </p:nvSpPr>
        <p:spPr bwMode="auto">
          <a:xfrm>
            <a:off x="4529138" y="5195888"/>
            <a:ext cx="395287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4938713" y="5186363"/>
            <a:ext cx="1152525" cy="142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3132" name="Rectangle 12"/>
          <p:cNvSpPr>
            <a:spLocks noChangeArrowheads="1"/>
          </p:cNvSpPr>
          <p:nvPr/>
        </p:nvSpPr>
        <p:spPr bwMode="auto">
          <a:xfrm>
            <a:off x="4941888" y="5483225"/>
            <a:ext cx="1152525" cy="142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Freeform 2"/>
          <p:cNvSpPr>
            <a:spLocks/>
          </p:cNvSpPr>
          <p:nvPr/>
        </p:nvSpPr>
        <p:spPr bwMode="auto">
          <a:xfrm>
            <a:off x="1768475" y="269875"/>
            <a:ext cx="5307013" cy="663575"/>
          </a:xfrm>
          <a:custGeom>
            <a:avLst/>
            <a:gdLst>
              <a:gd name="T0" fmla="*/ 0 w 3761"/>
              <a:gd name="T1" fmla="*/ 2147483647 h 514"/>
              <a:gd name="T2" fmla="*/ 2147483647 w 3761"/>
              <a:gd name="T3" fmla="*/ 2147483647 h 514"/>
              <a:gd name="T4" fmla="*/ 2147483647 w 3761"/>
              <a:gd name="T5" fmla="*/ 2147483647 h 514"/>
              <a:gd name="T6" fmla="*/ 2147483647 w 3761"/>
              <a:gd name="T7" fmla="*/ 0 h 514"/>
              <a:gd name="T8" fmla="*/ 2147483647 w 3761"/>
              <a:gd name="T9" fmla="*/ 0 h 514"/>
              <a:gd name="T10" fmla="*/ 0 w 3761"/>
              <a:gd name="T11" fmla="*/ 2147483647 h 514"/>
              <a:gd name="T12" fmla="*/ 0 w 3761"/>
              <a:gd name="T13" fmla="*/ 2147483647 h 5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61"/>
              <a:gd name="T22" fmla="*/ 0 h 514"/>
              <a:gd name="T23" fmla="*/ 3761 w 3761"/>
              <a:gd name="T24" fmla="*/ 514 h 5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61" h="514">
                <a:moveTo>
                  <a:pt x="0" y="514"/>
                </a:moveTo>
                <a:lnTo>
                  <a:pt x="3761" y="514"/>
                </a:lnTo>
                <a:lnTo>
                  <a:pt x="3761" y="333"/>
                </a:lnTo>
                <a:lnTo>
                  <a:pt x="2051" y="0"/>
                </a:lnTo>
                <a:lnTo>
                  <a:pt x="1772" y="0"/>
                </a:lnTo>
                <a:lnTo>
                  <a:pt x="0" y="302"/>
                </a:lnTo>
                <a:lnTo>
                  <a:pt x="0" y="5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47" name="Oval 3"/>
          <p:cNvSpPr>
            <a:spLocks noChangeArrowheads="1"/>
          </p:cNvSpPr>
          <p:nvPr/>
        </p:nvSpPr>
        <p:spPr bwMode="auto">
          <a:xfrm>
            <a:off x="4381500" y="357188"/>
            <a:ext cx="354013" cy="37941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134148" name="Freeform 4"/>
          <p:cNvSpPr>
            <a:spLocks/>
          </p:cNvSpPr>
          <p:nvPr/>
        </p:nvSpPr>
        <p:spPr bwMode="auto">
          <a:xfrm>
            <a:off x="3867150" y="836613"/>
            <a:ext cx="1219200" cy="5072062"/>
          </a:xfrm>
          <a:custGeom>
            <a:avLst/>
            <a:gdLst>
              <a:gd name="T0" fmla="*/ 2147483647 w 1856"/>
              <a:gd name="T1" fmla="*/ 0 h 3261"/>
              <a:gd name="T2" fmla="*/ 2147483647 w 1856"/>
              <a:gd name="T3" fmla="*/ 2147483647 h 3261"/>
              <a:gd name="T4" fmla="*/ 2147483647 w 1856"/>
              <a:gd name="T5" fmla="*/ 2147483647 h 3261"/>
              <a:gd name="T6" fmla="*/ 2147483647 w 1856"/>
              <a:gd name="T7" fmla="*/ 2147483647 h 3261"/>
              <a:gd name="T8" fmla="*/ 2147483647 w 1856"/>
              <a:gd name="T9" fmla="*/ 2147483647 h 3261"/>
              <a:gd name="T10" fmla="*/ 2147483647 w 1856"/>
              <a:gd name="T11" fmla="*/ 2147483647 h 3261"/>
              <a:gd name="T12" fmla="*/ 0 w 1856"/>
              <a:gd name="T13" fmla="*/ 2147483647 h 3261"/>
              <a:gd name="T14" fmla="*/ 0 w 1856"/>
              <a:gd name="T15" fmla="*/ 2147483647 h 3261"/>
              <a:gd name="T16" fmla="*/ 2147483647 w 1856"/>
              <a:gd name="T17" fmla="*/ 2147483647 h 3261"/>
              <a:gd name="T18" fmla="*/ 2147483647 w 1856"/>
              <a:gd name="T19" fmla="*/ 2147483647 h 3261"/>
              <a:gd name="T20" fmla="*/ 2147483647 w 1856"/>
              <a:gd name="T21" fmla="*/ 2147483647 h 3261"/>
              <a:gd name="T22" fmla="*/ 2147483647 w 1856"/>
              <a:gd name="T23" fmla="*/ 0 h 326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856"/>
              <a:gd name="T37" fmla="*/ 0 h 3261"/>
              <a:gd name="T38" fmla="*/ 1856 w 1856"/>
              <a:gd name="T39" fmla="*/ 3261 h 326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856" h="3261">
                <a:moveTo>
                  <a:pt x="929" y="0"/>
                </a:moveTo>
                <a:lnTo>
                  <a:pt x="1206" y="1479"/>
                </a:lnTo>
                <a:lnTo>
                  <a:pt x="1206" y="2747"/>
                </a:lnTo>
                <a:lnTo>
                  <a:pt x="1393" y="2747"/>
                </a:lnTo>
                <a:lnTo>
                  <a:pt x="1856" y="2959"/>
                </a:lnTo>
                <a:lnTo>
                  <a:pt x="1856" y="3261"/>
                </a:lnTo>
                <a:lnTo>
                  <a:pt x="0" y="3261"/>
                </a:lnTo>
                <a:lnTo>
                  <a:pt x="0" y="2989"/>
                </a:lnTo>
                <a:lnTo>
                  <a:pt x="372" y="2777"/>
                </a:lnTo>
                <a:lnTo>
                  <a:pt x="588" y="2777"/>
                </a:lnTo>
                <a:lnTo>
                  <a:pt x="588" y="1479"/>
                </a:lnTo>
                <a:lnTo>
                  <a:pt x="929" y="0"/>
                </a:lnTo>
                <a:close/>
              </a:path>
            </a:pathLst>
          </a:custGeom>
          <a:solidFill>
            <a:schemeClr val="bg1"/>
          </a:solidFill>
          <a:ln w="22225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4149" name="Group 5"/>
          <p:cNvGrpSpPr>
            <a:grpSpLocks/>
          </p:cNvGrpSpPr>
          <p:nvPr/>
        </p:nvGrpSpPr>
        <p:grpSpPr bwMode="auto">
          <a:xfrm>
            <a:off x="819150" y="989013"/>
            <a:ext cx="2100263" cy="4114800"/>
            <a:chOff x="638" y="739"/>
            <a:chExt cx="2156" cy="2887"/>
          </a:xfrm>
        </p:grpSpPr>
        <p:sp>
          <p:nvSpPr>
            <p:cNvPr id="134157" name="Line 6"/>
            <p:cNvSpPr>
              <a:spLocks noChangeShapeType="1"/>
            </p:cNvSpPr>
            <p:nvPr/>
          </p:nvSpPr>
          <p:spPr bwMode="auto">
            <a:xfrm>
              <a:off x="1743" y="739"/>
              <a:ext cx="1000" cy="222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58" name="Line 7"/>
            <p:cNvSpPr>
              <a:spLocks noChangeShapeType="1"/>
            </p:cNvSpPr>
            <p:nvPr/>
          </p:nvSpPr>
          <p:spPr bwMode="auto">
            <a:xfrm>
              <a:off x="1743" y="739"/>
              <a:ext cx="1" cy="22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59" name="Line 8"/>
            <p:cNvSpPr>
              <a:spLocks noChangeShapeType="1"/>
            </p:cNvSpPr>
            <p:nvPr/>
          </p:nvSpPr>
          <p:spPr bwMode="auto">
            <a:xfrm flipH="1">
              <a:off x="720" y="739"/>
              <a:ext cx="1023" cy="2197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60" name="Freeform 9"/>
            <p:cNvSpPr>
              <a:spLocks/>
            </p:cNvSpPr>
            <p:nvPr/>
          </p:nvSpPr>
          <p:spPr bwMode="auto">
            <a:xfrm>
              <a:off x="638" y="2931"/>
              <a:ext cx="2156" cy="695"/>
            </a:xfrm>
            <a:custGeom>
              <a:avLst/>
              <a:gdLst>
                <a:gd name="T0" fmla="*/ 11 w 2156"/>
                <a:gd name="T1" fmla="*/ 0 h 695"/>
                <a:gd name="T2" fmla="*/ 0 w 2156"/>
                <a:gd name="T3" fmla="*/ 73 h 695"/>
                <a:gd name="T4" fmla="*/ 11 w 2156"/>
                <a:gd name="T5" fmla="*/ 166 h 695"/>
                <a:gd name="T6" fmla="*/ 43 w 2156"/>
                <a:gd name="T7" fmla="*/ 259 h 695"/>
                <a:gd name="T8" fmla="*/ 101 w 2156"/>
                <a:gd name="T9" fmla="*/ 353 h 695"/>
                <a:gd name="T10" fmla="*/ 194 w 2156"/>
                <a:gd name="T11" fmla="*/ 436 h 695"/>
                <a:gd name="T12" fmla="*/ 306 w 2156"/>
                <a:gd name="T13" fmla="*/ 514 h 695"/>
                <a:gd name="T14" fmla="*/ 419 w 2156"/>
                <a:gd name="T15" fmla="*/ 566 h 695"/>
                <a:gd name="T16" fmla="*/ 515 w 2156"/>
                <a:gd name="T17" fmla="*/ 602 h 695"/>
                <a:gd name="T18" fmla="*/ 622 w 2156"/>
                <a:gd name="T19" fmla="*/ 638 h 695"/>
                <a:gd name="T20" fmla="*/ 725 w 2156"/>
                <a:gd name="T21" fmla="*/ 660 h 695"/>
                <a:gd name="T22" fmla="*/ 826 w 2156"/>
                <a:gd name="T23" fmla="*/ 675 h 695"/>
                <a:gd name="T24" fmla="*/ 922 w 2156"/>
                <a:gd name="T25" fmla="*/ 685 h 695"/>
                <a:gd name="T26" fmla="*/ 1046 w 2156"/>
                <a:gd name="T27" fmla="*/ 695 h 695"/>
                <a:gd name="T28" fmla="*/ 1163 w 2156"/>
                <a:gd name="T29" fmla="*/ 690 h 695"/>
                <a:gd name="T30" fmla="*/ 1277 w 2156"/>
                <a:gd name="T31" fmla="*/ 685 h 695"/>
                <a:gd name="T32" fmla="*/ 1410 w 2156"/>
                <a:gd name="T33" fmla="*/ 670 h 695"/>
                <a:gd name="T34" fmla="*/ 1508 w 2156"/>
                <a:gd name="T35" fmla="*/ 648 h 695"/>
                <a:gd name="T36" fmla="*/ 1615 w 2156"/>
                <a:gd name="T37" fmla="*/ 617 h 695"/>
                <a:gd name="T38" fmla="*/ 1716 w 2156"/>
                <a:gd name="T39" fmla="*/ 582 h 695"/>
                <a:gd name="T40" fmla="*/ 1787 w 2156"/>
                <a:gd name="T41" fmla="*/ 554 h 695"/>
                <a:gd name="T42" fmla="*/ 1861 w 2156"/>
                <a:gd name="T43" fmla="*/ 509 h 695"/>
                <a:gd name="T44" fmla="*/ 1920 w 2156"/>
                <a:gd name="T45" fmla="*/ 471 h 695"/>
                <a:gd name="T46" fmla="*/ 1984 w 2156"/>
                <a:gd name="T47" fmla="*/ 421 h 695"/>
                <a:gd name="T48" fmla="*/ 2044 w 2156"/>
                <a:gd name="T49" fmla="*/ 373 h 695"/>
                <a:gd name="T50" fmla="*/ 2082 w 2156"/>
                <a:gd name="T51" fmla="*/ 317 h 695"/>
                <a:gd name="T52" fmla="*/ 2119 w 2156"/>
                <a:gd name="T53" fmla="*/ 254 h 695"/>
                <a:gd name="T54" fmla="*/ 2146 w 2156"/>
                <a:gd name="T55" fmla="*/ 187 h 695"/>
                <a:gd name="T56" fmla="*/ 2156 w 2156"/>
                <a:gd name="T57" fmla="*/ 103 h 695"/>
                <a:gd name="T58" fmla="*/ 2151 w 2156"/>
                <a:gd name="T59" fmla="*/ 5 h 695"/>
                <a:gd name="T60" fmla="*/ 11 w 2156"/>
                <a:gd name="T61" fmla="*/ 0 h 69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156"/>
                <a:gd name="T94" fmla="*/ 0 h 695"/>
                <a:gd name="T95" fmla="*/ 2156 w 2156"/>
                <a:gd name="T96" fmla="*/ 695 h 69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156" h="695">
                  <a:moveTo>
                    <a:pt x="11" y="0"/>
                  </a:moveTo>
                  <a:lnTo>
                    <a:pt x="0" y="73"/>
                  </a:lnTo>
                  <a:lnTo>
                    <a:pt x="11" y="166"/>
                  </a:lnTo>
                  <a:lnTo>
                    <a:pt x="43" y="259"/>
                  </a:lnTo>
                  <a:lnTo>
                    <a:pt x="101" y="353"/>
                  </a:lnTo>
                  <a:lnTo>
                    <a:pt x="194" y="436"/>
                  </a:lnTo>
                  <a:lnTo>
                    <a:pt x="306" y="514"/>
                  </a:lnTo>
                  <a:lnTo>
                    <a:pt x="419" y="566"/>
                  </a:lnTo>
                  <a:lnTo>
                    <a:pt x="515" y="602"/>
                  </a:lnTo>
                  <a:lnTo>
                    <a:pt x="622" y="638"/>
                  </a:lnTo>
                  <a:lnTo>
                    <a:pt x="725" y="660"/>
                  </a:lnTo>
                  <a:lnTo>
                    <a:pt x="826" y="675"/>
                  </a:lnTo>
                  <a:lnTo>
                    <a:pt x="922" y="685"/>
                  </a:lnTo>
                  <a:lnTo>
                    <a:pt x="1046" y="695"/>
                  </a:lnTo>
                  <a:lnTo>
                    <a:pt x="1163" y="690"/>
                  </a:lnTo>
                  <a:lnTo>
                    <a:pt x="1277" y="685"/>
                  </a:lnTo>
                  <a:lnTo>
                    <a:pt x="1410" y="670"/>
                  </a:lnTo>
                  <a:lnTo>
                    <a:pt x="1508" y="648"/>
                  </a:lnTo>
                  <a:lnTo>
                    <a:pt x="1615" y="617"/>
                  </a:lnTo>
                  <a:lnTo>
                    <a:pt x="1716" y="582"/>
                  </a:lnTo>
                  <a:lnTo>
                    <a:pt x="1787" y="554"/>
                  </a:lnTo>
                  <a:lnTo>
                    <a:pt x="1861" y="509"/>
                  </a:lnTo>
                  <a:lnTo>
                    <a:pt x="1920" y="471"/>
                  </a:lnTo>
                  <a:lnTo>
                    <a:pt x="1984" y="421"/>
                  </a:lnTo>
                  <a:lnTo>
                    <a:pt x="2044" y="373"/>
                  </a:lnTo>
                  <a:lnTo>
                    <a:pt x="2082" y="317"/>
                  </a:lnTo>
                  <a:lnTo>
                    <a:pt x="2119" y="254"/>
                  </a:lnTo>
                  <a:lnTo>
                    <a:pt x="2146" y="187"/>
                  </a:lnTo>
                  <a:lnTo>
                    <a:pt x="2156" y="103"/>
                  </a:lnTo>
                  <a:lnTo>
                    <a:pt x="2151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150" name="Group 10"/>
          <p:cNvGrpSpPr>
            <a:grpSpLocks/>
          </p:cNvGrpSpPr>
          <p:nvPr/>
        </p:nvGrpSpPr>
        <p:grpSpPr bwMode="auto">
          <a:xfrm>
            <a:off x="5899150" y="969963"/>
            <a:ext cx="2100263" cy="4100512"/>
            <a:chOff x="3785" y="739"/>
            <a:chExt cx="2156" cy="2887"/>
          </a:xfrm>
        </p:grpSpPr>
        <p:sp>
          <p:nvSpPr>
            <p:cNvPr id="134153" name="Freeform 11"/>
            <p:cNvSpPr>
              <a:spLocks/>
            </p:cNvSpPr>
            <p:nvPr/>
          </p:nvSpPr>
          <p:spPr bwMode="auto">
            <a:xfrm>
              <a:off x="3785" y="2931"/>
              <a:ext cx="2156" cy="695"/>
            </a:xfrm>
            <a:custGeom>
              <a:avLst/>
              <a:gdLst>
                <a:gd name="T0" fmla="*/ 11 w 2156"/>
                <a:gd name="T1" fmla="*/ 0 h 695"/>
                <a:gd name="T2" fmla="*/ 0 w 2156"/>
                <a:gd name="T3" fmla="*/ 73 h 695"/>
                <a:gd name="T4" fmla="*/ 11 w 2156"/>
                <a:gd name="T5" fmla="*/ 166 h 695"/>
                <a:gd name="T6" fmla="*/ 43 w 2156"/>
                <a:gd name="T7" fmla="*/ 259 h 695"/>
                <a:gd name="T8" fmla="*/ 102 w 2156"/>
                <a:gd name="T9" fmla="*/ 353 h 695"/>
                <a:gd name="T10" fmla="*/ 194 w 2156"/>
                <a:gd name="T11" fmla="*/ 436 h 695"/>
                <a:gd name="T12" fmla="*/ 306 w 2156"/>
                <a:gd name="T13" fmla="*/ 514 h 695"/>
                <a:gd name="T14" fmla="*/ 419 w 2156"/>
                <a:gd name="T15" fmla="*/ 566 h 695"/>
                <a:gd name="T16" fmla="*/ 515 w 2156"/>
                <a:gd name="T17" fmla="*/ 602 h 695"/>
                <a:gd name="T18" fmla="*/ 622 w 2156"/>
                <a:gd name="T19" fmla="*/ 638 h 695"/>
                <a:gd name="T20" fmla="*/ 725 w 2156"/>
                <a:gd name="T21" fmla="*/ 660 h 695"/>
                <a:gd name="T22" fmla="*/ 826 w 2156"/>
                <a:gd name="T23" fmla="*/ 675 h 695"/>
                <a:gd name="T24" fmla="*/ 922 w 2156"/>
                <a:gd name="T25" fmla="*/ 685 h 695"/>
                <a:gd name="T26" fmla="*/ 1046 w 2156"/>
                <a:gd name="T27" fmla="*/ 695 h 695"/>
                <a:gd name="T28" fmla="*/ 1164 w 2156"/>
                <a:gd name="T29" fmla="*/ 690 h 695"/>
                <a:gd name="T30" fmla="*/ 1277 w 2156"/>
                <a:gd name="T31" fmla="*/ 685 h 695"/>
                <a:gd name="T32" fmla="*/ 1410 w 2156"/>
                <a:gd name="T33" fmla="*/ 670 h 695"/>
                <a:gd name="T34" fmla="*/ 1508 w 2156"/>
                <a:gd name="T35" fmla="*/ 648 h 695"/>
                <a:gd name="T36" fmla="*/ 1615 w 2156"/>
                <a:gd name="T37" fmla="*/ 617 h 695"/>
                <a:gd name="T38" fmla="*/ 1716 w 2156"/>
                <a:gd name="T39" fmla="*/ 582 h 695"/>
                <a:gd name="T40" fmla="*/ 1787 w 2156"/>
                <a:gd name="T41" fmla="*/ 554 h 695"/>
                <a:gd name="T42" fmla="*/ 1862 w 2156"/>
                <a:gd name="T43" fmla="*/ 509 h 695"/>
                <a:gd name="T44" fmla="*/ 1920 w 2156"/>
                <a:gd name="T45" fmla="*/ 471 h 695"/>
                <a:gd name="T46" fmla="*/ 1984 w 2156"/>
                <a:gd name="T47" fmla="*/ 421 h 695"/>
                <a:gd name="T48" fmla="*/ 2044 w 2156"/>
                <a:gd name="T49" fmla="*/ 373 h 695"/>
                <a:gd name="T50" fmla="*/ 2082 w 2156"/>
                <a:gd name="T51" fmla="*/ 317 h 695"/>
                <a:gd name="T52" fmla="*/ 2119 w 2156"/>
                <a:gd name="T53" fmla="*/ 254 h 695"/>
                <a:gd name="T54" fmla="*/ 2146 w 2156"/>
                <a:gd name="T55" fmla="*/ 187 h 695"/>
                <a:gd name="T56" fmla="*/ 2156 w 2156"/>
                <a:gd name="T57" fmla="*/ 103 h 695"/>
                <a:gd name="T58" fmla="*/ 2151 w 2156"/>
                <a:gd name="T59" fmla="*/ 5 h 695"/>
                <a:gd name="T60" fmla="*/ 11 w 2156"/>
                <a:gd name="T61" fmla="*/ 0 h 69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156"/>
                <a:gd name="T94" fmla="*/ 0 h 695"/>
                <a:gd name="T95" fmla="*/ 2156 w 2156"/>
                <a:gd name="T96" fmla="*/ 695 h 69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156" h="695">
                  <a:moveTo>
                    <a:pt x="11" y="0"/>
                  </a:moveTo>
                  <a:lnTo>
                    <a:pt x="0" y="73"/>
                  </a:lnTo>
                  <a:lnTo>
                    <a:pt x="11" y="166"/>
                  </a:lnTo>
                  <a:lnTo>
                    <a:pt x="43" y="259"/>
                  </a:lnTo>
                  <a:lnTo>
                    <a:pt x="102" y="353"/>
                  </a:lnTo>
                  <a:lnTo>
                    <a:pt x="194" y="436"/>
                  </a:lnTo>
                  <a:lnTo>
                    <a:pt x="306" y="514"/>
                  </a:lnTo>
                  <a:lnTo>
                    <a:pt x="419" y="566"/>
                  </a:lnTo>
                  <a:lnTo>
                    <a:pt x="515" y="602"/>
                  </a:lnTo>
                  <a:lnTo>
                    <a:pt x="622" y="638"/>
                  </a:lnTo>
                  <a:lnTo>
                    <a:pt x="725" y="660"/>
                  </a:lnTo>
                  <a:lnTo>
                    <a:pt x="826" y="675"/>
                  </a:lnTo>
                  <a:lnTo>
                    <a:pt x="922" y="685"/>
                  </a:lnTo>
                  <a:lnTo>
                    <a:pt x="1046" y="695"/>
                  </a:lnTo>
                  <a:lnTo>
                    <a:pt x="1164" y="690"/>
                  </a:lnTo>
                  <a:lnTo>
                    <a:pt x="1277" y="685"/>
                  </a:lnTo>
                  <a:lnTo>
                    <a:pt x="1410" y="670"/>
                  </a:lnTo>
                  <a:lnTo>
                    <a:pt x="1508" y="648"/>
                  </a:lnTo>
                  <a:lnTo>
                    <a:pt x="1615" y="617"/>
                  </a:lnTo>
                  <a:lnTo>
                    <a:pt x="1716" y="582"/>
                  </a:lnTo>
                  <a:lnTo>
                    <a:pt x="1787" y="554"/>
                  </a:lnTo>
                  <a:lnTo>
                    <a:pt x="1862" y="509"/>
                  </a:lnTo>
                  <a:lnTo>
                    <a:pt x="1920" y="471"/>
                  </a:lnTo>
                  <a:lnTo>
                    <a:pt x="1984" y="421"/>
                  </a:lnTo>
                  <a:lnTo>
                    <a:pt x="2044" y="373"/>
                  </a:lnTo>
                  <a:lnTo>
                    <a:pt x="2082" y="317"/>
                  </a:lnTo>
                  <a:lnTo>
                    <a:pt x="2119" y="254"/>
                  </a:lnTo>
                  <a:lnTo>
                    <a:pt x="2146" y="187"/>
                  </a:lnTo>
                  <a:lnTo>
                    <a:pt x="2156" y="103"/>
                  </a:lnTo>
                  <a:lnTo>
                    <a:pt x="2151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54" name="Line 12"/>
            <p:cNvSpPr>
              <a:spLocks noChangeShapeType="1"/>
            </p:cNvSpPr>
            <p:nvPr/>
          </p:nvSpPr>
          <p:spPr bwMode="auto">
            <a:xfrm>
              <a:off x="4897" y="739"/>
              <a:ext cx="1000" cy="222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55" name="Line 13"/>
            <p:cNvSpPr>
              <a:spLocks noChangeShapeType="1"/>
            </p:cNvSpPr>
            <p:nvPr/>
          </p:nvSpPr>
          <p:spPr bwMode="auto">
            <a:xfrm>
              <a:off x="4897" y="739"/>
              <a:ext cx="1" cy="22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56" name="Line 14"/>
            <p:cNvSpPr>
              <a:spLocks noChangeShapeType="1"/>
            </p:cNvSpPr>
            <p:nvPr/>
          </p:nvSpPr>
          <p:spPr bwMode="auto">
            <a:xfrm flipH="1">
              <a:off x="3874" y="739"/>
              <a:ext cx="1023" cy="219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4151" name="Text Box 15"/>
          <p:cNvSpPr txBox="1">
            <a:spLocks noChangeArrowheads="1"/>
          </p:cNvSpPr>
          <p:nvPr/>
        </p:nvSpPr>
        <p:spPr bwMode="auto">
          <a:xfrm>
            <a:off x="752475" y="5167313"/>
            <a:ext cx="2447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cs-CZ" sz="3200">
                <a:solidFill>
                  <a:srgbClr val="FFFF00"/>
                </a:solidFill>
              </a:rPr>
              <a:t>Vazodilatace </a:t>
            </a:r>
            <a:endParaRPr lang="cs-CZ" altLang="cs-CZ" sz="3200">
              <a:solidFill>
                <a:srgbClr val="FFFF00"/>
              </a:solidFill>
            </a:endParaRPr>
          </a:p>
        </p:txBody>
      </p:sp>
      <p:sp>
        <p:nvSpPr>
          <p:cNvPr id="134152" name="Text Box 16"/>
          <p:cNvSpPr txBox="1">
            <a:spLocks noChangeArrowheads="1"/>
          </p:cNvSpPr>
          <p:nvPr/>
        </p:nvSpPr>
        <p:spPr bwMode="auto">
          <a:xfrm>
            <a:off x="5764213" y="5243513"/>
            <a:ext cx="2809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cs-CZ" sz="3200">
                <a:solidFill>
                  <a:srgbClr val="FF0000"/>
                </a:solidFill>
              </a:rPr>
              <a:t>Vazokonstrikce</a:t>
            </a:r>
            <a:endParaRPr lang="cs-CZ" altLang="cs-CZ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304800" y="671513"/>
            <a:ext cx="8458200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n-US" altLang="cs-CZ" sz="2000"/>
              <a:t>	“The first slide of the lecturer, who was an intrepid young cardiovascular physiologist, was Figure 1 from Guyton and Coleman´s epic paper. It was clear that the audience was already becoming nervous. There was some whispering, shuffling, and a sense of unease. </a:t>
            </a:r>
          </a:p>
          <a:p>
            <a:pPr algn="just" eaLnBrk="0" hangingPunct="0">
              <a:lnSpc>
                <a:spcPct val="120000"/>
              </a:lnSpc>
            </a:pPr>
            <a:r>
              <a:rPr lang="en-US" altLang="cs-CZ" sz="2000"/>
              <a:t>	</a:t>
            </a:r>
          </a:p>
          <a:p>
            <a:pPr algn="just" eaLnBrk="0" hangingPunct="0">
              <a:lnSpc>
                <a:spcPct val="120000"/>
              </a:lnSpc>
            </a:pPr>
            <a:r>
              <a:rPr lang="en-US" altLang="cs-CZ" sz="2000"/>
              <a:t>	The lecturer´s second slide was met with a more</a:t>
            </a:r>
          </a:p>
          <a:p>
            <a:pPr algn="just" eaLnBrk="0" hangingPunct="0"/>
            <a:r>
              <a:rPr lang="en-US" altLang="cs-CZ" sz="2000"/>
              <a:t>definite response. There was derision, laughter, and </a:t>
            </a:r>
          </a:p>
          <a:p>
            <a:pPr algn="just" eaLnBrk="0" hangingPunct="0"/>
            <a:r>
              <a:rPr lang="en-US" altLang="cs-CZ" sz="2000"/>
              <a:t>spontaneous  comments from the audience…..</a:t>
            </a:r>
          </a:p>
          <a:p>
            <a:pPr algn="just" eaLnBrk="0" hangingPunct="0"/>
            <a:r>
              <a:rPr lang="en-US" altLang="cs-CZ" sz="2000"/>
              <a:t>I witnessed, for the only time in my academic life, </a:t>
            </a:r>
          </a:p>
          <a:p>
            <a:pPr algn="just" eaLnBrk="0" hangingPunct="0"/>
            <a:r>
              <a:rPr lang="en-US" altLang="cs-CZ" sz="2000"/>
              <a:t>a lecturer being chased from the podium by the audience”</a:t>
            </a:r>
          </a:p>
          <a:p>
            <a:pPr algn="just" eaLnBrk="0" hangingPunct="0"/>
            <a:endParaRPr lang="en-US" altLang="cs-CZ" sz="2000"/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4335463" y="5815013"/>
            <a:ext cx="309086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200">
                <a:solidFill>
                  <a:srgbClr val="FFFF00"/>
                </a:solidFill>
              </a:rPr>
              <a:t>Christopher S. Wilcox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AutoShape 2"/>
          <p:cNvSpPr>
            <a:spLocks noChangeArrowheads="1"/>
          </p:cNvSpPr>
          <p:nvPr/>
        </p:nvSpPr>
        <p:spPr bwMode="auto">
          <a:xfrm rot="5400000">
            <a:off x="6014244" y="289719"/>
            <a:ext cx="430212" cy="2590800"/>
          </a:xfrm>
          <a:prstGeom prst="can">
            <a:avLst>
              <a:gd name="adj" fmla="val 61169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6195" name="AutoShape 3"/>
          <p:cNvSpPr>
            <a:spLocks noChangeArrowheads="1"/>
          </p:cNvSpPr>
          <p:nvPr/>
        </p:nvSpPr>
        <p:spPr bwMode="auto">
          <a:xfrm>
            <a:off x="1476375" y="1385888"/>
            <a:ext cx="517525" cy="4232275"/>
          </a:xfrm>
          <a:prstGeom prst="can">
            <a:avLst>
              <a:gd name="adj" fmla="val 83066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6196" name="AutoShape 4"/>
          <p:cNvSpPr>
            <a:spLocks noChangeArrowheads="1"/>
          </p:cNvSpPr>
          <p:nvPr/>
        </p:nvSpPr>
        <p:spPr bwMode="auto">
          <a:xfrm rot="10800000">
            <a:off x="7065963" y="1370013"/>
            <a:ext cx="515937" cy="4248150"/>
          </a:xfrm>
          <a:prstGeom prst="can">
            <a:avLst>
              <a:gd name="adj" fmla="val 83635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6197" name="AutoShape 5"/>
          <p:cNvSpPr>
            <a:spLocks noChangeArrowheads="1"/>
          </p:cNvSpPr>
          <p:nvPr/>
        </p:nvSpPr>
        <p:spPr bwMode="auto">
          <a:xfrm rot="5400000">
            <a:off x="2986088" y="3732213"/>
            <a:ext cx="431800" cy="3333750"/>
          </a:xfrm>
          <a:prstGeom prst="can">
            <a:avLst>
              <a:gd name="adj" fmla="val 78421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cs-CZ" altLang="cs-CZ" b="0">
              <a:solidFill>
                <a:schemeClr val="tx1"/>
              </a:solidFill>
            </a:endParaRPr>
          </a:p>
        </p:txBody>
      </p:sp>
      <p:sp>
        <p:nvSpPr>
          <p:cNvPr id="136198" name="AutoShape 6"/>
          <p:cNvSpPr>
            <a:spLocks noChangeArrowheads="1"/>
          </p:cNvSpPr>
          <p:nvPr/>
        </p:nvSpPr>
        <p:spPr bwMode="auto">
          <a:xfrm rot="5400000">
            <a:off x="2558257" y="289719"/>
            <a:ext cx="430212" cy="2590800"/>
          </a:xfrm>
          <a:prstGeom prst="can">
            <a:avLst>
              <a:gd name="adj" fmla="val 61169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56743" name="AutoShape 7"/>
          <p:cNvSpPr>
            <a:spLocks noChangeArrowheads="1"/>
          </p:cNvSpPr>
          <p:nvPr/>
        </p:nvSpPr>
        <p:spPr bwMode="auto">
          <a:xfrm>
            <a:off x="3305175" y="649288"/>
            <a:ext cx="2416175" cy="18256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rgbClr val="FF7C80"/>
              </a:gs>
              <a:gs pos="100000">
                <a:srgbClr val="AA5254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006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36200" name="AutoShape 8"/>
          <p:cNvSpPr>
            <a:spLocks noChangeArrowheads="1"/>
          </p:cNvSpPr>
          <p:nvPr/>
        </p:nvSpPr>
        <p:spPr bwMode="auto">
          <a:xfrm>
            <a:off x="3948113" y="950913"/>
            <a:ext cx="1152525" cy="1081087"/>
          </a:xfrm>
          <a:prstGeom prst="flowChartSummingJunction">
            <a:avLst/>
          </a:prstGeom>
          <a:solidFill>
            <a:schemeClr val="tx1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6201" name="AutoShape 9"/>
          <p:cNvSpPr>
            <a:spLocks noChangeArrowheads="1"/>
          </p:cNvSpPr>
          <p:nvPr/>
        </p:nvSpPr>
        <p:spPr bwMode="auto">
          <a:xfrm rot="-5400000">
            <a:off x="5849144" y="3888582"/>
            <a:ext cx="441325" cy="3024187"/>
          </a:xfrm>
          <a:prstGeom prst="can">
            <a:avLst>
              <a:gd name="adj" fmla="val 69604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4529138" y="5195888"/>
            <a:ext cx="395287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6203" name="Rectangle 11"/>
          <p:cNvSpPr>
            <a:spLocks noChangeArrowheads="1"/>
          </p:cNvSpPr>
          <p:nvPr/>
        </p:nvSpPr>
        <p:spPr bwMode="auto">
          <a:xfrm>
            <a:off x="4938713" y="5186363"/>
            <a:ext cx="1152525" cy="142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6204" name="Rectangle 12"/>
          <p:cNvSpPr>
            <a:spLocks noChangeArrowheads="1"/>
          </p:cNvSpPr>
          <p:nvPr/>
        </p:nvSpPr>
        <p:spPr bwMode="auto">
          <a:xfrm>
            <a:off x="4941888" y="5483225"/>
            <a:ext cx="1152525" cy="142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6205" name="Sound"/>
          <p:cNvSpPr>
            <a:spLocks noEditPoints="1" noChangeArrowheads="1"/>
          </p:cNvSpPr>
          <p:nvPr/>
        </p:nvSpPr>
        <p:spPr bwMode="auto">
          <a:xfrm>
            <a:off x="7577138" y="3213100"/>
            <a:ext cx="1458912" cy="15208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761 w 21600"/>
              <a:gd name="T13" fmla="*/ 22454 h 21600"/>
              <a:gd name="T14" fmla="*/ 21069 w 21600"/>
              <a:gd name="T15" fmla="*/ 28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06" name="Freeform 14"/>
          <p:cNvSpPr>
            <a:spLocks/>
          </p:cNvSpPr>
          <p:nvPr/>
        </p:nvSpPr>
        <p:spPr bwMode="auto">
          <a:xfrm>
            <a:off x="7908925" y="2851150"/>
            <a:ext cx="1222375" cy="2143125"/>
          </a:xfrm>
          <a:custGeom>
            <a:avLst/>
            <a:gdLst>
              <a:gd name="T0" fmla="*/ 2147483647 w 770"/>
              <a:gd name="T1" fmla="*/ 2147483647 h 1350"/>
              <a:gd name="T2" fmla="*/ 2147483647 w 770"/>
              <a:gd name="T3" fmla="*/ 2147483647 h 1350"/>
              <a:gd name="T4" fmla="*/ 2147483647 w 770"/>
              <a:gd name="T5" fmla="*/ 2147483647 h 1350"/>
              <a:gd name="T6" fmla="*/ 2147483647 w 770"/>
              <a:gd name="T7" fmla="*/ 2147483647 h 1350"/>
              <a:gd name="T8" fmla="*/ 2147483647 w 770"/>
              <a:gd name="T9" fmla="*/ 2147483647 h 1350"/>
              <a:gd name="T10" fmla="*/ 2147483647 w 770"/>
              <a:gd name="T11" fmla="*/ 2147483647 h 1350"/>
              <a:gd name="T12" fmla="*/ 2147483647 w 770"/>
              <a:gd name="T13" fmla="*/ 2147483647 h 1350"/>
              <a:gd name="T14" fmla="*/ 2147483647 w 770"/>
              <a:gd name="T15" fmla="*/ 2147483647 h 1350"/>
              <a:gd name="T16" fmla="*/ 2147483647 w 770"/>
              <a:gd name="T17" fmla="*/ 2147483647 h 1350"/>
              <a:gd name="T18" fmla="*/ 2147483647 w 770"/>
              <a:gd name="T19" fmla="*/ 2147483647 h 1350"/>
              <a:gd name="T20" fmla="*/ 2147483647 w 770"/>
              <a:gd name="T21" fmla="*/ 2147483647 h 1350"/>
              <a:gd name="T22" fmla="*/ 2147483647 w 770"/>
              <a:gd name="T23" fmla="*/ 2147483647 h 1350"/>
              <a:gd name="T24" fmla="*/ 2147483647 w 770"/>
              <a:gd name="T25" fmla="*/ 2147483647 h 1350"/>
              <a:gd name="T26" fmla="*/ 2147483647 w 770"/>
              <a:gd name="T27" fmla="*/ 2147483647 h 1350"/>
              <a:gd name="T28" fmla="*/ 2147483647 w 770"/>
              <a:gd name="T29" fmla="*/ 2147483647 h 1350"/>
              <a:gd name="T30" fmla="*/ 2147483647 w 770"/>
              <a:gd name="T31" fmla="*/ 2147483647 h 1350"/>
              <a:gd name="T32" fmla="*/ 2147483647 w 770"/>
              <a:gd name="T33" fmla="*/ 2147483647 h 1350"/>
              <a:gd name="T34" fmla="*/ 2147483647 w 770"/>
              <a:gd name="T35" fmla="*/ 2147483647 h 1350"/>
              <a:gd name="T36" fmla="*/ 2147483647 w 770"/>
              <a:gd name="T37" fmla="*/ 2147483647 h 1350"/>
              <a:gd name="T38" fmla="*/ 2147483647 w 770"/>
              <a:gd name="T39" fmla="*/ 2147483647 h 1350"/>
              <a:gd name="T40" fmla="*/ 2147483647 w 770"/>
              <a:gd name="T41" fmla="*/ 2147483647 h 13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70"/>
              <a:gd name="T64" fmla="*/ 0 h 1350"/>
              <a:gd name="T65" fmla="*/ 770 w 770"/>
              <a:gd name="T66" fmla="*/ 1350 h 13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70" h="1350">
                <a:moveTo>
                  <a:pt x="105" y="505"/>
                </a:moveTo>
                <a:cubicBezTo>
                  <a:pt x="84" y="469"/>
                  <a:pt x="48" y="418"/>
                  <a:pt x="34" y="372"/>
                </a:cubicBezTo>
                <a:cubicBezTo>
                  <a:pt x="20" y="326"/>
                  <a:pt x="8" y="280"/>
                  <a:pt x="18" y="232"/>
                </a:cubicBezTo>
                <a:cubicBezTo>
                  <a:pt x="28" y="184"/>
                  <a:pt x="50" y="122"/>
                  <a:pt x="97" y="85"/>
                </a:cubicBezTo>
                <a:cubicBezTo>
                  <a:pt x="144" y="48"/>
                  <a:pt x="218" y="18"/>
                  <a:pt x="297" y="9"/>
                </a:cubicBezTo>
                <a:cubicBezTo>
                  <a:pt x="376" y="0"/>
                  <a:pt x="499" y="3"/>
                  <a:pt x="570" y="32"/>
                </a:cubicBezTo>
                <a:cubicBezTo>
                  <a:pt x="641" y="61"/>
                  <a:pt x="695" y="128"/>
                  <a:pt x="726" y="184"/>
                </a:cubicBezTo>
                <a:cubicBezTo>
                  <a:pt x="757" y="240"/>
                  <a:pt x="750" y="300"/>
                  <a:pt x="757" y="365"/>
                </a:cubicBezTo>
                <a:cubicBezTo>
                  <a:pt x="764" y="430"/>
                  <a:pt x="770" y="488"/>
                  <a:pt x="769" y="573"/>
                </a:cubicBezTo>
                <a:cubicBezTo>
                  <a:pt x="768" y="658"/>
                  <a:pt x="760" y="788"/>
                  <a:pt x="753" y="877"/>
                </a:cubicBezTo>
                <a:cubicBezTo>
                  <a:pt x="746" y="966"/>
                  <a:pt x="749" y="1044"/>
                  <a:pt x="729" y="1109"/>
                </a:cubicBezTo>
                <a:cubicBezTo>
                  <a:pt x="709" y="1174"/>
                  <a:pt x="677" y="1230"/>
                  <a:pt x="633" y="1269"/>
                </a:cubicBezTo>
                <a:cubicBezTo>
                  <a:pt x="589" y="1308"/>
                  <a:pt x="536" y="1332"/>
                  <a:pt x="465" y="1341"/>
                </a:cubicBezTo>
                <a:cubicBezTo>
                  <a:pt x="394" y="1350"/>
                  <a:pt x="275" y="1340"/>
                  <a:pt x="205" y="1321"/>
                </a:cubicBezTo>
                <a:cubicBezTo>
                  <a:pt x="135" y="1302"/>
                  <a:pt x="76" y="1264"/>
                  <a:pt x="42" y="1224"/>
                </a:cubicBezTo>
                <a:cubicBezTo>
                  <a:pt x="8" y="1184"/>
                  <a:pt x="0" y="1127"/>
                  <a:pt x="2" y="1080"/>
                </a:cubicBezTo>
                <a:cubicBezTo>
                  <a:pt x="4" y="1033"/>
                  <a:pt x="31" y="982"/>
                  <a:pt x="53" y="941"/>
                </a:cubicBezTo>
                <a:cubicBezTo>
                  <a:pt x="75" y="900"/>
                  <a:pt x="118" y="870"/>
                  <a:pt x="137" y="833"/>
                </a:cubicBezTo>
                <a:cubicBezTo>
                  <a:pt x="156" y="796"/>
                  <a:pt x="162" y="758"/>
                  <a:pt x="165" y="717"/>
                </a:cubicBezTo>
                <a:cubicBezTo>
                  <a:pt x="168" y="676"/>
                  <a:pt x="167" y="624"/>
                  <a:pt x="157" y="589"/>
                </a:cubicBezTo>
                <a:cubicBezTo>
                  <a:pt x="147" y="554"/>
                  <a:pt x="116" y="522"/>
                  <a:pt x="105" y="50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07" name="Line 15"/>
          <p:cNvSpPr>
            <a:spLocks noChangeShapeType="1"/>
          </p:cNvSpPr>
          <p:nvPr/>
        </p:nvSpPr>
        <p:spPr bwMode="auto">
          <a:xfrm>
            <a:off x="7596188" y="3716338"/>
            <a:ext cx="0" cy="5048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18" name="Object 2"/>
          <p:cNvGraphicFramePr>
            <a:graphicFrameLocks/>
          </p:cNvGraphicFramePr>
          <p:nvPr/>
        </p:nvGraphicFramePr>
        <p:xfrm>
          <a:off x="1370013" y="1143000"/>
          <a:ext cx="6072187" cy="457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1" name="Graf" r:id="rId3" imgW="6858000" imgH="4591097" progId="MSGraph.Chart.8">
                  <p:embed followColorScheme="full"/>
                </p:oleObj>
              </mc:Choice>
              <mc:Fallback>
                <p:oleObj name="Graf" r:id="rId3" imgW="6858000" imgH="4591097" progId="MSGraph.Chart.8">
                  <p:embed followColorScheme="full"/>
                  <p:pic>
                    <p:nvPicPr>
                      <p:cNvPr id="0" name="Picture 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0013" y="1143000"/>
                        <a:ext cx="6072187" cy="457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2743200" y="5638800"/>
            <a:ext cx="3346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cs-CZ" altLang="cs-CZ" sz="2000"/>
              <a:t>Renálně perfuzní tlak (mmHg)</a:t>
            </a:r>
            <a:endParaRPr lang="cs-CZ" altLang="cs-CZ"/>
          </a:p>
        </p:txBody>
      </p:sp>
      <p:sp>
        <p:nvSpPr>
          <p:cNvPr id="137220" name="Rectangle 4"/>
          <p:cNvSpPr>
            <a:spLocks noChangeArrowheads="1"/>
          </p:cNvSpPr>
          <p:nvPr/>
        </p:nvSpPr>
        <p:spPr bwMode="auto">
          <a:xfrm rot="-5400000">
            <a:off x="-1373187" y="2895600"/>
            <a:ext cx="3983038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762000" eaLnBrk="0" hangingPunct="0"/>
            <a:r>
              <a:rPr lang="cs-CZ" altLang="cs-CZ" sz="2000"/>
              <a:t>Příjem nebo vylučování sodíku</a:t>
            </a:r>
          </a:p>
          <a:p>
            <a:pPr algn="ctr" defTabSz="762000" eaLnBrk="0" hangingPunct="0"/>
            <a:r>
              <a:rPr lang="cs-CZ" altLang="cs-CZ" sz="2000"/>
              <a:t>(x normálu)</a:t>
            </a:r>
            <a:endParaRPr lang="cs-CZ" altLang="cs-CZ"/>
          </a:p>
        </p:txBody>
      </p:sp>
      <p:sp>
        <p:nvSpPr>
          <p:cNvPr id="137221" name="Line 5"/>
          <p:cNvSpPr>
            <a:spLocks noChangeShapeType="1"/>
          </p:cNvSpPr>
          <p:nvPr/>
        </p:nvSpPr>
        <p:spPr bwMode="auto">
          <a:xfrm>
            <a:off x="1835150" y="4568825"/>
            <a:ext cx="5262563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222" name="Line 6"/>
          <p:cNvSpPr>
            <a:spLocks noChangeShapeType="1"/>
          </p:cNvSpPr>
          <p:nvPr/>
        </p:nvSpPr>
        <p:spPr bwMode="auto">
          <a:xfrm>
            <a:off x="3876675" y="3819525"/>
            <a:ext cx="528638" cy="595313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223" name="Rectangle 7"/>
          <p:cNvSpPr>
            <a:spLocks noChangeArrowheads="1"/>
          </p:cNvSpPr>
          <p:nvPr/>
        </p:nvSpPr>
        <p:spPr bwMode="auto">
          <a:xfrm>
            <a:off x="2921000" y="338137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cs-CZ" altLang="cs-CZ" sz="2000"/>
              <a:t>Equilibrium </a:t>
            </a:r>
            <a:endParaRPr lang="cs-CZ" altLang="cs-CZ"/>
          </a:p>
        </p:txBody>
      </p:sp>
      <p:sp>
        <p:nvSpPr>
          <p:cNvPr id="137224" name="Oval 8"/>
          <p:cNvSpPr>
            <a:spLocks noChangeArrowheads="1"/>
          </p:cNvSpPr>
          <p:nvPr/>
        </p:nvSpPr>
        <p:spPr bwMode="auto">
          <a:xfrm>
            <a:off x="4403725" y="4414838"/>
            <a:ext cx="227013" cy="255587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33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17411" name="Picture 3" descr="S02401-025-f006"/>
          <p:cNvPicPr>
            <a:picLocks noChangeAspect="1" noChangeArrowheads="1"/>
          </p:cNvPicPr>
          <p:nvPr/>
        </p:nvPicPr>
        <p:blipFill>
          <a:blip r:embed="rId3" cstate="print"/>
          <a:srcRect l="5171" t="3683" r="5965" b="6352"/>
          <a:stretch>
            <a:fillRect/>
          </a:stretch>
        </p:blipFill>
        <p:spPr bwMode="auto">
          <a:xfrm>
            <a:off x="539750" y="333375"/>
            <a:ext cx="7993063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Line 2"/>
          <p:cNvSpPr>
            <a:spLocks noChangeShapeType="1"/>
          </p:cNvSpPr>
          <p:nvPr/>
        </p:nvSpPr>
        <p:spPr bwMode="auto">
          <a:xfrm>
            <a:off x="2030413" y="3122613"/>
            <a:ext cx="5233987" cy="0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8243" name="Object 3"/>
          <p:cNvGraphicFramePr>
            <a:graphicFrameLocks/>
          </p:cNvGraphicFramePr>
          <p:nvPr/>
        </p:nvGraphicFramePr>
        <p:xfrm>
          <a:off x="1519238" y="990600"/>
          <a:ext cx="6010275" cy="461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6" name="Graf" r:id="rId3" imgW="6858000" imgH="4676728" progId="MSGraph.Chart.8">
                  <p:embed followColorScheme="full"/>
                </p:oleObj>
              </mc:Choice>
              <mc:Fallback>
                <p:oleObj name="Graf" r:id="rId3" imgW="6858000" imgH="4676728" progId="MSGraph.Chart.8">
                  <p:embed followColorScheme="full"/>
                  <p:pic>
                    <p:nvPicPr>
                      <p:cNvPr id="0" name="Picture 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9238" y="990600"/>
                        <a:ext cx="6010275" cy="461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44" name="Line 4"/>
          <p:cNvSpPr>
            <a:spLocks noChangeShapeType="1"/>
          </p:cNvSpPr>
          <p:nvPr/>
        </p:nvSpPr>
        <p:spPr bwMode="auto">
          <a:xfrm>
            <a:off x="2546350" y="4416425"/>
            <a:ext cx="47625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8245" name="Oval 5"/>
          <p:cNvSpPr>
            <a:spLocks noChangeArrowheads="1"/>
          </p:cNvSpPr>
          <p:nvPr/>
        </p:nvSpPr>
        <p:spPr bwMode="auto">
          <a:xfrm>
            <a:off x="3981450" y="4262438"/>
            <a:ext cx="227013" cy="255587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33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8246" name="Line 6"/>
          <p:cNvSpPr>
            <a:spLocks noChangeShapeType="1"/>
          </p:cNvSpPr>
          <p:nvPr/>
        </p:nvSpPr>
        <p:spPr bwMode="auto">
          <a:xfrm>
            <a:off x="3498850" y="3649663"/>
            <a:ext cx="528638" cy="595312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8247" name="Rectangle 7"/>
          <p:cNvSpPr>
            <a:spLocks noChangeArrowheads="1"/>
          </p:cNvSpPr>
          <p:nvPr/>
        </p:nvSpPr>
        <p:spPr bwMode="auto">
          <a:xfrm>
            <a:off x="2971800" y="5486400"/>
            <a:ext cx="3346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cs-CZ" altLang="cs-CZ" sz="2000"/>
              <a:t>Renálně perfuzní tlak (mmHg)</a:t>
            </a:r>
            <a:endParaRPr lang="cs-CZ" altLang="cs-CZ"/>
          </a:p>
        </p:txBody>
      </p:sp>
      <p:sp>
        <p:nvSpPr>
          <p:cNvPr id="138248" name="Rectangle 8"/>
          <p:cNvSpPr>
            <a:spLocks noChangeArrowheads="1"/>
          </p:cNvSpPr>
          <p:nvPr/>
        </p:nvSpPr>
        <p:spPr bwMode="auto">
          <a:xfrm rot="-5400000">
            <a:off x="-1257300" y="2855913"/>
            <a:ext cx="3978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/>
            <a:r>
              <a:rPr lang="cs-CZ" altLang="cs-CZ" sz="2000"/>
              <a:t>Příjem nebo vylučování sodíku </a:t>
            </a:r>
          </a:p>
          <a:p>
            <a:pPr algn="ctr" defTabSz="762000" eaLnBrk="0" hangingPunct="0"/>
            <a:r>
              <a:rPr lang="cs-CZ" altLang="cs-CZ" sz="2000"/>
              <a:t>(x normálu)</a:t>
            </a:r>
            <a:endParaRPr lang="cs-CZ" altLang="cs-CZ"/>
          </a:p>
        </p:txBody>
      </p:sp>
      <p:sp>
        <p:nvSpPr>
          <p:cNvPr id="138249" name="Rectangle 9"/>
          <p:cNvSpPr>
            <a:spLocks noChangeArrowheads="1"/>
          </p:cNvSpPr>
          <p:nvPr/>
        </p:nvSpPr>
        <p:spPr bwMode="auto">
          <a:xfrm>
            <a:off x="2667000" y="3276600"/>
            <a:ext cx="16573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lnSpc>
                <a:spcPct val="80000"/>
              </a:lnSpc>
            </a:pPr>
            <a:r>
              <a:rPr lang="cs-CZ" altLang="cs-CZ" sz="2000"/>
              <a:t>Equilibrium</a:t>
            </a:r>
            <a:r>
              <a:rPr lang="cs-CZ" altLang="cs-CZ"/>
              <a:t> </a:t>
            </a:r>
            <a:r>
              <a:rPr lang="cs-CZ" altLang="cs-CZ" sz="2400"/>
              <a:t>A</a:t>
            </a:r>
            <a:endParaRPr lang="cs-CZ" altLang="cs-CZ"/>
          </a:p>
        </p:txBody>
      </p:sp>
      <p:sp>
        <p:nvSpPr>
          <p:cNvPr id="138250" name="Oval 10"/>
          <p:cNvSpPr>
            <a:spLocks noChangeArrowheads="1"/>
          </p:cNvSpPr>
          <p:nvPr/>
        </p:nvSpPr>
        <p:spPr bwMode="auto">
          <a:xfrm>
            <a:off x="5129213" y="3003550"/>
            <a:ext cx="227012" cy="255588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33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8251" name="Line 11"/>
          <p:cNvSpPr>
            <a:spLocks noChangeShapeType="1"/>
          </p:cNvSpPr>
          <p:nvPr/>
        </p:nvSpPr>
        <p:spPr bwMode="auto">
          <a:xfrm>
            <a:off x="4540250" y="2511425"/>
            <a:ext cx="530225" cy="595313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8252" name="Rectangle 12"/>
          <p:cNvSpPr>
            <a:spLocks noChangeArrowheads="1"/>
          </p:cNvSpPr>
          <p:nvPr/>
        </p:nvSpPr>
        <p:spPr bwMode="auto">
          <a:xfrm>
            <a:off x="3581400" y="2057400"/>
            <a:ext cx="18637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lnSpc>
                <a:spcPct val="80000"/>
              </a:lnSpc>
            </a:pPr>
            <a:r>
              <a:rPr lang="cs-CZ" altLang="cs-CZ" sz="2000"/>
              <a:t>Equilibrium</a:t>
            </a:r>
            <a:r>
              <a:rPr lang="cs-CZ" altLang="cs-CZ"/>
              <a:t> </a:t>
            </a:r>
            <a:r>
              <a:rPr lang="cs-CZ" altLang="cs-CZ" sz="2400"/>
              <a:t>B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Freeform 2"/>
          <p:cNvSpPr>
            <a:spLocks/>
          </p:cNvSpPr>
          <p:nvPr/>
        </p:nvSpPr>
        <p:spPr bwMode="auto">
          <a:xfrm>
            <a:off x="3168650" y="1446213"/>
            <a:ext cx="1692275" cy="3527425"/>
          </a:xfrm>
          <a:custGeom>
            <a:avLst/>
            <a:gdLst>
              <a:gd name="T0" fmla="*/ 0 w 1200"/>
              <a:gd name="T1" fmla="*/ 2147483647 h 2222"/>
              <a:gd name="T2" fmla="*/ 2147483647 w 1200"/>
              <a:gd name="T3" fmla="*/ 2147483647 h 2222"/>
              <a:gd name="T4" fmla="*/ 2147483647 w 1200"/>
              <a:gd name="T5" fmla="*/ 2147483647 h 2222"/>
              <a:gd name="T6" fmla="*/ 2147483647 w 1200"/>
              <a:gd name="T7" fmla="*/ 2147483647 h 2222"/>
              <a:gd name="T8" fmla="*/ 2147483647 w 1200"/>
              <a:gd name="T9" fmla="*/ 2147483647 h 2222"/>
              <a:gd name="T10" fmla="*/ 2147483647 w 1200"/>
              <a:gd name="T11" fmla="*/ 2147483647 h 2222"/>
              <a:gd name="T12" fmla="*/ 2147483647 w 1200"/>
              <a:gd name="T13" fmla="*/ 2147483647 h 2222"/>
              <a:gd name="T14" fmla="*/ 2147483647 w 1200"/>
              <a:gd name="T15" fmla="*/ 2147483647 h 2222"/>
              <a:gd name="T16" fmla="*/ 2147483647 w 1200"/>
              <a:gd name="T17" fmla="*/ 2147483647 h 2222"/>
              <a:gd name="T18" fmla="*/ 2147483647 w 1200"/>
              <a:gd name="T19" fmla="*/ 2147483647 h 2222"/>
              <a:gd name="T20" fmla="*/ 2147483647 w 1200"/>
              <a:gd name="T21" fmla="*/ 2147483647 h 2222"/>
              <a:gd name="T22" fmla="*/ 2147483647 w 1200"/>
              <a:gd name="T23" fmla="*/ 2147483647 h 2222"/>
              <a:gd name="T24" fmla="*/ 2147483647 w 1200"/>
              <a:gd name="T25" fmla="*/ 0 h 222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0"/>
              <a:gd name="T40" fmla="*/ 0 h 2222"/>
              <a:gd name="T41" fmla="*/ 1200 w 1200"/>
              <a:gd name="T42" fmla="*/ 2222 h 222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0" h="2222">
                <a:moveTo>
                  <a:pt x="0" y="2222"/>
                </a:moveTo>
                <a:cubicBezTo>
                  <a:pt x="81" y="2202"/>
                  <a:pt x="172" y="2179"/>
                  <a:pt x="255" y="2165"/>
                </a:cubicBezTo>
                <a:cubicBezTo>
                  <a:pt x="348" y="2145"/>
                  <a:pt x="476" y="2131"/>
                  <a:pt x="559" y="2113"/>
                </a:cubicBezTo>
                <a:cubicBezTo>
                  <a:pt x="642" y="2095"/>
                  <a:pt x="699" y="2074"/>
                  <a:pt x="755" y="2055"/>
                </a:cubicBezTo>
                <a:cubicBezTo>
                  <a:pt x="808" y="2044"/>
                  <a:pt x="843" y="2018"/>
                  <a:pt x="895" y="2001"/>
                </a:cubicBezTo>
                <a:cubicBezTo>
                  <a:pt x="944" y="1969"/>
                  <a:pt x="950" y="1960"/>
                  <a:pt x="987" y="1921"/>
                </a:cubicBezTo>
                <a:cubicBezTo>
                  <a:pt x="1051" y="1744"/>
                  <a:pt x="1057" y="1584"/>
                  <a:pt x="1089" y="1400"/>
                </a:cubicBezTo>
                <a:cubicBezTo>
                  <a:pt x="1099" y="1342"/>
                  <a:pt x="1092" y="1315"/>
                  <a:pt x="1107" y="1253"/>
                </a:cubicBezTo>
                <a:cubicBezTo>
                  <a:pt x="1113" y="1230"/>
                  <a:pt x="1135" y="1041"/>
                  <a:pt x="1135" y="1041"/>
                </a:cubicBezTo>
                <a:cubicBezTo>
                  <a:pt x="1141" y="974"/>
                  <a:pt x="1149" y="924"/>
                  <a:pt x="1155" y="861"/>
                </a:cubicBezTo>
                <a:cubicBezTo>
                  <a:pt x="1161" y="798"/>
                  <a:pt x="1166" y="725"/>
                  <a:pt x="1171" y="665"/>
                </a:cubicBezTo>
                <a:cubicBezTo>
                  <a:pt x="1182" y="575"/>
                  <a:pt x="1178" y="612"/>
                  <a:pt x="1183" y="501"/>
                </a:cubicBezTo>
                <a:cubicBezTo>
                  <a:pt x="1188" y="390"/>
                  <a:pt x="1197" y="104"/>
                  <a:pt x="1200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267" name="Object 3"/>
          <p:cNvGraphicFramePr>
            <a:graphicFrameLocks/>
          </p:cNvGraphicFramePr>
          <p:nvPr/>
        </p:nvGraphicFramePr>
        <p:xfrm>
          <a:off x="1370013" y="1143000"/>
          <a:ext cx="6072187" cy="457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80" name="Graf" r:id="rId3" imgW="6858000" imgH="4591097" progId="MSGraph.Chart.8">
                  <p:embed followColorScheme="full"/>
                </p:oleObj>
              </mc:Choice>
              <mc:Fallback>
                <p:oleObj name="Graf" r:id="rId3" imgW="6858000" imgH="4591097" progId="MSGraph.Chart.8">
                  <p:embed followColorScheme="full"/>
                  <p:pic>
                    <p:nvPicPr>
                      <p:cNvPr id="0" name="Picture 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0013" y="1143000"/>
                        <a:ext cx="6072187" cy="457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2743200" y="5638800"/>
            <a:ext cx="3346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cs-CZ" altLang="cs-CZ" sz="2000"/>
              <a:t>Renálně perfuzní tlak (mmHg)</a:t>
            </a:r>
            <a:endParaRPr lang="cs-CZ" altLang="cs-CZ"/>
          </a:p>
        </p:txBody>
      </p:sp>
      <p:sp>
        <p:nvSpPr>
          <p:cNvPr id="139269" name="Rectangle 5"/>
          <p:cNvSpPr>
            <a:spLocks noChangeArrowheads="1"/>
          </p:cNvSpPr>
          <p:nvPr/>
        </p:nvSpPr>
        <p:spPr bwMode="auto">
          <a:xfrm rot="-5400000">
            <a:off x="-1335881" y="2858294"/>
            <a:ext cx="39830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762000" eaLnBrk="0" hangingPunct="0"/>
            <a:r>
              <a:rPr lang="cs-CZ" altLang="cs-CZ" sz="2000"/>
              <a:t>Příjem nebo vylučování sodíku</a:t>
            </a:r>
          </a:p>
          <a:p>
            <a:pPr algn="ctr" defTabSz="762000" eaLnBrk="0" hangingPunct="0"/>
            <a:r>
              <a:rPr lang="cs-CZ" altLang="cs-CZ" sz="2000"/>
              <a:t>(x normálu)</a:t>
            </a:r>
            <a:endParaRPr lang="cs-CZ" altLang="cs-CZ"/>
          </a:p>
        </p:txBody>
      </p:sp>
      <p:sp>
        <p:nvSpPr>
          <p:cNvPr id="139270" name="Line 6"/>
          <p:cNvSpPr>
            <a:spLocks noChangeShapeType="1"/>
          </p:cNvSpPr>
          <p:nvPr/>
        </p:nvSpPr>
        <p:spPr bwMode="auto">
          <a:xfrm>
            <a:off x="1835150" y="4568825"/>
            <a:ext cx="5262563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71" name="Line 7"/>
          <p:cNvSpPr>
            <a:spLocks noChangeShapeType="1"/>
          </p:cNvSpPr>
          <p:nvPr/>
        </p:nvSpPr>
        <p:spPr bwMode="auto">
          <a:xfrm>
            <a:off x="3876675" y="3819525"/>
            <a:ext cx="528638" cy="595313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72" name="Rectangle 8"/>
          <p:cNvSpPr>
            <a:spLocks noChangeArrowheads="1"/>
          </p:cNvSpPr>
          <p:nvPr/>
        </p:nvSpPr>
        <p:spPr bwMode="auto">
          <a:xfrm>
            <a:off x="2921000" y="338137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cs-CZ" altLang="cs-CZ" sz="2000"/>
              <a:t>Equilibrium </a:t>
            </a:r>
            <a:endParaRPr lang="cs-CZ" altLang="cs-CZ"/>
          </a:p>
        </p:txBody>
      </p:sp>
      <p:sp>
        <p:nvSpPr>
          <p:cNvPr id="139273" name="Oval 9"/>
          <p:cNvSpPr>
            <a:spLocks noChangeArrowheads="1"/>
          </p:cNvSpPr>
          <p:nvPr/>
        </p:nvSpPr>
        <p:spPr bwMode="auto">
          <a:xfrm>
            <a:off x="4403725" y="4414838"/>
            <a:ext cx="227013" cy="255587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33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4335463" y="1524000"/>
            <a:ext cx="358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4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9275" name="Text Box 11"/>
          <p:cNvSpPr txBox="1">
            <a:spLocks noChangeArrowheads="1"/>
          </p:cNvSpPr>
          <p:nvPr/>
        </p:nvSpPr>
        <p:spPr bwMode="auto">
          <a:xfrm>
            <a:off x="6488113" y="1563688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400">
                <a:solidFill>
                  <a:schemeClr val="tx1"/>
                </a:solidFill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90" name="Object 2"/>
          <p:cNvGraphicFramePr>
            <a:graphicFrameLocks/>
          </p:cNvGraphicFramePr>
          <p:nvPr/>
        </p:nvGraphicFramePr>
        <p:xfrm>
          <a:off x="1595438" y="990600"/>
          <a:ext cx="6022975" cy="460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3" name="Graf" r:id="rId3" imgW="6858000" imgH="4657772" progId="MSGraph.Chart.8">
                  <p:embed followColorScheme="full"/>
                </p:oleObj>
              </mc:Choice>
              <mc:Fallback>
                <p:oleObj name="Graf" r:id="rId3" imgW="6858000" imgH="4657772" progId="MSGraph.Chart.8">
                  <p:embed followColorScheme="full"/>
                  <p:pic>
                    <p:nvPicPr>
                      <p:cNvPr id="0" name="Picture 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5438" y="990600"/>
                        <a:ext cx="6022975" cy="460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1" name="Line 3"/>
          <p:cNvSpPr>
            <a:spLocks noChangeShapeType="1"/>
          </p:cNvSpPr>
          <p:nvPr/>
        </p:nvSpPr>
        <p:spPr bwMode="auto">
          <a:xfrm>
            <a:off x="2546350" y="4416425"/>
            <a:ext cx="47625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3981450" y="4262438"/>
            <a:ext cx="227013" cy="255587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33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40293" name="Oval 5"/>
          <p:cNvSpPr>
            <a:spLocks noChangeArrowheads="1"/>
          </p:cNvSpPr>
          <p:nvPr/>
        </p:nvSpPr>
        <p:spPr bwMode="auto">
          <a:xfrm>
            <a:off x="5070475" y="4278313"/>
            <a:ext cx="227013" cy="255587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33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40294" name="Line 6"/>
          <p:cNvSpPr>
            <a:spLocks noChangeShapeType="1"/>
          </p:cNvSpPr>
          <p:nvPr/>
        </p:nvSpPr>
        <p:spPr bwMode="auto">
          <a:xfrm>
            <a:off x="3498850" y="3649663"/>
            <a:ext cx="528638" cy="595312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295" name="Line 7"/>
          <p:cNvSpPr>
            <a:spLocks noChangeShapeType="1"/>
          </p:cNvSpPr>
          <p:nvPr/>
        </p:nvSpPr>
        <p:spPr bwMode="auto">
          <a:xfrm flipH="1">
            <a:off x="5591175" y="3767138"/>
            <a:ext cx="788988" cy="531812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296" name="Rectangle 8"/>
          <p:cNvSpPr>
            <a:spLocks noChangeArrowheads="1"/>
          </p:cNvSpPr>
          <p:nvPr/>
        </p:nvSpPr>
        <p:spPr bwMode="auto">
          <a:xfrm>
            <a:off x="2971800" y="5562600"/>
            <a:ext cx="3346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cs-CZ" altLang="cs-CZ" sz="2000"/>
              <a:t>Renálně perfuzní tlak (mmHg)</a:t>
            </a:r>
          </a:p>
        </p:txBody>
      </p:sp>
      <p:sp>
        <p:nvSpPr>
          <p:cNvPr id="140297" name="Rectangle 9"/>
          <p:cNvSpPr>
            <a:spLocks noChangeArrowheads="1"/>
          </p:cNvSpPr>
          <p:nvPr/>
        </p:nvSpPr>
        <p:spPr bwMode="auto">
          <a:xfrm>
            <a:off x="6470650" y="3427413"/>
            <a:ext cx="1676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lnSpc>
                <a:spcPct val="80000"/>
              </a:lnSpc>
            </a:pPr>
            <a:r>
              <a:rPr lang="cs-CZ" altLang="cs-CZ" sz="2000"/>
              <a:t>Equilibrium</a:t>
            </a:r>
            <a:r>
              <a:rPr lang="cs-CZ" altLang="cs-CZ" sz="2400"/>
              <a:t> B</a:t>
            </a:r>
            <a:endParaRPr lang="cs-CZ" altLang="cs-CZ"/>
          </a:p>
        </p:txBody>
      </p:sp>
      <p:sp>
        <p:nvSpPr>
          <p:cNvPr id="140298" name="Rectangle 10"/>
          <p:cNvSpPr>
            <a:spLocks noChangeArrowheads="1"/>
          </p:cNvSpPr>
          <p:nvPr/>
        </p:nvSpPr>
        <p:spPr bwMode="auto">
          <a:xfrm rot="-5400000">
            <a:off x="-973931" y="2801144"/>
            <a:ext cx="36560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762000" eaLnBrk="0" hangingPunct="0"/>
            <a:r>
              <a:rPr lang="cs-CZ" altLang="cs-CZ"/>
              <a:t>Příjem nebo vylučování sodíku</a:t>
            </a:r>
          </a:p>
          <a:p>
            <a:pPr algn="ctr" defTabSz="762000" eaLnBrk="0" hangingPunct="0"/>
            <a:r>
              <a:rPr lang="cs-CZ" altLang="cs-CZ"/>
              <a:t>(x normálu)</a:t>
            </a:r>
          </a:p>
        </p:txBody>
      </p:sp>
      <p:sp>
        <p:nvSpPr>
          <p:cNvPr id="140299" name="Rectangle 11"/>
          <p:cNvSpPr>
            <a:spLocks noChangeArrowheads="1"/>
          </p:cNvSpPr>
          <p:nvPr/>
        </p:nvSpPr>
        <p:spPr bwMode="auto">
          <a:xfrm>
            <a:off x="2743200" y="3276600"/>
            <a:ext cx="16573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lnSpc>
                <a:spcPct val="80000"/>
              </a:lnSpc>
            </a:pPr>
            <a:r>
              <a:rPr lang="cs-CZ" altLang="cs-CZ" sz="2000"/>
              <a:t>Equilibrium</a:t>
            </a:r>
            <a:r>
              <a:rPr lang="cs-CZ" altLang="cs-CZ"/>
              <a:t> </a:t>
            </a:r>
            <a:r>
              <a:rPr lang="cs-CZ" altLang="cs-CZ" sz="2400"/>
              <a:t>A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4" name="Object 2"/>
          <p:cNvGraphicFramePr>
            <a:graphicFrameLocks/>
          </p:cNvGraphicFramePr>
          <p:nvPr/>
        </p:nvGraphicFramePr>
        <p:xfrm>
          <a:off x="1760538" y="990600"/>
          <a:ext cx="5991225" cy="456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7" name="Graf" r:id="rId3" imgW="6867471" imgH="4657772" progId="MSGraph.Chart.8">
                  <p:embed followColorScheme="full"/>
                </p:oleObj>
              </mc:Choice>
              <mc:Fallback>
                <p:oleObj name="Graf" r:id="rId3" imgW="6867471" imgH="4657772" progId="MSGraph.Chart.8">
                  <p:embed followColorScheme="full"/>
                  <p:pic>
                    <p:nvPicPr>
                      <p:cNvPr id="0" name="Picture 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538" y="990600"/>
                        <a:ext cx="5991225" cy="456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5" name="Line 3"/>
          <p:cNvSpPr>
            <a:spLocks noChangeShapeType="1"/>
          </p:cNvSpPr>
          <p:nvPr/>
        </p:nvSpPr>
        <p:spPr bwMode="auto">
          <a:xfrm>
            <a:off x="2546350" y="4416425"/>
            <a:ext cx="47625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16" name="Oval 4"/>
          <p:cNvSpPr>
            <a:spLocks noChangeArrowheads="1"/>
          </p:cNvSpPr>
          <p:nvPr/>
        </p:nvSpPr>
        <p:spPr bwMode="auto">
          <a:xfrm>
            <a:off x="4132263" y="4267200"/>
            <a:ext cx="225425" cy="255588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33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41317" name="Oval 5"/>
          <p:cNvSpPr>
            <a:spLocks noChangeArrowheads="1"/>
          </p:cNvSpPr>
          <p:nvPr/>
        </p:nvSpPr>
        <p:spPr bwMode="auto">
          <a:xfrm>
            <a:off x="5283200" y="4267200"/>
            <a:ext cx="227013" cy="255588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33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41318" name="Line 6"/>
          <p:cNvSpPr>
            <a:spLocks noChangeShapeType="1"/>
          </p:cNvSpPr>
          <p:nvPr/>
        </p:nvSpPr>
        <p:spPr bwMode="auto">
          <a:xfrm>
            <a:off x="2913063" y="3733800"/>
            <a:ext cx="473075" cy="5334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19" name="Line 7"/>
          <p:cNvSpPr>
            <a:spLocks noChangeShapeType="1"/>
          </p:cNvSpPr>
          <p:nvPr/>
        </p:nvSpPr>
        <p:spPr bwMode="auto">
          <a:xfrm rot="931243" flipH="1">
            <a:off x="5554663" y="3962400"/>
            <a:ext cx="788987" cy="531813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20" name="Rectangle 8"/>
          <p:cNvSpPr>
            <a:spLocks noChangeArrowheads="1"/>
          </p:cNvSpPr>
          <p:nvPr/>
        </p:nvSpPr>
        <p:spPr bwMode="auto">
          <a:xfrm>
            <a:off x="2979738" y="5486400"/>
            <a:ext cx="3902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cs-CZ" altLang="cs-CZ" sz="2400"/>
              <a:t>Renálně </a:t>
            </a:r>
            <a:r>
              <a:rPr lang="cs-CZ" altLang="cs-CZ" sz="2200"/>
              <a:t>perfuzní</a:t>
            </a:r>
            <a:r>
              <a:rPr lang="cs-CZ" altLang="cs-CZ" sz="2400"/>
              <a:t> tlak (mmHg)</a:t>
            </a:r>
          </a:p>
        </p:txBody>
      </p:sp>
      <p:sp>
        <p:nvSpPr>
          <p:cNvPr id="141321" name="Rectangle 9"/>
          <p:cNvSpPr>
            <a:spLocks noChangeArrowheads="1"/>
          </p:cNvSpPr>
          <p:nvPr/>
        </p:nvSpPr>
        <p:spPr bwMode="auto">
          <a:xfrm>
            <a:off x="6367463" y="3962400"/>
            <a:ext cx="3587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lnSpc>
                <a:spcPct val="80000"/>
              </a:lnSpc>
            </a:pPr>
            <a:r>
              <a:rPr lang="cs-CZ" altLang="cs-CZ" sz="2400"/>
              <a:t>B</a:t>
            </a:r>
          </a:p>
        </p:txBody>
      </p:sp>
      <p:sp>
        <p:nvSpPr>
          <p:cNvPr id="141322" name="Rectangle 10"/>
          <p:cNvSpPr>
            <a:spLocks noChangeArrowheads="1"/>
          </p:cNvSpPr>
          <p:nvPr/>
        </p:nvSpPr>
        <p:spPr bwMode="auto">
          <a:xfrm rot="-5400000">
            <a:off x="-1111250" y="2936875"/>
            <a:ext cx="3890963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762000" eaLnBrk="0" hangingPunct="0"/>
            <a:r>
              <a:rPr lang="cs-CZ" altLang="cs-CZ" sz="1900"/>
              <a:t>Příjem nebo vylučování sodíku</a:t>
            </a:r>
          </a:p>
          <a:p>
            <a:pPr algn="ctr" defTabSz="762000" eaLnBrk="0" hangingPunct="0"/>
            <a:r>
              <a:rPr lang="cs-CZ" altLang="cs-CZ" sz="1900"/>
              <a:t>(x normálu)</a:t>
            </a:r>
          </a:p>
        </p:txBody>
      </p:sp>
      <p:sp>
        <p:nvSpPr>
          <p:cNvPr id="141323" name="Rectangle 11"/>
          <p:cNvSpPr>
            <a:spLocks noChangeArrowheads="1"/>
          </p:cNvSpPr>
          <p:nvPr/>
        </p:nvSpPr>
        <p:spPr bwMode="auto">
          <a:xfrm>
            <a:off x="2438400" y="3505200"/>
            <a:ext cx="4349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lnSpc>
                <a:spcPct val="80000"/>
              </a:lnSpc>
            </a:pPr>
            <a:r>
              <a:rPr lang="cs-CZ" altLang="cs-CZ" sz="2400"/>
              <a:t> C</a:t>
            </a:r>
          </a:p>
        </p:txBody>
      </p:sp>
      <p:sp>
        <p:nvSpPr>
          <p:cNvPr id="141324" name="Freeform 12"/>
          <p:cNvSpPr>
            <a:spLocks/>
          </p:cNvSpPr>
          <p:nvPr/>
        </p:nvSpPr>
        <p:spPr bwMode="auto">
          <a:xfrm>
            <a:off x="2438400" y="1143000"/>
            <a:ext cx="3321050" cy="3705225"/>
          </a:xfrm>
          <a:custGeom>
            <a:avLst/>
            <a:gdLst>
              <a:gd name="T0" fmla="*/ 0 w 2353"/>
              <a:gd name="T1" fmla="*/ 2147483647 h 2334"/>
              <a:gd name="T2" fmla="*/ 2147483647 w 2353"/>
              <a:gd name="T3" fmla="*/ 2147483647 h 2334"/>
              <a:gd name="T4" fmla="*/ 2147483647 w 2353"/>
              <a:gd name="T5" fmla="*/ 2147483647 h 2334"/>
              <a:gd name="T6" fmla="*/ 2147483647 w 2353"/>
              <a:gd name="T7" fmla="*/ 2147483647 h 2334"/>
              <a:gd name="T8" fmla="*/ 2147483647 w 2353"/>
              <a:gd name="T9" fmla="*/ 2147483647 h 2334"/>
              <a:gd name="T10" fmla="*/ 2147483647 w 2353"/>
              <a:gd name="T11" fmla="*/ 2147483647 h 2334"/>
              <a:gd name="T12" fmla="*/ 2147483647 w 2353"/>
              <a:gd name="T13" fmla="*/ 2147483647 h 2334"/>
              <a:gd name="T14" fmla="*/ 2147483647 w 2353"/>
              <a:gd name="T15" fmla="*/ 2147483647 h 233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53"/>
              <a:gd name="T25" fmla="*/ 0 h 2334"/>
              <a:gd name="T26" fmla="*/ 2353 w 2353"/>
              <a:gd name="T27" fmla="*/ 2334 h 233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53" h="2334">
                <a:moveTo>
                  <a:pt x="0" y="2334"/>
                </a:moveTo>
                <a:cubicBezTo>
                  <a:pt x="84" y="2310"/>
                  <a:pt x="169" y="2286"/>
                  <a:pt x="289" y="2238"/>
                </a:cubicBezTo>
                <a:cubicBezTo>
                  <a:pt x="409" y="2189"/>
                  <a:pt x="578" y="2117"/>
                  <a:pt x="722" y="2045"/>
                </a:cubicBezTo>
                <a:cubicBezTo>
                  <a:pt x="867" y="1973"/>
                  <a:pt x="1011" y="1925"/>
                  <a:pt x="1156" y="1804"/>
                </a:cubicBezTo>
                <a:cubicBezTo>
                  <a:pt x="1300" y="1684"/>
                  <a:pt x="1445" y="1523"/>
                  <a:pt x="1589" y="1322"/>
                </a:cubicBezTo>
                <a:cubicBezTo>
                  <a:pt x="1734" y="1122"/>
                  <a:pt x="1903" y="808"/>
                  <a:pt x="2023" y="600"/>
                </a:cubicBezTo>
                <a:cubicBezTo>
                  <a:pt x="2143" y="392"/>
                  <a:pt x="2271" y="146"/>
                  <a:pt x="2312" y="73"/>
                </a:cubicBezTo>
                <a:cubicBezTo>
                  <a:pt x="2353" y="0"/>
                  <a:pt x="2280" y="144"/>
                  <a:pt x="2272" y="163"/>
                </a:cubicBezTo>
              </a:path>
            </a:pathLst>
          </a:custGeom>
          <a:noFill/>
          <a:ln w="47625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325" name="Oval 13"/>
          <p:cNvSpPr>
            <a:spLocks noChangeArrowheads="1"/>
          </p:cNvSpPr>
          <p:nvPr/>
        </p:nvSpPr>
        <p:spPr bwMode="auto">
          <a:xfrm>
            <a:off x="3319463" y="4267200"/>
            <a:ext cx="225425" cy="255588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33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41326" name="Line 14"/>
          <p:cNvSpPr>
            <a:spLocks noChangeShapeType="1"/>
          </p:cNvSpPr>
          <p:nvPr/>
        </p:nvSpPr>
        <p:spPr bwMode="auto">
          <a:xfrm rot="6899157">
            <a:off x="4440237" y="3916363"/>
            <a:ext cx="669925" cy="6096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stealth" w="sm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27" name="Rectangle 15"/>
          <p:cNvSpPr>
            <a:spLocks noChangeArrowheads="1"/>
          </p:cNvSpPr>
          <p:nvPr/>
        </p:nvSpPr>
        <p:spPr bwMode="auto">
          <a:xfrm>
            <a:off x="5080000" y="3886200"/>
            <a:ext cx="4349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lnSpc>
                <a:spcPct val="80000"/>
              </a:lnSpc>
            </a:pPr>
            <a:r>
              <a:rPr lang="cs-CZ" altLang="cs-CZ" sz="2400"/>
              <a:t>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139700" y="247650"/>
            <a:ext cx="1619250" cy="915988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Příjem soli</a:t>
            </a:r>
            <a:br>
              <a:rPr lang="cs-CZ" altLang="cs-CZ">
                <a:solidFill>
                  <a:schemeClr val="tx1"/>
                </a:solidFill>
              </a:rPr>
            </a:br>
            <a:r>
              <a:rPr lang="cs-CZ" altLang="cs-CZ">
                <a:solidFill>
                  <a:schemeClr val="tx1"/>
                </a:solidFill>
              </a:rPr>
              <a:t>v </a:t>
            </a:r>
            <a:br>
              <a:rPr lang="cs-CZ" altLang="cs-CZ">
                <a:solidFill>
                  <a:schemeClr val="tx1"/>
                </a:solidFill>
              </a:rPr>
            </a:br>
            <a:r>
              <a:rPr lang="cs-CZ" altLang="cs-CZ">
                <a:solidFill>
                  <a:schemeClr val="tx1"/>
                </a:solidFill>
              </a:rPr>
              <a:t>potravě</a:t>
            </a: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1858963" y="252413"/>
            <a:ext cx="2663825" cy="915987"/>
          </a:xfrm>
          <a:prstGeom prst="rect">
            <a:avLst/>
          </a:prstGeom>
          <a:gradFill rotWithShape="0">
            <a:gsLst>
              <a:gs pos="0">
                <a:srgbClr val="66FFFF"/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Nepozorovatelné ztráty</a:t>
            </a:r>
            <a:br>
              <a:rPr lang="cs-CZ" altLang="cs-CZ">
                <a:solidFill>
                  <a:schemeClr val="tx1"/>
                </a:solidFill>
              </a:rPr>
            </a:br>
            <a:r>
              <a:rPr lang="cs-CZ" altLang="cs-CZ">
                <a:solidFill>
                  <a:schemeClr val="tx1"/>
                </a:solidFill>
              </a:rPr>
              <a:t>(kůží, plícemi, stolicí)</a:t>
            </a:r>
          </a:p>
        </p:txBody>
      </p:sp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4595813" y="252413"/>
            <a:ext cx="1873250" cy="915987"/>
          </a:xfrm>
          <a:prstGeom prst="rect">
            <a:avLst/>
          </a:prstGeom>
          <a:gradFill rotWithShape="0">
            <a:gsLst>
              <a:gs pos="0">
                <a:srgbClr val="66FFFF"/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Vylučování sodíku do moče</a:t>
            </a:r>
          </a:p>
        </p:txBody>
      </p:sp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2411413" y="2060575"/>
            <a:ext cx="1728787" cy="915988"/>
          </a:xfrm>
          <a:prstGeom prst="rect">
            <a:avLst/>
          </a:prstGeom>
          <a:gradFill rotWithShape="0">
            <a:gsLst>
              <a:gs pos="0">
                <a:srgbClr val="66CCFF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Čistá sodíková rovnováha</a:t>
            </a:r>
          </a:p>
        </p:txBody>
      </p: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755650" y="3213100"/>
            <a:ext cx="1728788" cy="366713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Krevní objem</a:t>
            </a:r>
          </a:p>
        </p:txBody>
      </p:sp>
      <p:sp>
        <p:nvSpPr>
          <p:cNvPr id="142343" name="Text Box 7"/>
          <p:cNvSpPr txBox="1">
            <a:spLocks noChangeArrowheads="1"/>
          </p:cNvSpPr>
          <p:nvPr/>
        </p:nvSpPr>
        <p:spPr bwMode="auto">
          <a:xfrm>
            <a:off x="4067175" y="3213100"/>
            <a:ext cx="936625" cy="366713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OECT</a:t>
            </a:r>
          </a:p>
        </p:txBody>
      </p:sp>
      <p:sp>
        <p:nvSpPr>
          <p:cNvPr id="142344" name="Text Box 8"/>
          <p:cNvSpPr txBox="1">
            <a:spLocks noChangeArrowheads="1"/>
          </p:cNvSpPr>
          <p:nvPr/>
        </p:nvSpPr>
        <p:spPr bwMode="auto">
          <a:xfrm>
            <a:off x="782638" y="5316538"/>
            <a:ext cx="1655762" cy="915987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Střední cirkulační tlak</a:t>
            </a:r>
          </a:p>
        </p:txBody>
      </p:sp>
      <p:sp>
        <p:nvSpPr>
          <p:cNvPr id="142345" name="Text Box 9"/>
          <p:cNvSpPr txBox="1">
            <a:spLocks noChangeArrowheads="1"/>
          </p:cNvSpPr>
          <p:nvPr/>
        </p:nvSpPr>
        <p:spPr bwMode="auto">
          <a:xfrm>
            <a:off x="3048000" y="5445125"/>
            <a:ext cx="1174750" cy="64135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Žilní návrat</a:t>
            </a:r>
          </a:p>
        </p:txBody>
      </p:sp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4832350" y="5445125"/>
            <a:ext cx="1206500" cy="64135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Srdeční výdej</a:t>
            </a:r>
          </a:p>
        </p:txBody>
      </p:sp>
      <p:sp>
        <p:nvSpPr>
          <p:cNvPr id="142347" name="Text Box 11"/>
          <p:cNvSpPr txBox="1">
            <a:spLocks noChangeArrowheads="1"/>
          </p:cNvSpPr>
          <p:nvPr/>
        </p:nvSpPr>
        <p:spPr bwMode="auto">
          <a:xfrm>
            <a:off x="6659563" y="5157788"/>
            <a:ext cx="2085975" cy="915987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/>
              <a:t>Srdeční frekvence </a:t>
            </a:r>
            <a:br>
              <a:rPr lang="cs-CZ" altLang="cs-CZ"/>
            </a:br>
            <a:r>
              <a:rPr lang="cs-CZ" altLang="cs-CZ"/>
              <a:t>a srdeční kontraktilita</a:t>
            </a:r>
          </a:p>
        </p:txBody>
      </p:sp>
      <p:sp>
        <p:nvSpPr>
          <p:cNvPr id="142348" name="Text Box 12"/>
          <p:cNvSpPr txBox="1">
            <a:spLocks noChangeArrowheads="1"/>
          </p:cNvSpPr>
          <p:nvPr/>
        </p:nvSpPr>
        <p:spPr bwMode="auto">
          <a:xfrm>
            <a:off x="4140200" y="3716338"/>
            <a:ext cx="2016125" cy="1187450"/>
          </a:xfrm>
          <a:prstGeom prst="rect">
            <a:avLst/>
          </a:prstGeom>
          <a:solidFill>
            <a:srgbClr val="FF5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400" b="0">
                <a:solidFill>
                  <a:schemeClr val="tx1"/>
                </a:solidFill>
              </a:rPr>
              <a:t>ARTERIÁLNÍ KREVNÍ TLAK</a:t>
            </a:r>
          </a:p>
        </p:txBody>
      </p:sp>
      <p:sp>
        <p:nvSpPr>
          <p:cNvPr id="142349" name="Text Box 13"/>
          <p:cNvSpPr txBox="1">
            <a:spLocks noChangeArrowheads="1"/>
          </p:cNvSpPr>
          <p:nvPr/>
        </p:nvSpPr>
        <p:spPr bwMode="auto">
          <a:xfrm>
            <a:off x="6689725" y="4005263"/>
            <a:ext cx="2087563" cy="64135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/>
              <a:t>Periferní cévní rezistence</a:t>
            </a:r>
          </a:p>
        </p:txBody>
      </p:sp>
      <p:sp>
        <p:nvSpPr>
          <p:cNvPr id="142350" name="Text Box 14"/>
          <p:cNvSpPr txBox="1">
            <a:spLocks noChangeArrowheads="1"/>
          </p:cNvSpPr>
          <p:nvPr/>
        </p:nvSpPr>
        <p:spPr bwMode="auto">
          <a:xfrm>
            <a:off x="6702425" y="1171575"/>
            <a:ext cx="2074863" cy="22891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/>
              <a:t>RAS</a:t>
            </a:r>
            <a:br>
              <a:rPr lang="cs-CZ" altLang="cs-CZ"/>
            </a:br>
            <a:r>
              <a:rPr lang="cs-CZ" altLang="cs-CZ"/>
              <a:t>KKS</a:t>
            </a:r>
            <a:br>
              <a:rPr lang="cs-CZ" altLang="cs-CZ"/>
            </a:br>
            <a:r>
              <a:rPr lang="cs-CZ" altLang="cs-CZ"/>
              <a:t>ANF</a:t>
            </a:r>
            <a:br>
              <a:rPr lang="cs-CZ" altLang="cs-CZ"/>
            </a:br>
            <a:r>
              <a:rPr lang="cs-CZ" altLang="cs-CZ"/>
              <a:t>NO</a:t>
            </a:r>
            <a:br>
              <a:rPr lang="cs-CZ" altLang="cs-CZ"/>
            </a:br>
            <a:r>
              <a:rPr lang="cs-CZ" altLang="cs-CZ"/>
              <a:t>Endothelin</a:t>
            </a:r>
            <a:br>
              <a:rPr lang="cs-CZ" altLang="cs-CZ"/>
            </a:br>
            <a:r>
              <a:rPr lang="cs-CZ" altLang="cs-CZ"/>
              <a:t>Vasopressin</a:t>
            </a:r>
            <a:br>
              <a:rPr lang="cs-CZ" altLang="cs-CZ"/>
            </a:br>
            <a:r>
              <a:rPr lang="cs-CZ" altLang="cs-CZ"/>
              <a:t>Katecholamíny</a:t>
            </a:r>
            <a:br>
              <a:rPr lang="cs-CZ" altLang="cs-CZ"/>
            </a:br>
            <a:r>
              <a:rPr lang="cs-CZ" altLang="cs-CZ"/>
              <a:t>Prostaglandíny</a:t>
            </a:r>
          </a:p>
        </p:txBody>
      </p:sp>
      <p:sp>
        <p:nvSpPr>
          <p:cNvPr id="142351" name="Oval 15"/>
          <p:cNvSpPr>
            <a:spLocks noChangeArrowheads="1"/>
          </p:cNvSpPr>
          <p:nvPr/>
        </p:nvSpPr>
        <p:spPr bwMode="auto">
          <a:xfrm>
            <a:off x="577850" y="1241425"/>
            <a:ext cx="720725" cy="360363"/>
          </a:xfrm>
          <a:prstGeom prst="ellipse">
            <a:avLst/>
          </a:prstGeom>
          <a:gradFill rotWithShape="0">
            <a:gsLst>
              <a:gs pos="0">
                <a:srgbClr val="FFFF66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42352" name="Oval 16"/>
          <p:cNvSpPr>
            <a:spLocks noChangeArrowheads="1"/>
          </p:cNvSpPr>
          <p:nvPr/>
        </p:nvSpPr>
        <p:spPr bwMode="auto">
          <a:xfrm>
            <a:off x="2857500" y="1241425"/>
            <a:ext cx="720725" cy="360363"/>
          </a:xfrm>
          <a:prstGeom prst="ellipse">
            <a:avLst/>
          </a:prstGeom>
          <a:gradFill rotWithShape="0">
            <a:gsLst>
              <a:gs pos="0">
                <a:srgbClr val="66FFFF"/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42353" name="Oval 17"/>
          <p:cNvSpPr>
            <a:spLocks noChangeArrowheads="1"/>
          </p:cNvSpPr>
          <p:nvPr/>
        </p:nvSpPr>
        <p:spPr bwMode="auto">
          <a:xfrm>
            <a:off x="5176838" y="1246188"/>
            <a:ext cx="720725" cy="360362"/>
          </a:xfrm>
          <a:prstGeom prst="ellipse">
            <a:avLst/>
          </a:prstGeom>
          <a:gradFill rotWithShape="0">
            <a:gsLst>
              <a:gs pos="0">
                <a:srgbClr val="66FFFF"/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42354" name="AutoShape 18"/>
          <p:cNvSpPr>
            <a:spLocks/>
          </p:cNvSpPr>
          <p:nvPr/>
        </p:nvSpPr>
        <p:spPr bwMode="auto">
          <a:xfrm rot="5400000">
            <a:off x="3008312" y="-1516062"/>
            <a:ext cx="531813" cy="6351588"/>
          </a:xfrm>
          <a:prstGeom prst="rightBrace">
            <a:avLst>
              <a:gd name="adj1" fmla="val 99527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42355" name="Text Box 19"/>
          <p:cNvSpPr txBox="1">
            <a:spLocks noChangeArrowheads="1"/>
          </p:cNvSpPr>
          <p:nvPr/>
        </p:nvSpPr>
        <p:spPr bwMode="auto">
          <a:xfrm>
            <a:off x="765175" y="1192213"/>
            <a:ext cx="452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42356" name="Text Box 20"/>
          <p:cNvSpPr txBox="1">
            <a:spLocks noChangeArrowheads="1"/>
          </p:cNvSpPr>
          <p:nvPr/>
        </p:nvSpPr>
        <p:spPr bwMode="auto">
          <a:xfrm>
            <a:off x="3035300" y="1016000"/>
            <a:ext cx="452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40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42357" name="Text Box 21"/>
          <p:cNvSpPr txBox="1">
            <a:spLocks noChangeArrowheads="1"/>
          </p:cNvSpPr>
          <p:nvPr/>
        </p:nvSpPr>
        <p:spPr bwMode="auto">
          <a:xfrm>
            <a:off x="5354638" y="1019175"/>
            <a:ext cx="452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40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42358" name="Line 22"/>
          <p:cNvSpPr>
            <a:spLocks noChangeShapeType="1"/>
          </p:cNvSpPr>
          <p:nvPr/>
        </p:nvSpPr>
        <p:spPr bwMode="auto">
          <a:xfrm>
            <a:off x="2555875" y="3357563"/>
            <a:ext cx="14398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2359" name="Line 23"/>
          <p:cNvSpPr>
            <a:spLocks noChangeShapeType="1"/>
          </p:cNvSpPr>
          <p:nvPr/>
        </p:nvSpPr>
        <p:spPr bwMode="auto">
          <a:xfrm flipH="1">
            <a:off x="1619250" y="2492375"/>
            <a:ext cx="720725" cy="57626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2360" name="Line 24"/>
          <p:cNvSpPr>
            <a:spLocks noChangeShapeType="1"/>
          </p:cNvSpPr>
          <p:nvPr/>
        </p:nvSpPr>
        <p:spPr bwMode="auto">
          <a:xfrm>
            <a:off x="4211638" y="2492375"/>
            <a:ext cx="360362" cy="57626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2361" name="Line 25"/>
          <p:cNvSpPr>
            <a:spLocks noChangeShapeType="1"/>
          </p:cNvSpPr>
          <p:nvPr/>
        </p:nvSpPr>
        <p:spPr bwMode="auto">
          <a:xfrm>
            <a:off x="1619250" y="3716338"/>
            <a:ext cx="0" cy="15128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2362" name="Line 26"/>
          <p:cNvSpPr>
            <a:spLocks noChangeShapeType="1"/>
          </p:cNvSpPr>
          <p:nvPr/>
        </p:nvSpPr>
        <p:spPr bwMode="auto">
          <a:xfrm>
            <a:off x="2484438" y="5734050"/>
            <a:ext cx="503237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2363" name="Line 27"/>
          <p:cNvSpPr>
            <a:spLocks noChangeShapeType="1"/>
          </p:cNvSpPr>
          <p:nvPr/>
        </p:nvSpPr>
        <p:spPr bwMode="auto">
          <a:xfrm>
            <a:off x="4284663" y="5734050"/>
            <a:ext cx="503237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2364" name="Line 28"/>
          <p:cNvSpPr>
            <a:spLocks noChangeShapeType="1"/>
          </p:cNvSpPr>
          <p:nvPr/>
        </p:nvSpPr>
        <p:spPr bwMode="auto">
          <a:xfrm>
            <a:off x="6084888" y="5749925"/>
            <a:ext cx="503237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65" name="Line 29"/>
          <p:cNvSpPr>
            <a:spLocks noChangeShapeType="1"/>
          </p:cNvSpPr>
          <p:nvPr/>
        </p:nvSpPr>
        <p:spPr bwMode="auto">
          <a:xfrm>
            <a:off x="8524875" y="5778500"/>
            <a:ext cx="50323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66" name="Line 30"/>
          <p:cNvSpPr>
            <a:spLocks noChangeShapeType="1"/>
          </p:cNvSpPr>
          <p:nvPr/>
        </p:nvSpPr>
        <p:spPr bwMode="auto">
          <a:xfrm>
            <a:off x="8555038" y="4351338"/>
            <a:ext cx="503237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67" name="Line 31"/>
          <p:cNvSpPr>
            <a:spLocks noChangeShapeType="1"/>
          </p:cNvSpPr>
          <p:nvPr/>
        </p:nvSpPr>
        <p:spPr bwMode="auto">
          <a:xfrm>
            <a:off x="8505825" y="2292350"/>
            <a:ext cx="50323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2368" name="Line 32"/>
          <p:cNvSpPr>
            <a:spLocks noChangeShapeType="1"/>
          </p:cNvSpPr>
          <p:nvPr/>
        </p:nvSpPr>
        <p:spPr bwMode="auto">
          <a:xfrm>
            <a:off x="6170613" y="4351338"/>
            <a:ext cx="503237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69" name="Line 33"/>
          <p:cNvSpPr>
            <a:spLocks noChangeShapeType="1"/>
          </p:cNvSpPr>
          <p:nvPr/>
        </p:nvSpPr>
        <p:spPr bwMode="auto">
          <a:xfrm flipV="1">
            <a:off x="5148263" y="4941888"/>
            <a:ext cx="0" cy="4318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2370" name="Line 34"/>
          <p:cNvSpPr>
            <a:spLocks noChangeShapeType="1"/>
          </p:cNvSpPr>
          <p:nvPr/>
        </p:nvSpPr>
        <p:spPr bwMode="auto">
          <a:xfrm>
            <a:off x="9023350" y="676275"/>
            <a:ext cx="14288" cy="51276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71" name="Line 35"/>
          <p:cNvSpPr>
            <a:spLocks noChangeShapeType="1"/>
          </p:cNvSpPr>
          <p:nvPr/>
        </p:nvSpPr>
        <p:spPr bwMode="auto">
          <a:xfrm flipH="1">
            <a:off x="6518275" y="706438"/>
            <a:ext cx="252571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2372" name="Freeform 36"/>
          <p:cNvSpPr>
            <a:spLocks/>
          </p:cNvSpPr>
          <p:nvPr/>
        </p:nvSpPr>
        <p:spPr bwMode="auto">
          <a:xfrm>
            <a:off x="5138738" y="957263"/>
            <a:ext cx="1355725" cy="2830512"/>
          </a:xfrm>
          <a:custGeom>
            <a:avLst/>
            <a:gdLst>
              <a:gd name="T0" fmla="*/ 0 w 854"/>
              <a:gd name="T1" fmla="*/ 2147483647 h 1783"/>
              <a:gd name="T2" fmla="*/ 2147483647 w 854"/>
              <a:gd name="T3" fmla="*/ 2147483647 h 1783"/>
              <a:gd name="T4" fmla="*/ 2147483647 w 854"/>
              <a:gd name="T5" fmla="*/ 2147483647 h 1783"/>
              <a:gd name="T6" fmla="*/ 2147483647 w 854"/>
              <a:gd name="T7" fmla="*/ 2147483647 h 1783"/>
              <a:gd name="T8" fmla="*/ 2147483647 w 854"/>
              <a:gd name="T9" fmla="*/ 2147483647 h 1783"/>
              <a:gd name="T10" fmla="*/ 2147483647 w 854"/>
              <a:gd name="T11" fmla="*/ 2147483647 h 1783"/>
              <a:gd name="T12" fmla="*/ 2147483647 w 854"/>
              <a:gd name="T13" fmla="*/ 0 h 17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54"/>
              <a:gd name="T22" fmla="*/ 0 h 1783"/>
              <a:gd name="T23" fmla="*/ 854 w 854"/>
              <a:gd name="T24" fmla="*/ 1783 h 17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54" h="1783">
                <a:moveTo>
                  <a:pt x="0" y="1783"/>
                </a:moveTo>
                <a:cubicBezTo>
                  <a:pt x="52" y="1759"/>
                  <a:pt x="208" y="1699"/>
                  <a:pt x="310" y="1637"/>
                </a:cubicBezTo>
                <a:cubicBezTo>
                  <a:pt x="412" y="1575"/>
                  <a:pt x="531" y="1489"/>
                  <a:pt x="612" y="1408"/>
                </a:cubicBezTo>
                <a:cubicBezTo>
                  <a:pt x="693" y="1327"/>
                  <a:pt x="755" y="1249"/>
                  <a:pt x="795" y="1152"/>
                </a:cubicBezTo>
                <a:cubicBezTo>
                  <a:pt x="835" y="1055"/>
                  <a:pt x="846" y="931"/>
                  <a:pt x="850" y="823"/>
                </a:cubicBezTo>
                <a:cubicBezTo>
                  <a:pt x="854" y="715"/>
                  <a:pt x="854" y="640"/>
                  <a:pt x="822" y="503"/>
                </a:cubicBezTo>
                <a:cubicBezTo>
                  <a:pt x="790" y="366"/>
                  <a:pt x="692" y="105"/>
                  <a:pt x="658" y="0"/>
                </a:cubicBezTo>
              </a:path>
            </a:pathLst>
          </a:custGeom>
          <a:noFill/>
          <a:ln w="76200" cmpd="sng">
            <a:solidFill>
              <a:srgbClr val="FF505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179388" y="115888"/>
            <a:ext cx="1871662" cy="915987"/>
          </a:xfrm>
          <a:prstGeom prst="rect">
            <a:avLst/>
          </a:prstGeom>
          <a:gradFill rotWithShape="0">
            <a:gsLst>
              <a:gs pos="0">
                <a:srgbClr val="FF5F5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/>
              <a:t>Počáteční</a:t>
            </a:r>
            <a:br>
              <a:rPr lang="cs-CZ" altLang="cs-CZ"/>
            </a:br>
            <a:r>
              <a:rPr lang="cs-CZ" altLang="cs-CZ"/>
              <a:t>vzestup</a:t>
            </a:r>
            <a:br>
              <a:rPr lang="cs-CZ" altLang="cs-CZ"/>
            </a:br>
            <a:r>
              <a:rPr lang="cs-CZ" altLang="cs-CZ"/>
              <a:t>PCR</a:t>
            </a:r>
          </a:p>
        </p:txBody>
      </p:sp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7092950" y="188913"/>
            <a:ext cx="1871663" cy="915987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Počáteční</a:t>
            </a:r>
            <a:br>
              <a:rPr lang="cs-CZ" altLang="cs-CZ">
                <a:solidFill>
                  <a:schemeClr val="tx1"/>
                </a:solidFill>
              </a:rPr>
            </a:br>
            <a:r>
              <a:rPr lang="cs-CZ" altLang="cs-CZ">
                <a:solidFill>
                  <a:schemeClr val="tx1"/>
                </a:solidFill>
              </a:rPr>
              <a:t>vzestup</a:t>
            </a:r>
            <a:br>
              <a:rPr lang="cs-CZ" altLang="cs-CZ">
                <a:solidFill>
                  <a:schemeClr val="tx1"/>
                </a:solidFill>
              </a:rPr>
            </a:br>
            <a:r>
              <a:rPr lang="cs-CZ" altLang="cs-CZ">
                <a:solidFill>
                  <a:schemeClr val="tx1"/>
                </a:solidFill>
              </a:rPr>
              <a:t>OECT</a:t>
            </a:r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179388" y="1268413"/>
            <a:ext cx="2808287" cy="641350"/>
          </a:xfrm>
          <a:prstGeom prst="rect">
            <a:avLst/>
          </a:prstGeom>
          <a:gradFill rotWithShape="0">
            <a:gsLst>
              <a:gs pos="0">
                <a:srgbClr val="FF6D6D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/>
              <a:t>Nervové nebo</a:t>
            </a:r>
            <a:br>
              <a:rPr lang="cs-CZ" altLang="cs-CZ"/>
            </a:br>
            <a:r>
              <a:rPr lang="cs-CZ" altLang="cs-CZ"/>
              <a:t>hormonální podněty</a:t>
            </a:r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7451725" y="1628775"/>
            <a:ext cx="1123950" cy="366713"/>
          </a:xfrm>
          <a:prstGeom prst="rect">
            <a:avLst/>
          </a:prstGeom>
          <a:gradFill rotWithShape="0">
            <a:gsLst>
              <a:gs pos="0">
                <a:srgbClr val="CCFF99"/>
              </a:gs>
              <a:gs pos="100000">
                <a:srgbClr val="CCFF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OECT</a:t>
            </a: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569913" y="2379663"/>
            <a:ext cx="2025650" cy="641350"/>
          </a:xfrm>
          <a:prstGeom prst="rect">
            <a:avLst/>
          </a:prstGeom>
          <a:gradFill rotWithShape="0">
            <a:gsLst>
              <a:gs pos="0">
                <a:srgbClr val="FF6D6D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/>
              <a:t>Vazokonstrikční</a:t>
            </a:r>
            <a:br>
              <a:rPr lang="cs-CZ" altLang="cs-CZ"/>
            </a:br>
            <a:r>
              <a:rPr lang="cs-CZ" altLang="cs-CZ"/>
              <a:t>účinky</a:t>
            </a: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3106738" y="2365375"/>
            <a:ext cx="1708150" cy="915988"/>
          </a:xfrm>
          <a:prstGeom prst="rect">
            <a:avLst/>
          </a:prstGeom>
          <a:gradFill rotWithShape="0">
            <a:gsLst>
              <a:gs pos="0">
                <a:srgbClr val="FF6D6D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/>
              <a:t>Retence </a:t>
            </a:r>
            <a:br>
              <a:rPr lang="cs-CZ" altLang="cs-CZ"/>
            </a:br>
            <a:r>
              <a:rPr lang="cs-CZ" altLang="cs-CZ"/>
              <a:t>sodíku a vody </a:t>
            </a:r>
            <a:br>
              <a:rPr lang="cs-CZ" altLang="cs-CZ"/>
            </a:br>
            <a:r>
              <a:rPr lang="cs-CZ" altLang="cs-CZ"/>
              <a:t>v ledvinách</a:t>
            </a:r>
          </a:p>
        </p:txBody>
      </p:sp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5299075" y="2351088"/>
            <a:ext cx="1444625" cy="915987"/>
          </a:xfrm>
          <a:prstGeom prst="rect">
            <a:avLst/>
          </a:prstGeom>
          <a:gradFill rotWithShape="0">
            <a:gsLst>
              <a:gs pos="0">
                <a:srgbClr val="FF6D6D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/>
              <a:t>Efektivní</a:t>
            </a:r>
            <a:br>
              <a:rPr lang="cs-CZ" altLang="cs-CZ"/>
            </a:br>
            <a:r>
              <a:rPr lang="cs-CZ" altLang="cs-CZ"/>
              <a:t>krevní</a:t>
            </a:r>
            <a:br>
              <a:rPr lang="cs-CZ" altLang="cs-CZ"/>
            </a:br>
            <a:r>
              <a:rPr lang="cs-CZ" altLang="cs-CZ"/>
              <a:t>objem</a:t>
            </a:r>
          </a:p>
        </p:txBody>
      </p:sp>
      <p:sp>
        <p:nvSpPr>
          <p:cNvPr id="143369" name="Text Box 9"/>
          <p:cNvSpPr txBox="1">
            <a:spLocks noChangeArrowheads="1"/>
          </p:cNvSpPr>
          <p:nvPr/>
        </p:nvSpPr>
        <p:spPr bwMode="auto">
          <a:xfrm>
            <a:off x="7308850" y="2565400"/>
            <a:ext cx="1444625" cy="641350"/>
          </a:xfrm>
          <a:prstGeom prst="rect">
            <a:avLst/>
          </a:prstGeom>
          <a:gradFill rotWithShape="0">
            <a:gsLst>
              <a:gs pos="0">
                <a:srgbClr val="CCFF99"/>
              </a:gs>
              <a:gs pos="100000">
                <a:srgbClr val="CCFF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Srdeční</a:t>
            </a:r>
            <a:br>
              <a:rPr lang="cs-CZ" altLang="cs-CZ">
                <a:solidFill>
                  <a:schemeClr val="tx1"/>
                </a:solidFill>
              </a:rPr>
            </a:br>
            <a:r>
              <a:rPr lang="cs-CZ" altLang="cs-CZ">
                <a:solidFill>
                  <a:schemeClr val="tx1"/>
                </a:solidFill>
              </a:rPr>
              <a:t>výdej</a:t>
            </a:r>
          </a:p>
        </p:txBody>
      </p:sp>
      <p:sp>
        <p:nvSpPr>
          <p:cNvPr id="143370" name="Text Box 10"/>
          <p:cNvSpPr txBox="1">
            <a:spLocks noChangeArrowheads="1"/>
          </p:cNvSpPr>
          <p:nvPr/>
        </p:nvSpPr>
        <p:spPr bwMode="auto">
          <a:xfrm>
            <a:off x="7308850" y="3716338"/>
            <a:ext cx="1444625" cy="641350"/>
          </a:xfrm>
          <a:prstGeom prst="rect">
            <a:avLst/>
          </a:prstGeom>
          <a:gradFill rotWithShape="0">
            <a:gsLst>
              <a:gs pos="0">
                <a:srgbClr val="CCFF99"/>
              </a:gs>
              <a:gs pos="100000">
                <a:srgbClr val="CCFF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Perfůze</a:t>
            </a:r>
            <a:br>
              <a:rPr lang="cs-CZ" altLang="cs-CZ">
                <a:solidFill>
                  <a:schemeClr val="tx1"/>
                </a:solidFill>
              </a:rPr>
            </a:br>
            <a:r>
              <a:rPr lang="cs-CZ" altLang="cs-CZ">
                <a:solidFill>
                  <a:schemeClr val="tx1"/>
                </a:solidFill>
              </a:rPr>
              <a:t>tkání</a:t>
            </a:r>
          </a:p>
        </p:txBody>
      </p:sp>
      <p:sp>
        <p:nvSpPr>
          <p:cNvPr id="143371" name="Text Box 11"/>
          <p:cNvSpPr txBox="1">
            <a:spLocks noChangeArrowheads="1"/>
          </p:cNvSpPr>
          <p:nvPr/>
        </p:nvSpPr>
        <p:spPr bwMode="auto">
          <a:xfrm>
            <a:off x="3105150" y="3700463"/>
            <a:ext cx="1708150" cy="915987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Kapacita</a:t>
            </a:r>
            <a:br>
              <a:rPr lang="cs-CZ" altLang="cs-CZ">
                <a:solidFill>
                  <a:schemeClr val="tx1"/>
                </a:solidFill>
              </a:rPr>
            </a:br>
            <a:r>
              <a:rPr lang="cs-CZ" altLang="cs-CZ">
                <a:solidFill>
                  <a:schemeClr val="tx1"/>
                </a:solidFill>
              </a:rPr>
              <a:t>cévního řečiště</a:t>
            </a:r>
          </a:p>
        </p:txBody>
      </p:sp>
      <p:sp>
        <p:nvSpPr>
          <p:cNvPr id="143372" name="Text Box 12"/>
          <p:cNvSpPr txBox="1">
            <a:spLocks noChangeArrowheads="1"/>
          </p:cNvSpPr>
          <p:nvPr/>
        </p:nvSpPr>
        <p:spPr bwMode="auto">
          <a:xfrm>
            <a:off x="3563938" y="5202238"/>
            <a:ext cx="2025650" cy="396875"/>
          </a:xfrm>
          <a:prstGeom prst="rect">
            <a:avLst/>
          </a:prstGeom>
          <a:gradFill rotWithShape="0">
            <a:gsLst>
              <a:gs pos="0">
                <a:srgbClr val="FF6D6D"/>
              </a:gs>
              <a:gs pos="100000">
                <a:srgbClr val="CCFF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solidFill>
                  <a:schemeClr val="tx1"/>
                </a:solidFill>
              </a:rPr>
              <a:t>Vzestup PCR</a:t>
            </a:r>
          </a:p>
        </p:txBody>
      </p:sp>
      <p:sp>
        <p:nvSpPr>
          <p:cNvPr id="143373" name="Text Box 13"/>
          <p:cNvSpPr txBox="1">
            <a:spLocks noChangeArrowheads="1"/>
          </p:cNvSpPr>
          <p:nvPr/>
        </p:nvSpPr>
        <p:spPr bwMode="auto">
          <a:xfrm>
            <a:off x="7092950" y="4868863"/>
            <a:ext cx="1852613" cy="915987"/>
          </a:xfrm>
          <a:prstGeom prst="rect">
            <a:avLst/>
          </a:prstGeom>
          <a:gradFill rotWithShape="0">
            <a:gsLst>
              <a:gs pos="0">
                <a:srgbClr val="CCFF99"/>
              </a:gs>
              <a:gs pos="100000">
                <a:srgbClr val="CCFF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Autoregulační</a:t>
            </a:r>
            <a:br>
              <a:rPr lang="cs-CZ" altLang="cs-CZ">
                <a:solidFill>
                  <a:schemeClr val="tx1"/>
                </a:solidFill>
              </a:rPr>
            </a:br>
            <a:r>
              <a:rPr lang="cs-CZ" altLang="cs-CZ">
                <a:solidFill>
                  <a:schemeClr val="tx1"/>
                </a:solidFill>
              </a:rPr>
              <a:t>úprava</a:t>
            </a:r>
            <a:br>
              <a:rPr lang="cs-CZ" altLang="cs-CZ">
                <a:solidFill>
                  <a:schemeClr val="tx1"/>
                </a:solidFill>
              </a:rPr>
            </a:br>
            <a:r>
              <a:rPr lang="cs-CZ" altLang="cs-CZ">
                <a:solidFill>
                  <a:schemeClr val="tx1"/>
                </a:solidFill>
              </a:rPr>
              <a:t>rezistence</a:t>
            </a:r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1800225" y="6165850"/>
            <a:ext cx="5565775" cy="576263"/>
          </a:xfrm>
          <a:prstGeom prst="rect">
            <a:avLst/>
          </a:prstGeom>
          <a:gradFill rotWithShape="0">
            <a:gsLst>
              <a:gs pos="0">
                <a:srgbClr val="CCFF66"/>
              </a:gs>
              <a:gs pos="100000">
                <a:srgbClr val="FF6D6D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5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800">
                <a:solidFill>
                  <a:schemeClr val="tx1"/>
                </a:solidFill>
              </a:rPr>
              <a:t>ARTERIÁLNÍ KREVNÍ TLAK</a:t>
            </a:r>
          </a:p>
        </p:txBody>
      </p:sp>
      <p:sp>
        <p:nvSpPr>
          <p:cNvPr id="143375" name="Line 15"/>
          <p:cNvSpPr>
            <a:spLocks noChangeShapeType="1"/>
          </p:cNvSpPr>
          <p:nvPr/>
        </p:nvSpPr>
        <p:spPr bwMode="auto">
          <a:xfrm>
            <a:off x="1563688" y="1973263"/>
            <a:ext cx="0" cy="360362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376" name="Line 16"/>
          <p:cNvSpPr>
            <a:spLocks noChangeShapeType="1"/>
          </p:cNvSpPr>
          <p:nvPr/>
        </p:nvSpPr>
        <p:spPr bwMode="auto">
          <a:xfrm>
            <a:off x="2641600" y="2708275"/>
            <a:ext cx="360363" cy="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377" name="Line 17"/>
          <p:cNvSpPr>
            <a:spLocks noChangeShapeType="1"/>
          </p:cNvSpPr>
          <p:nvPr/>
        </p:nvSpPr>
        <p:spPr bwMode="auto">
          <a:xfrm>
            <a:off x="4859338" y="2738438"/>
            <a:ext cx="360362" cy="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378" name="Line 18"/>
          <p:cNvSpPr>
            <a:spLocks noChangeShapeType="1"/>
          </p:cNvSpPr>
          <p:nvPr/>
        </p:nvSpPr>
        <p:spPr bwMode="auto">
          <a:xfrm>
            <a:off x="6877050" y="2852738"/>
            <a:ext cx="360363" cy="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379" name="Line 19"/>
          <p:cNvSpPr>
            <a:spLocks noChangeShapeType="1"/>
          </p:cNvSpPr>
          <p:nvPr/>
        </p:nvSpPr>
        <p:spPr bwMode="auto">
          <a:xfrm>
            <a:off x="2987675" y="1628775"/>
            <a:ext cx="863600" cy="576263"/>
          </a:xfrm>
          <a:prstGeom prst="line">
            <a:avLst/>
          </a:prstGeom>
          <a:noFill/>
          <a:ln w="57150">
            <a:solidFill>
              <a:srgbClr val="FF505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380" name="Line 20"/>
          <p:cNvSpPr>
            <a:spLocks noChangeShapeType="1"/>
          </p:cNvSpPr>
          <p:nvPr/>
        </p:nvSpPr>
        <p:spPr bwMode="auto">
          <a:xfrm>
            <a:off x="1577975" y="3111500"/>
            <a:ext cx="0" cy="2289175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381" name="Line 21"/>
          <p:cNvSpPr>
            <a:spLocks noChangeShapeType="1"/>
          </p:cNvSpPr>
          <p:nvPr/>
        </p:nvSpPr>
        <p:spPr bwMode="auto">
          <a:xfrm>
            <a:off x="1604963" y="5373688"/>
            <a:ext cx="1871662" cy="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382" name="Line 22"/>
          <p:cNvSpPr>
            <a:spLocks noChangeShapeType="1"/>
          </p:cNvSpPr>
          <p:nvPr/>
        </p:nvSpPr>
        <p:spPr bwMode="auto">
          <a:xfrm>
            <a:off x="5651500" y="5373688"/>
            <a:ext cx="1368425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383" name="Line 23"/>
          <p:cNvSpPr>
            <a:spLocks noChangeShapeType="1"/>
          </p:cNvSpPr>
          <p:nvPr/>
        </p:nvSpPr>
        <p:spPr bwMode="auto">
          <a:xfrm>
            <a:off x="8027988" y="1196975"/>
            <a:ext cx="0" cy="3603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384" name="Line 24"/>
          <p:cNvSpPr>
            <a:spLocks noChangeShapeType="1"/>
          </p:cNvSpPr>
          <p:nvPr/>
        </p:nvSpPr>
        <p:spPr bwMode="auto">
          <a:xfrm>
            <a:off x="8027988" y="2060575"/>
            <a:ext cx="0" cy="3603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385" name="Line 25"/>
          <p:cNvSpPr>
            <a:spLocks noChangeShapeType="1"/>
          </p:cNvSpPr>
          <p:nvPr/>
        </p:nvSpPr>
        <p:spPr bwMode="auto">
          <a:xfrm>
            <a:off x="8027988" y="3284538"/>
            <a:ext cx="0" cy="36036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386" name="Line 26"/>
          <p:cNvSpPr>
            <a:spLocks noChangeShapeType="1"/>
          </p:cNvSpPr>
          <p:nvPr/>
        </p:nvSpPr>
        <p:spPr bwMode="auto">
          <a:xfrm>
            <a:off x="8027988" y="4437063"/>
            <a:ext cx="0" cy="36036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387" name="Line 27"/>
          <p:cNvSpPr>
            <a:spLocks noChangeShapeType="1"/>
          </p:cNvSpPr>
          <p:nvPr/>
        </p:nvSpPr>
        <p:spPr bwMode="auto">
          <a:xfrm>
            <a:off x="4845050" y="4164013"/>
            <a:ext cx="1238250" cy="0"/>
          </a:xfrm>
          <a:prstGeom prst="line">
            <a:avLst/>
          </a:prstGeom>
          <a:noFill/>
          <a:ln w="57150">
            <a:solidFill>
              <a:srgbClr val="99FF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388" name="Line 28"/>
          <p:cNvSpPr>
            <a:spLocks noChangeShapeType="1"/>
          </p:cNvSpPr>
          <p:nvPr/>
        </p:nvSpPr>
        <p:spPr bwMode="auto">
          <a:xfrm flipV="1">
            <a:off x="6056313" y="3341688"/>
            <a:ext cx="0" cy="792162"/>
          </a:xfrm>
          <a:prstGeom prst="line">
            <a:avLst/>
          </a:prstGeom>
          <a:noFill/>
          <a:ln w="57150">
            <a:solidFill>
              <a:srgbClr val="99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389" name="AutoShape 29"/>
          <p:cNvSpPr>
            <a:spLocks noChangeArrowheads="1"/>
          </p:cNvSpPr>
          <p:nvPr/>
        </p:nvSpPr>
        <p:spPr bwMode="auto">
          <a:xfrm>
            <a:off x="4341813" y="5661025"/>
            <a:ext cx="503237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FF66"/>
          </a:solidFill>
          <a:ln w="57150">
            <a:solidFill>
              <a:srgbClr val="FF5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43390" name="Line 30"/>
          <p:cNvSpPr>
            <a:spLocks noChangeShapeType="1"/>
          </p:cNvSpPr>
          <p:nvPr/>
        </p:nvSpPr>
        <p:spPr bwMode="auto">
          <a:xfrm>
            <a:off x="3163888" y="3860800"/>
            <a:ext cx="0" cy="503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391" name="Line 31"/>
          <p:cNvSpPr>
            <a:spLocks noChangeShapeType="1"/>
          </p:cNvSpPr>
          <p:nvPr/>
        </p:nvSpPr>
        <p:spPr bwMode="auto">
          <a:xfrm>
            <a:off x="5435600" y="2565400"/>
            <a:ext cx="0" cy="5032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392" name="Line 32"/>
          <p:cNvSpPr>
            <a:spLocks noChangeShapeType="1"/>
          </p:cNvSpPr>
          <p:nvPr/>
        </p:nvSpPr>
        <p:spPr bwMode="auto">
          <a:xfrm>
            <a:off x="7451725" y="2678113"/>
            <a:ext cx="0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393" name="Line 33"/>
          <p:cNvSpPr>
            <a:spLocks noChangeShapeType="1"/>
          </p:cNvSpPr>
          <p:nvPr/>
        </p:nvSpPr>
        <p:spPr bwMode="auto">
          <a:xfrm>
            <a:off x="7451725" y="3860800"/>
            <a:ext cx="0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394" name="Line 34"/>
          <p:cNvSpPr>
            <a:spLocks noChangeShapeType="1"/>
          </p:cNvSpPr>
          <p:nvPr/>
        </p:nvSpPr>
        <p:spPr bwMode="auto">
          <a:xfrm>
            <a:off x="7566025" y="1671638"/>
            <a:ext cx="0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395" name="Line 35"/>
          <p:cNvSpPr>
            <a:spLocks noChangeShapeType="1"/>
          </p:cNvSpPr>
          <p:nvPr/>
        </p:nvSpPr>
        <p:spPr bwMode="auto">
          <a:xfrm flipH="1" flipV="1">
            <a:off x="2046288" y="6297613"/>
            <a:ext cx="4762" cy="3000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2370138" y="685800"/>
            <a:ext cx="41036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4000"/>
              <a:t>Formy Hypertenze</a:t>
            </a:r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474663" y="1603375"/>
            <a:ext cx="8239125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cs-CZ" altLang="cs-CZ" sz="2600"/>
              <a:t>A. Esentiální (Primární) Hypertenze</a:t>
            </a:r>
          </a:p>
          <a:p>
            <a:pPr>
              <a:lnSpc>
                <a:spcPct val="120000"/>
              </a:lnSpc>
            </a:pPr>
            <a:r>
              <a:rPr lang="cs-CZ" altLang="cs-CZ" sz="2600"/>
              <a:t>B. Sekundární Hypertenze</a:t>
            </a:r>
          </a:p>
          <a:p>
            <a:pPr>
              <a:lnSpc>
                <a:spcPct val="120000"/>
              </a:lnSpc>
            </a:pPr>
            <a:r>
              <a:rPr lang="cs-CZ" altLang="cs-CZ" sz="2400">
                <a:solidFill>
                  <a:srgbClr val="FFFF00"/>
                </a:solidFill>
              </a:rPr>
              <a:t> 1. Renovaskulární Hypertenze</a:t>
            </a:r>
          </a:p>
          <a:p>
            <a:pPr>
              <a:lnSpc>
                <a:spcPct val="120000"/>
              </a:lnSpc>
            </a:pPr>
            <a:r>
              <a:rPr lang="cs-CZ" altLang="cs-CZ" sz="2400">
                <a:solidFill>
                  <a:srgbClr val="FFFF00"/>
                </a:solidFill>
              </a:rPr>
              <a:t> 2. Renální (parenchymatózní) Hypertenze</a:t>
            </a:r>
          </a:p>
          <a:p>
            <a:pPr>
              <a:lnSpc>
                <a:spcPct val="120000"/>
              </a:lnSpc>
            </a:pPr>
            <a:r>
              <a:rPr lang="cs-CZ" altLang="cs-CZ" sz="2400">
                <a:solidFill>
                  <a:srgbClr val="FFFF00"/>
                </a:solidFill>
              </a:rPr>
              <a:t> 3. Endokrinně Podmíněné Formy Hypertenze</a:t>
            </a:r>
          </a:p>
          <a:p>
            <a:pPr>
              <a:lnSpc>
                <a:spcPct val="120000"/>
              </a:lnSpc>
            </a:pPr>
            <a:r>
              <a:rPr lang="cs-CZ" altLang="cs-CZ" sz="2400">
                <a:solidFill>
                  <a:srgbClr val="FFFF00"/>
                </a:solidFill>
              </a:rPr>
              <a:t>   </a:t>
            </a:r>
            <a:r>
              <a:rPr lang="cs-CZ" altLang="cs-CZ" sz="2300">
                <a:solidFill>
                  <a:srgbClr val="FFFFFF"/>
                </a:solidFill>
              </a:rPr>
              <a:t>a/ Primární hyperaldosteronismus</a:t>
            </a:r>
          </a:p>
          <a:p>
            <a:pPr>
              <a:lnSpc>
                <a:spcPct val="120000"/>
              </a:lnSpc>
            </a:pPr>
            <a:r>
              <a:rPr lang="cs-CZ" altLang="cs-CZ" sz="2300">
                <a:solidFill>
                  <a:srgbClr val="FFFFFF"/>
                </a:solidFill>
              </a:rPr>
              <a:t>   b/ Pseudohyperaldosterinismus - Liddleuv syndrom</a:t>
            </a:r>
          </a:p>
          <a:p>
            <a:pPr>
              <a:lnSpc>
                <a:spcPct val="120000"/>
              </a:lnSpc>
            </a:pPr>
            <a:r>
              <a:rPr lang="cs-CZ" altLang="cs-CZ" sz="2300">
                <a:solidFill>
                  <a:srgbClr val="FFFFFF"/>
                </a:solidFill>
              </a:rPr>
              <a:t>   c/ Pseudohyperaldosterinismus - způsobený defektem 11-ßHSD</a:t>
            </a:r>
          </a:p>
          <a:p>
            <a:pPr>
              <a:lnSpc>
                <a:spcPct val="120000"/>
              </a:lnSpc>
            </a:pPr>
            <a:r>
              <a:rPr lang="cs-CZ" altLang="cs-CZ" sz="2300">
                <a:solidFill>
                  <a:srgbClr val="FFFFFF"/>
                </a:solidFill>
              </a:rPr>
              <a:t>   d/ Hyperaldosterinismus ovlivnitelný glukokortikoidy</a:t>
            </a:r>
          </a:p>
          <a:p>
            <a:pPr>
              <a:lnSpc>
                <a:spcPct val="120000"/>
              </a:lnSpc>
            </a:pPr>
            <a:r>
              <a:rPr lang="cs-CZ" altLang="cs-CZ" sz="2300">
                <a:solidFill>
                  <a:srgbClr val="FFFFFF"/>
                </a:solidFill>
              </a:rPr>
              <a:t>   e/ Cushingův sysndrom</a:t>
            </a:r>
          </a:p>
          <a:p>
            <a:pPr>
              <a:lnSpc>
                <a:spcPct val="120000"/>
              </a:lnSpc>
            </a:pPr>
            <a:r>
              <a:rPr lang="cs-CZ" altLang="cs-CZ" sz="2300">
                <a:solidFill>
                  <a:srgbClr val="FFFFFF"/>
                </a:solidFill>
              </a:rPr>
              <a:t>    f/ Feochromocytom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1422400" y="609600"/>
            <a:ext cx="62817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3600"/>
              <a:t>Primární hyperaldosteronismus</a:t>
            </a:r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541338" y="1951038"/>
            <a:ext cx="8112125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cs-CZ" altLang="cs-CZ" sz="2400">
                <a:solidFill>
                  <a:srgbClr val="FFFF00"/>
                </a:solidFill>
              </a:rPr>
              <a:t>Nadbytek mineralokortikoidů produkovaných adenomem</a:t>
            </a:r>
          </a:p>
          <a:p>
            <a:pPr>
              <a:lnSpc>
                <a:spcPct val="130000"/>
              </a:lnSpc>
            </a:pPr>
            <a:r>
              <a:rPr lang="cs-CZ" altLang="cs-CZ" sz="2400">
                <a:solidFill>
                  <a:srgbClr val="FFFF00"/>
                </a:solidFill>
              </a:rPr>
              <a:t>(tzv. Connův syndrom) způsobí:</a:t>
            </a:r>
          </a:p>
          <a:p>
            <a:pPr>
              <a:lnSpc>
                <a:spcPct val="130000"/>
              </a:lnSpc>
            </a:pPr>
            <a:r>
              <a:rPr lang="cs-CZ" altLang="cs-CZ" sz="2400">
                <a:solidFill>
                  <a:srgbClr val="FFFF00"/>
                </a:solidFill>
              </a:rPr>
              <a:t>1. Zvýšenou aktivitu Na</a:t>
            </a:r>
            <a:r>
              <a:rPr lang="cs-CZ" altLang="cs-CZ" sz="2400" baseline="30000">
                <a:solidFill>
                  <a:srgbClr val="FFFF00"/>
                </a:solidFill>
              </a:rPr>
              <a:t>+</a:t>
            </a:r>
            <a:r>
              <a:rPr lang="cs-CZ" altLang="cs-CZ" sz="2400">
                <a:solidFill>
                  <a:srgbClr val="FFFF00"/>
                </a:solidFill>
              </a:rPr>
              <a:t>-K</a:t>
            </a:r>
            <a:r>
              <a:rPr lang="cs-CZ" altLang="cs-CZ" sz="2400" baseline="30000">
                <a:solidFill>
                  <a:srgbClr val="FFFF00"/>
                </a:solidFill>
              </a:rPr>
              <a:t>+</a:t>
            </a:r>
            <a:r>
              <a:rPr lang="cs-CZ" altLang="cs-CZ" sz="2400">
                <a:solidFill>
                  <a:srgbClr val="FFFF00"/>
                </a:solidFill>
              </a:rPr>
              <a:t> pumpy v bazolaterální membráně.</a:t>
            </a:r>
          </a:p>
          <a:p>
            <a:pPr>
              <a:lnSpc>
                <a:spcPct val="130000"/>
              </a:lnSpc>
            </a:pPr>
            <a:r>
              <a:rPr lang="cs-CZ" altLang="cs-CZ" sz="2400">
                <a:solidFill>
                  <a:srgbClr val="FFFF00"/>
                </a:solidFill>
              </a:rPr>
              <a:t>2. Zvýšenou aktivitu epiteliálních kanálů pro Na</a:t>
            </a:r>
            <a:r>
              <a:rPr lang="cs-CZ" altLang="cs-CZ" sz="2400" baseline="30000">
                <a:solidFill>
                  <a:srgbClr val="FFFF00"/>
                </a:solidFill>
              </a:rPr>
              <a:t>+</a:t>
            </a:r>
            <a:r>
              <a:rPr lang="cs-CZ" altLang="cs-CZ" sz="2400">
                <a:solidFill>
                  <a:srgbClr val="FFFF00"/>
                </a:solidFill>
              </a:rPr>
              <a:t> (ENaC)</a:t>
            </a:r>
          </a:p>
          <a:p>
            <a:pPr>
              <a:lnSpc>
                <a:spcPct val="130000"/>
              </a:lnSpc>
            </a:pPr>
            <a:r>
              <a:rPr lang="cs-CZ" altLang="cs-CZ" sz="2400">
                <a:solidFill>
                  <a:srgbClr val="FFFF00"/>
                </a:solidFill>
              </a:rPr>
              <a:t>    v luminální membráně.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AutoShape 2"/>
          <p:cNvSpPr>
            <a:spLocks noChangeArrowheads="1"/>
          </p:cNvSpPr>
          <p:nvPr/>
        </p:nvSpPr>
        <p:spPr bwMode="auto">
          <a:xfrm>
            <a:off x="2268538" y="1611313"/>
            <a:ext cx="4679950" cy="43386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A09E9A"/>
              </a:gs>
            </a:gsLst>
            <a:path path="shape">
              <a:fillToRect l="50000" t="50000" r="50000" b="50000"/>
            </a:path>
          </a:gradFill>
          <a:ln w="76200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46435" name="Line 3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6980" name="AutoShape 4"/>
          <p:cNvSpPr>
            <a:spLocks noChangeArrowheads="1"/>
          </p:cNvSpPr>
          <p:nvPr/>
        </p:nvSpPr>
        <p:spPr bwMode="auto">
          <a:xfrm rot="16200000">
            <a:off x="2016126" y="3913187"/>
            <a:ext cx="647700" cy="720725"/>
          </a:xfrm>
          <a:custGeom>
            <a:avLst/>
            <a:gdLst>
              <a:gd name="G0" fmla="+- 7306 0 0"/>
              <a:gd name="G1" fmla="+- 21600 0 7306"/>
              <a:gd name="G2" fmla="*/ 7306 1 2"/>
              <a:gd name="G3" fmla="+- 21600 0 G2"/>
              <a:gd name="G4" fmla="+/ 7306 21600 2"/>
              <a:gd name="G5" fmla="+/ G1 0 2"/>
              <a:gd name="G6" fmla="*/ 21600 21600 7306"/>
              <a:gd name="G7" fmla="*/ G6 1 2"/>
              <a:gd name="G8" fmla="+- 21600 0 G7"/>
              <a:gd name="G9" fmla="*/ 21600 1 2"/>
              <a:gd name="G10" fmla="+- 7306 0 G9"/>
              <a:gd name="G11" fmla="?: G10 G8 0"/>
              <a:gd name="G12" fmla="?: G10 G7 21600"/>
              <a:gd name="T0" fmla="*/ 17947 w 21600"/>
              <a:gd name="T1" fmla="*/ 10800 h 21600"/>
              <a:gd name="T2" fmla="*/ 10800 w 21600"/>
              <a:gd name="T3" fmla="*/ 21600 h 21600"/>
              <a:gd name="T4" fmla="*/ 3653 w 21600"/>
              <a:gd name="T5" fmla="*/ 10800 h 21600"/>
              <a:gd name="T6" fmla="*/ 10800 w 21600"/>
              <a:gd name="T7" fmla="*/ 0 h 21600"/>
              <a:gd name="T8" fmla="*/ 5453 w 21600"/>
              <a:gd name="T9" fmla="*/ 5453 h 21600"/>
              <a:gd name="T10" fmla="*/ 16147 w 21600"/>
              <a:gd name="T11" fmla="*/ 16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306" y="21600"/>
                </a:lnTo>
                <a:lnTo>
                  <a:pt x="14294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FF9999"/>
              </a:gs>
              <a:gs pos="100000">
                <a:srgbClr val="DF4B59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46437" name="Line 5"/>
          <p:cNvSpPr>
            <a:spLocks noChangeShapeType="1"/>
          </p:cNvSpPr>
          <p:nvPr/>
        </p:nvSpPr>
        <p:spPr bwMode="auto">
          <a:xfrm>
            <a:off x="1533525" y="4279900"/>
            <a:ext cx="2376488" cy="0"/>
          </a:xfrm>
          <a:prstGeom prst="line">
            <a:avLst/>
          </a:prstGeom>
          <a:noFill/>
          <a:ln w="57150">
            <a:solidFill>
              <a:srgbClr val="D6263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755650" y="3892550"/>
            <a:ext cx="935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D62637"/>
                </a:solidFill>
              </a:rPr>
              <a:t>Na</a:t>
            </a:r>
            <a:r>
              <a:rPr lang="cs-CZ" altLang="cs-CZ" sz="3200" baseline="30000">
                <a:solidFill>
                  <a:srgbClr val="D62637"/>
                </a:solidFill>
              </a:rPr>
              <a:t>+</a:t>
            </a:r>
            <a:endParaRPr lang="cs-CZ" altLang="cs-CZ" sz="3200">
              <a:solidFill>
                <a:srgbClr val="D62637"/>
              </a:solidFill>
            </a:endParaRPr>
          </a:p>
        </p:txBody>
      </p:sp>
      <p:sp>
        <p:nvSpPr>
          <p:cNvPr id="146439" name="Freeform 7"/>
          <p:cNvSpPr>
            <a:spLocks/>
          </p:cNvSpPr>
          <p:nvPr/>
        </p:nvSpPr>
        <p:spPr bwMode="auto">
          <a:xfrm>
            <a:off x="2257425" y="5948363"/>
            <a:ext cx="4786313" cy="903287"/>
          </a:xfrm>
          <a:custGeom>
            <a:avLst/>
            <a:gdLst>
              <a:gd name="T0" fmla="*/ 2147483647 w 3015"/>
              <a:gd name="T1" fmla="*/ 2147483647 h 583"/>
              <a:gd name="T2" fmla="*/ 2147483647 w 3015"/>
              <a:gd name="T3" fmla="*/ 2147483647 h 583"/>
              <a:gd name="T4" fmla="*/ 2147483647 w 3015"/>
              <a:gd name="T5" fmla="*/ 2147483647 h 583"/>
              <a:gd name="T6" fmla="*/ 2147483647 w 3015"/>
              <a:gd name="T7" fmla="*/ 2147483647 h 583"/>
              <a:gd name="T8" fmla="*/ 2147483647 w 3015"/>
              <a:gd name="T9" fmla="*/ 2147483647 h 583"/>
              <a:gd name="T10" fmla="*/ 2147483647 w 3015"/>
              <a:gd name="T11" fmla="*/ 2147483647 h 583"/>
              <a:gd name="T12" fmla="*/ 2147483647 w 3015"/>
              <a:gd name="T13" fmla="*/ 2147483647 h 583"/>
              <a:gd name="T14" fmla="*/ 2147483647 w 3015"/>
              <a:gd name="T15" fmla="*/ 2147483647 h 583"/>
              <a:gd name="T16" fmla="*/ 2147483647 w 3015"/>
              <a:gd name="T17" fmla="*/ 2147483647 h 583"/>
              <a:gd name="T18" fmla="*/ 2147483647 w 3015"/>
              <a:gd name="T19" fmla="*/ 2147483647 h 583"/>
              <a:gd name="T20" fmla="*/ 2147483647 w 3015"/>
              <a:gd name="T21" fmla="*/ 2147483647 h 583"/>
              <a:gd name="T22" fmla="*/ 2147483647 w 3015"/>
              <a:gd name="T23" fmla="*/ 2147483647 h 583"/>
              <a:gd name="T24" fmla="*/ 2147483647 w 3015"/>
              <a:gd name="T25" fmla="*/ 2147483647 h 583"/>
              <a:gd name="T26" fmla="*/ 2147483647 w 3015"/>
              <a:gd name="T27" fmla="*/ 2147483647 h 583"/>
              <a:gd name="T28" fmla="*/ 2147483647 w 3015"/>
              <a:gd name="T29" fmla="*/ 2147483647 h 5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015"/>
              <a:gd name="T46" fmla="*/ 0 h 583"/>
              <a:gd name="T47" fmla="*/ 3015 w 3015"/>
              <a:gd name="T48" fmla="*/ 583 h 5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015" h="583">
                <a:moveTo>
                  <a:pt x="567" y="20"/>
                </a:moveTo>
                <a:cubicBezTo>
                  <a:pt x="191" y="35"/>
                  <a:pt x="274" y="69"/>
                  <a:pt x="198" y="107"/>
                </a:cubicBezTo>
                <a:cubicBezTo>
                  <a:pt x="122" y="145"/>
                  <a:pt x="130" y="194"/>
                  <a:pt x="114" y="245"/>
                </a:cubicBezTo>
                <a:cubicBezTo>
                  <a:pt x="98" y="296"/>
                  <a:pt x="101" y="361"/>
                  <a:pt x="102" y="413"/>
                </a:cubicBezTo>
                <a:cubicBezTo>
                  <a:pt x="103" y="465"/>
                  <a:pt x="76" y="531"/>
                  <a:pt x="120" y="557"/>
                </a:cubicBezTo>
                <a:cubicBezTo>
                  <a:pt x="164" y="583"/>
                  <a:pt x="0" y="566"/>
                  <a:pt x="366" y="569"/>
                </a:cubicBezTo>
                <a:cubicBezTo>
                  <a:pt x="732" y="572"/>
                  <a:pt x="1893" y="575"/>
                  <a:pt x="2316" y="575"/>
                </a:cubicBezTo>
                <a:cubicBezTo>
                  <a:pt x="2739" y="575"/>
                  <a:pt x="2793" y="574"/>
                  <a:pt x="2904" y="569"/>
                </a:cubicBezTo>
                <a:cubicBezTo>
                  <a:pt x="3015" y="564"/>
                  <a:pt x="2967" y="580"/>
                  <a:pt x="2982" y="545"/>
                </a:cubicBezTo>
                <a:cubicBezTo>
                  <a:pt x="2997" y="510"/>
                  <a:pt x="3001" y="422"/>
                  <a:pt x="2994" y="359"/>
                </a:cubicBezTo>
                <a:cubicBezTo>
                  <a:pt x="2987" y="296"/>
                  <a:pt x="2964" y="217"/>
                  <a:pt x="2940" y="167"/>
                </a:cubicBezTo>
                <a:cubicBezTo>
                  <a:pt x="2916" y="117"/>
                  <a:pt x="2891" y="82"/>
                  <a:pt x="2850" y="59"/>
                </a:cubicBezTo>
                <a:cubicBezTo>
                  <a:pt x="2809" y="36"/>
                  <a:pt x="2760" y="36"/>
                  <a:pt x="2694" y="29"/>
                </a:cubicBezTo>
                <a:cubicBezTo>
                  <a:pt x="2628" y="22"/>
                  <a:pt x="2810" y="16"/>
                  <a:pt x="2456" y="15"/>
                </a:cubicBezTo>
                <a:cubicBezTo>
                  <a:pt x="2102" y="14"/>
                  <a:pt x="945" y="0"/>
                  <a:pt x="567" y="20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A09E9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40" name="Freeform 8"/>
          <p:cNvSpPr>
            <a:spLocks/>
          </p:cNvSpPr>
          <p:nvPr/>
        </p:nvSpPr>
        <p:spPr bwMode="auto">
          <a:xfrm rot="10800000">
            <a:off x="2239963" y="706438"/>
            <a:ext cx="4786312" cy="911225"/>
          </a:xfrm>
          <a:custGeom>
            <a:avLst/>
            <a:gdLst>
              <a:gd name="T0" fmla="*/ 2147483647 w 3015"/>
              <a:gd name="T1" fmla="*/ 2147483647 h 583"/>
              <a:gd name="T2" fmla="*/ 2147483647 w 3015"/>
              <a:gd name="T3" fmla="*/ 2147483647 h 583"/>
              <a:gd name="T4" fmla="*/ 2147483647 w 3015"/>
              <a:gd name="T5" fmla="*/ 2147483647 h 583"/>
              <a:gd name="T6" fmla="*/ 2147483647 w 3015"/>
              <a:gd name="T7" fmla="*/ 2147483647 h 583"/>
              <a:gd name="T8" fmla="*/ 2147483647 w 3015"/>
              <a:gd name="T9" fmla="*/ 2147483647 h 583"/>
              <a:gd name="T10" fmla="*/ 2147483647 w 3015"/>
              <a:gd name="T11" fmla="*/ 2147483647 h 583"/>
              <a:gd name="T12" fmla="*/ 2147483647 w 3015"/>
              <a:gd name="T13" fmla="*/ 2147483647 h 583"/>
              <a:gd name="T14" fmla="*/ 2147483647 w 3015"/>
              <a:gd name="T15" fmla="*/ 2147483647 h 583"/>
              <a:gd name="T16" fmla="*/ 2147483647 w 3015"/>
              <a:gd name="T17" fmla="*/ 2147483647 h 583"/>
              <a:gd name="T18" fmla="*/ 2147483647 w 3015"/>
              <a:gd name="T19" fmla="*/ 2147483647 h 583"/>
              <a:gd name="T20" fmla="*/ 2147483647 w 3015"/>
              <a:gd name="T21" fmla="*/ 2147483647 h 583"/>
              <a:gd name="T22" fmla="*/ 2147483647 w 3015"/>
              <a:gd name="T23" fmla="*/ 2147483647 h 583"/>
              <a:gd name="T24" fmla="*/ 2147483647 w 3015"/>
              <a:gd name="T25" fmla="*/ 2147483647 h 583"/>
              <a:gd name="T26" fmla="*/ 2147483647 w 3015"/>
              <a:gd name="T27" fmla="*/ 2147483647 h 583"/>
              <a:gd name="T28" fmla="*/ 2147483647 w 3015"/>
              <a:gd name="T29" fmla="*/ 2147483647 h 5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015"/>
              <a:gd name="T46" fmla="*/ 0 h 583"/>
              <a:gd name="T47" fmla="*/ 3015 w 3015"/>
              <a:gd name="T48" fmla="*/ 583 h 5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015" h="583">
                <a:moveTo>
                  <a:pt x="567" y="20"/>
                </a:moveTo>
                <a:cubicBezTo>
                  <a:pt x="191" y="35"/>
                  <a:pt x="274" y="69"/>
                  <a:pt x="198" y="107"/>
                </a:cubicBezTo>
                <a:cubicBezTo>
                  <a:pt x="122" y="145"/>
                  <a:pt x="130" y="194"/>
                  <a:pt x="114" y="245"/>
                </a:cubicBezTo>
                <a:cubicBezTo>
                  <a:pt x="98" y="296"/>
                  <a:pt x="101" y="361"/>
                  <a:pt x="102" y="413"/>
                </a:cubicBezTo>
                <a:cubicBezTo>
                  <a:pt x="103" y="465"/>
                  <a:pt x="76" y="531"/>
                  <a:pt x="120" y="557"/>
                </a:cubicBezTo>
                <a:cubicBezTo>
                  <a:pt x="164" y="583"/>
                  <a:pt x="0" y="566"/>
                  <a:pt x="366" y="569"/>
                </a:cubicBezTo>
                <a:cubicBezTo>
                  <a:pt x="732" y="572"/>
                  <a:pt x="1893" y="575"/>
                  <a:pt x="2316" y="575"/>
                </a:cubicBezTo>
                <a:cubicBezTo>
                  <a:pt x="2739" y="575"/>
                  <a:pt x="2793" y="574"/>
                  <a:pt x="2904" y="569"/>
                </a:cubicBezTo>
                <a:cubicBezTo>
                  <a:pt x="3015" y="564"/>
                  <a:pt x="2967" y="580"/>
                  <a:pt x="2982" y="545"/>
                </a:cubicBezTo>
                <a:cubicBezTo>
                  <a:pt x="2997" y="510"/>
                  <a:pt x="3001" y="422"/>
                  <a:pt x="2994" y="359"/>
                </a:cubicBezTo>
                <a:cubicBezTo>
                  <a:pt x="2987" y="296"/>
                  <a:pt x="2964" y="217"/>
                  <a:pt x="2940" y="167"/>
                </a:cubicBezTo>
                <a:cubicBezTo>
                  <a:pt x="2916" y="117"/>
                  <a:pt x="2891" y="82"/>
                  <a:pt x="2850" y="59"/>
                </a:cubicBezTo>
                <a:cubicBezTo>
                  <a:pt x="2809" y="36"/>
                  <a:pt x="2760" y="36"/>
                  <a:pt x="2694" y="29"/>
                </a:cubicBezTo>
                <a:cubicBezTo>
                  <a:pt x="2628" y="22"/>
                  <a:pt x="2810" y="16"/>
                  <a:pt x="2456" y="15"/>
                </a:cubicBezTo>
                <a:cubicBezTo>
                  <a:pt x="2102" y="14"/>
                  <a:pt x="945" y="0"/>
                  <a:pt x="567" y="20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A09E9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41" name="Text Box 9"/>
          <p:cNvSpPr txBox="1">
            <a:spLocks noChangeArrowheads="1"/>
          </p:cNvSpPr>
          <p:nvPr/>
        </p:nvSpPr>
        <p:spPr bwMode="auto">
          <a:xfrm>
            <a:off x="323850" y="908050"/>
            <a:ext cx="151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/>
              <a:t>lumen</a:t>
            </a:r>
          </a:p>
        </p:txBody>
      </p:sp>
      <p:sp>
        <p:nvSpPr>
          <p:cNvPr id="146442" name="Text Box 10"/>
          <p:cNvSpPr txBox="1">
            <a:spLocks noChangeArrowheads="1"/>
          </p:cNvSpPr>
          <p:nvPr/>
        </p:nvSpPr>
        <p:spPr bwMode="auto">
          <a:xfrm>
            <a:off x="7019925" y="893763"/>
            <a:ext cx="208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/>
              <a:t>intersticium</a:t>
            </a:r>
          </a:p>
        </p:txBody>
      </p:sp>
      <p:sp>
        <p:nvSpPr>
          <p:cNvPr id="146443" name="Text Box 11"/>
          <p:cNvSpPr txBox="1">
            <a:spLocks noChangeArrowheads="1"/>
          </p:cNvSpPr>
          <p:nvPr/>
        </p:nvSpPr>
        <p:spPr bwMode="auto">
          <a:xfrm>
            <a:off x="0" y="1889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800"/>
              <a:t>Primární hyperaldosteronismus</a:t>
            </a:r>
          </a:p>
        </p:txBody>
      </p:sp>
      <p:sp>
        <p:nvSpPr>
          <p:cNvPr id="766988" name="AutoShape 12"/>
          <p:cNvSpPr>
            <a:spLocks noChangeArrowheads="1"/>
          </p:cNvSpPr>
          <p:nvPr/>
        </p:nvSpPr>
        <p:spPr bwMode="auto">
          <a:xfrm rot="5400000">
            <a:off x="2000251" y="4757737"/>
            <a:ext cx="647700" cy="720725"/>
          </a:xfrm>
          <a:custGeom>
            <a:avLst/>
            <a:gdLst>
              <a:gd name="G0" fmla="+- 7306 0 0"/>
              <a:gd name="G1" fmla="+- 21600 0 7306"/>
              <a:gd name="G2" fmla="*/ 7306 1 2"/>
              <a:gd name="G3" fmla="+- 21600 0 G2"/>
              <a:gd name="G4" fmla="+/ 7306 21600 2"/>
              <a:gd name="G5" fmla="+/ G1 0 2"/>
              <a:gd name="G6" fmla="*/ 21600 21600 7306"/>
              <a:gd name="G7" fmla="*/ G6 1 2"/>
              <a:gd name="G8" fmla="+- 21600 0 G7"/>
              <a:gd name="G9" fmla="*/ 21600 1 2"/>
              <a:gd name="G10" fmla="+- 7306 0 G9"/>
              <a:gd name="G11" fmla="?: G10 G8 0"/>
              <a:gd name="G12" fmla="?: G10 G7 21600"/>
              <a:gd name="T0" fmla="*/ 17947 w 21600"/>
              <a:gd name="T1" fmla="*/ 10800 h 21600"/>
              <a:gd name="T2" fmla="*/ 10800 w 21600"/>
              <a:gd name="T3" fmla="*/ 21600 h 21600"/>
              <a:gd name="T4" fmla="*/ 3653 w 21600"/>
              <a:gd name="T5" fmla="*/ 10800 h 21600"/>
              <a:gd name="T6" fmla="*/ 10800 w 21600"/>
              <a:gd name="T7" fmla="*/ 0 h 21600"/>
              <a:gd name="T8" fmla="*/ 5453 w 21600"/>
              <a:gd name="T9" fmla="*/ 5453 h 21600"/>
              <a:gd name="T10" fmla="*/ 16147 w 21600"/>
              <a:gd name="T11" fmla="*/ 16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306" y="21600"/>
                </a:lnTo>
                <a:lnTo>
                  <a:pt x="14294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99FF99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46445" name="Line 13"/>
          <p:cNvSpPr>
            <a:spLocks noChangeShapeType="1"/>
          </p:cNvSpPr>
          <p:nvPr/>
        </p:nvSpPr>
        <p:spPr bwMode="auto">
          <a:xfrm rot="10800000">
            <a:off x="1403350" y="5100638"/>
            <a:ext cx="2376488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6446" name="Text Box 14"/>
          <p:cNvSpPr txBox="1">
            <a:spLocks noChangeArrowheads="1"/>
          </p:cNvSpPr>
          <p:nvPr/>
        </p:nvSpPr>
        <p:spPr bwMode="auto">
          <a:xfrm>
            <a:off x="3811588" y="4695825"/>
            <a:ext cx="9350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008000"/>
                </a:solidFill>
              </a:rPr>
              <a:t>K</a:t>
            </a:r>
            <a:r>
              <a:rPr lang="cs-CZ" altLang="cs-CZ" sz="3200" baseline="30000">
                <a:solidFill>
                  <a:srgbClr val="008000"/>
                </a:solidFill>
              </a:rPr>
              <a:t>+</a:t>
            </a:r>
            <a:endParaRPr lang="cs-CZ" altLang="cs-CZ" sz="3200">
              <a:solidFill>
                <a:srgbClr val="008000"/>
              </a:solidFill>
            </a:endParaRPr>
          </a:p>
        </p:txBody>
      </p:sp>
      <p:sp>
        <p:nvSpPr>
          <p:cNvPr id="146447" name="Oval 15"/>
          <p:cNvSpPr>
            <a:spLocks noChangeArrowheads="1"/>
          </p:cNvSpPr>
          <p:nvPr/>
        </p:nvSpPr>
        <p:spPr bwMode="auto">
          <a:xfrm>
            <a:off x="1878013" y="2390775"/>
            <a:ext cx="792162" cy="720725"/>
          </a:xfrm>
          <a:prstGeom prst="ellipse">
            <a:avLst/>
          </a:prstGeom>
          <a:gradFill rotWithShape="0">
            <a:gsLst>
              <a:gs pos="0">
                <a:srgbClr val="FF5050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46448" name="Oval 16"/>
          <p:cNvSpPr>
            <a:spLocks noChangeArrowheads="1"/>
          </p:cNvSpPr>
          <p:nvPr/>
        </p:nvSpPr>
        <p:spPr bwMode="auto">
          <a:xfrm>
            <a:off x="6532563" y="3321050"/>
            <a:ext cx="792162" cy="720725"/>
          </a:xfrm>
          <a:prstGeom prst="ellipse">
            <a:avLst/>
          </a:prstGeom>
          <a:gradFill rotWithShape="0">
            <a:gsLst>
              <a:gs pos="0">
                <a:srgbClr val="FF5050"/>
              </a:gs>
              <a:gs pos="100000">
                <a:srgbClr val="99FF99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46449" name="Line 17"/>
          <p:cNvSpPr>
            <a:spLocks noChangeShapeType="1"/>
          </p:cNvSpPr>
          <p:nvPr/>
        </p:nvSpPr>
        <p:spPr bwMode="auto">
          <a:xfrm>
            <a:off x="1549400" y="2390775"/>
            <a:ext cx="2376488" cy="0"/>
          </a:xfrm>
          <a:prstGeom prst="line">
            <a:avLst/>
          </a:prstGeom>
          <a:noFill/>
          <a:ln w="57150">
            <a:solidFill>
              <a:srgbClr val="D6263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6450" name="Line 18"/>
          <p:cNvSpPr>
            <a:spLocks noChangeShapeType="1"/>
          </p:cNvSpPr>
          <p:nvPr/>
        </p:nvSpPr>
        <p:spPr bwMode="auto">
          <a:xfrm>
            <a:off x="1547813" y="3141663"/>
            <a:ext cx="237648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6451" name="Line 19"/>
          <p:cNvSpPr>
            <a:spLocks noChangeShapeType="1"/>
          </p:cNvSpPr>
          <p:nvPr/>
        </p:nvSpPr>
        <p:spPr bwMode="auto">
          <a:xfrm flipV="1">
            <a:off x="5915025" y="3281363"/>
            <a:ext cx="2100263" cy="12700"/>
          </a:xfrm>
          <a:prstGeom prst="line">
            <a:avLst/>
          </a:prstGeom>
          <a:noFill/>
          <a:ln w="57150">
            <a:solidFill>
              <a:srgbClr val="D6263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6452" name="Line 20"/>
          <p:cNvSpPr>
            <a:spLocks noChangeShapeType="1"/>
          </p:cNvSpPr>
          <p:nvPr/>
        </p:nvSpPr>
        <p:spPr bwMode="auto">
          <a:xfrm rot="10800000" flipV="1">
            <a:off x="5811838" y="4070350"/>
            <a:ext cx="201295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6453" name="Text Box 21"/>
          <p:cNvSpPr txBox="1">
            <a:spLocks noChangeArrowheads="1"/>
          </p:cNvSpPr>
          <p:nvPr/>
        </p:nvSpPr>
        <p:spPr bwMode="auto">
          <a:xfrm>
            <a:off x="5149850" y="3649663"/>
            <a:ext cx="10080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008000"/>
                </a:solidFill>
              </a:rPr>
              <a:t>2K</a:t>
            </a:r>
            <a:r>
              <a:rPr lang="cs-CZ" altLang="cs-CZ" sz="3200" baseline="30000">
                <a:solidFill>
                  <a:srgbClr val="008000"/>
                </a:solidFill>
              </a:rPr>
              <a:t>+</a:t>
            </a:r>
            <a:endParaRPr lang="cs-CZ" altLang="cs-CZ" sz="3200">
              <a:solidFill>
                <a:srgbClr val="008000"/>
              </a:solidFill>
            </a:endParaRPr>
          </a:p>
        </p:txBody>
      </p:sp>
      <p:sp>
        <p:nvSpPr>
          <p:cNvPr id="146454" name="Text Box 22"/>
          <p:cNvSpPr txBox="1">
            <a:spLocks noChangeArrowheads="1"/>
          </p:cNvSpPr>
          <p:nvPr/>
        </p:nvSpPr>
        <p:spPr bwMode="auto">
          <a:xfrm>
            <a:off x="768350" y="1944688"/>
            <a:ext cx="9350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D62637"/>
                </a:solidFill>
              </a:rPr>
              <a:t>Na</a:t>
            </a:r>
            <a:r>
              <a:rPr lang="cs-CZ" altLang="cs-CZ" sz="3200" baseline="30000">
                <a:solidFill>
                  <a:srgbClr val="D62637"/>
                </a:solidFill>
              </a:rPr>
              <a:t>+</a:t>
            </a:r>
            <a:endParaRPr lang="cs-CZ" altLang="cs-CZ" sz="3200">
              <a:solidFill>
                <a:srgbClr val="D62637"/>
              </a:solidFill>
            </a:endParaRPr>
          </a:p>
        </p:txBody>
      </p:sp>
      <p:sp>
        <p:nvSpPr>
          <p:cNvPr id="146455" name="Text Box 23"/>
          <p:cNvSpPr txBox="1">
            <a:spLocks noChangeArrowheads="1"/>
          </p:cNvSpPr>
          <p:nvPr/>
        </p:nvSpPr>
        <p:spPr bwMode="auto">
          <a:xfrm>
            <a:off x="7959725" y="2862263"/>
            <a:ext cx="1368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D62637"/>
                </a:solidFill>
              </a:rPr>
              <a:t>3Na</a:t>
            </a:r>
            <a:r>
              <a:rPr lang="cs-CZ" altLang="cs-CZ" sz="3200" baseline="30000">
                <a:solidFill>
                  <a:srgbClr val="D62637"/>
                </a:solidFill>
              </a:rPr>
              <a:t>+</a:t>
            </a:r>
            <a:endParaRPr lang="cs-CZ" altLang="cs-CZ" sz="3200">
              <a:solidFill>
                <a:srgbClr val="D62637"/>
              </a:solidFill>
            </a:endParaRPr>
          </a:p>
        </p:txBody>
      </p:sp>
      <p:sp>
        <p:nvSpPr>
          <p:cNvPr id="146456" name="Text Box 24"/>
          <p:cNvSpPr txBox="1">
            <a:spLocks noChangeArrowheads="1"/>
          </p:cNvSpPr>
          <p:nvPr/>
        </p:nvSpPr>
        <p:spPr bwMode="auto">
          <a:xfrm>
            <a:off x="885825" y="2736850"/>
            <a:ext cx="935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6699FF"/>
                </a:solidFill>
              </a:rPr>
              <a:t>Cl</a:t>
            </a:r>
            <a:r>
              <a:rPr lang="cs-CZ" altLang="cs-CZ" sz="3200" baseline="30000">
                <a:solidFill>
                  <a:srgbClr val="6699FF"/>
                </a:solidFill>
              </a:rPr>
              <a:t>-</a:t>
            </a:r>
            <a:endParaRPr lang="cs-CZ" altLang="cs-CZ" sz="3200">
              <a:solidFill>
                <a:srgbClr val="66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525463" y="850900"/>
            <a:ext cx="84804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3100"/>
              <a:t>Liddleuv syndrom - pseudohyperaldosteronismus</a:t>
            </a: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287338" y="2362200"/>
            <a:ext cx="8783637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cs-CZ" altLang="cs-CZ" sz="2200">
                <a:solidFill>
                  <a:srgbClr val="FFFF00"/>
                </a:solidFill>
              </a:rPr>
              <a:t>Tento syndrom je způsoben mutací jedné ze tří podjednotek</a:t>
            </a:r>
          </a:p>
          <a:p>
            <a:pPr>
              <a:lnSpc>
                <a:spcPct val="120000"/>
              </a:lnSpc>
            </a:pPr>
            <a:r>
              <a:rPr lang="cs-CZ" altLang="cs-CZ" sz="2200">
                <a:solidFill>
                  <a:srgbClr val="FFFF00"/>
                </a:solidFill>
              </a:rPr>
              <a:t>ENaC kanálu, což způsobuje, že tento kanál zůstává konstitutivně aktivní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76238" y="712788"/>
            <a:ext cx="8524875" cy="64135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FFFF00"/>
                </a:solidFill>
              </a:rPr>
              <a:t>Abnormality              Cause                        Plasma Na</a:t>
            </a:r>
            <a:r>
              <a:rPr lang="cs-CZ" altLang="cs-CZ" baseline="30000">
                <a:solidFill>
                  <a:srgbClr val="FFFF00"/>
                </a:solidFill>
              </a:rPr>
              <a:t>+                  </a:t>
            </a:r>
            <a:r>
              <a:rPr lang="cs-CZ" altLang="cs-CZ">
                <a:solidFill>
                  <a:srgbClr val="FFFF00"/>
                </a:solidFill>
              </a:rPr>
              <a:t>ECFV            ICFV</a:t>
            </a:r>
          </a:p>
          <a:p>
            <a:r>
              <a:rPr lang="cs-CZ" altLang="cs-CZ" baseline="30000">
                <a:solidFill>
                  <a:srgbClr val="FFFF00"/>
                </a:solidFill>
              </a:rPr>
              <a:t>                                                                                                       </a:t>
            </a:r>
            <a:r>
              <a:rPr lang="cs-CZ" altLang="cs-CZ">
                <a:solidFill>
                  <a:srgbClr val="FFFF00"/>
                </a:solidFill>
              </a:rPr>
              <a:t>Concentration</a:t>
            </a:r>
            <a:endParaRPr lang="en-US" altLang="cs-CZ">
              <a:solidFill>
                <a:srgbClr val="FFFF00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03213" y="1816100"/>
            <a:ext cx="4565650" cy="400367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en-US" altLang="cs-CZ" sz="1600">
                <a:solidFill>
                  <a:srgbClr val="FFFFFF"/>
                </a:solidFill>
              </a:rPr>
              <a:t>Hyponatremia              Adrenal insuffficiency</a:t>
            </a:r>
          </a:p>
          <a:p>
            <a:r>
              <a:rPr lang="en-US" altLang="cs-CZ" sz="1600">
                <a:solidFill>
                  <a:srgbClr val="FFFFFF"/>
                </a:solidFill>
              </a:rPr>
              <a:t>Dehydration                 overuse of diuretics</a:t>
            </a:r>
          </a:p>
          <a:p>
            <a:r>
              <a:rPr lang="en-US" altLang="cs-CZ" sz="1600">
                <a:solidFill>
                  <a:srgbClr val="FFFFFF"/>
                </a:solidFill>
              </a:rPr>
              <a:t>                                      vomiting and diarrhea</a:t>
            </a:r>
          </a:p>
          <a:p>
            <a:endParaRPr lang="en-US" altLang="cs-CZ" sz="1600">
              <a:solidFill>
                <a:srgbClr val="FFFFFF"/>
              </a:solidFill>
            </a:endParaRPr>
          </a:p>
          <a:p>
            <a:r>
              <a:rPr lang="en-US" altLang="cs-CZ" sz="1600">
                <a:solidFill>
                  <a:srgbClr val="FFFFFF"/>
                </a:solidFill>
              </a:rPr>
              <a:t>Hyponatremia              Excess ADH (SIADH)</a:t>
            </a:r>
          </a:p>
          <a:p>
            <a:r>
              <a:rPr lang="en-US" altLang="cs-CZ" sz="1600">
                <a:solidFill>
                  <a:srgbClr val="FFFFFF"/>
                </a:solidFill>
              </a:rPr>
              <a:t>Overhydratation</a:t>
            </a:r>
          </a:p>
          <a:p>
            <a:endParaRPr lang="en-US" altLang="cs-CZ" sz="1600">
              <a:solidFill>
                <a:srgbClr val="FFFFFF"/>
              </a:solidFill>
            </a:endParaRPr>
          </a:p>
          <a:p>
            <a:endParaRPr lang="en-US" altLang="cs-CZ" sz="1600">
              <a:solidFill>
                <a:srgbClr val="FFFFFF"/>
              </a:solidFill>
            </a:endParaRPr>
          </a:p>
          <a:p>
            <a:endParaRPr lang="en-US" altLang="cs-CZ" sz="1600">
              <a:solidFill>
                <a:srgbClr val="FFFFFF"/>
              </a:solidFill>
            </a:endParaRPr>
          </a:p>
          <a:p>
            <a:r>
              <a:rPr lang="en-US" altLang="cs-CZ" sz="1600">
                <a:solidFill>
                  <a:srgbClr val="FFFFFF"/>
                </a:solidFill>
              </a:rPr>
              <a:t>Hypernatremia             Diabetes insipidus</a:t>
            </a:r>
          </a:p>
          <a:p>
            <a:r>
              <a:rPr lang="en-US" altLang="cs-CZ" sz="1600">
                <a:solidFill>
                  <a:srgbClr val="FFFFFF"/>
                </a:solidFill>
              </a:rPr>
              <a:t>Dehydration                 excessive sweating </a:t>
            </a:r>
          </a:p>
          <a:p>
            <a:r>
              <a:rPr lang="en-US" altLang="cs-CZ" sz="1600">
                <a:solidFill>
                  <a:srgbClr val="FFFFFF"/>
                </a:solidFill>
              </a:rPr>
              <a:t>                                     (without water intake)</a:t>
            </a:r>
          </a:p>
          <a:p>
            <a:endParaRPr lang="en-US" altLang="cs-CZ" sz="1600">
              <a:solidFill>
                <a:srgbClr val="FFFFFF"/>
              </a:solidFill>
            </a:endParaRPr>
          </a:p>
          <a:p>
            <a:endParaRPr lang="en-US" altLang="cs-CZ" sz="1600">
              <a:solidFill>
                <a:srgbClr val="FFFFFF"/>
              </a:solidFill>
            </a:endParaRPr>
          </a:p>
          <a:p>
            <a:r>
              <a:rPr lang="en-US" altLang="cs-CZ" sz="1600">
                <a:solidFill>
                  <a:srgbClr val="FFFFFF"/>
                </a:solidFill>
              </a:rPr>
              <a:t>Hypernatremia             Cushing´s disease</a:t>
            </a:r>
          </a:p>
          <a:p>
            <a:r>
              <a:rPr lang="en-US" altLang="cs-CZ" sz="1600">
                <a:solidFill>
                  <a:srgbClr val="FFFFFF"/>
                </a:solidFill>
              </a:rPr>
              <a:t>Overhydration              primary aldosteronism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2827338"/>
            <a:ext cx="368300" cy="39687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3300"/>
                </a:solidFill>
              </a:rPr>
              <a:t>C</a:t>
            </a:r>
            <a:endParaRPr lang="en-US" altLang="cs-CZ" sz="2000">
              <a:solidFill>
                <a:srgbClr val="FF3300"/>
              </a:solidFill>
            </a:endParaRP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5580063" y="1844675"/>
            <a:ext cx="0" cy="5048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7235825" y="1844675"/>
            <a:ext cx="0" cy="5048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flipV="1">
            <a:off x="8532813" y="1844675"/>
            <a:ext cx="0" cy="5048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5580063" y="2708275"/>
            <a:ext cx="0" cy="5048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7235825" y="2708275"/>
            <a:ext cx="0" cy="5048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V="1">
            <a:off x="8532813" y="2708275"/>
            <a:ext cx="0" cy="5048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 flipV="1">
            <a:off x="5580063" y="4149725"/>
            <a:ext cx="0" cy="5048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 flipV="1">
            <a:off x="5580063" y="5300663"/>
            <a:ext cx="0" cy="5048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>
            <a:off x="7235825" y="4149725"/>
            <a:ext cx="0" cy="5048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8532813" y="4149725"/>
            <a:ext cx="0" cy="5048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 flipV="1">
            <a:off x="7235825" y="5300663"/>
            <a:ext cx="0" cy="5048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48" name="Line 16"/>
          <p:cNvSpPr>
            <a:spLocks noChangeShapeType="1"/>
          </p:cNvSpPr>
          <p:nvPr/>
        </p:nvSpPr>
        <p:spPr bwMode="auto">
          <a:xfrm>
            <a:off x="8532813" y="5300663"/>
            <a:ext cx="0" cy="5048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AutoShape 2"/>
          <p:cNvSpPr>
            <a:spLocks noChangeArrowheads="1"/>
          </p:cNvSpPr>
          <p:nvPr/>
        </p:nvSpPr>
        <p:spPr bwMode="auto">
          <a:xfrm>
            <a:off x="2268538" y="1611313"/>
            <a:ext cx="4679950" cy="43386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A09E9A"/>
              </a:gs>
            </a:gsLst>
            <a:path path="shape">
              <a:fillToRect l="50000" t="50000" r="50000" b="50000"/>
            </a:path>
          </a:gradFill>
          <a:ln w="76200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48483" name="Line 3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9028" name="AutoShape 4"/>
          <p:cNvSpPr>
            <a:spLocks noChangeArrowheads="1"/>
          </p:cNvSpPr>
          <p:nvPr/>
        </p:nvSpPr>
        <p:spPr bwMode="auto">
          <a:xfrm rot="16200000">
            <a:off x="2016126" y="4454525"/>
            <a:ext cx="647700" cy="720725"/>
          </a:xfrm>
          <a:custGeom>
            <a:avLst/>
            <a:gdLst>
              <a:gd name="G0" fmla="+- 7306 0 0"/>
              <a:gd name="G1" fmla="+- 21600 0 7306"/>
              <a:gd name="G2" fmla="*/ 7306 1 2"/>
              <a:gd name="G3" fmla="+- 21600 0 G2"/>
              <a:gd name="G4" fmla="+/ 7306 21600 2"/>
              <a:gd name="G5" fmla="+/ G1 0 2"/>
              <a:gd name="G6" fmla="*/ 21600 21600 7306"/>
              <a:gd name="G7" fmla="*/ G6 1 2"/>
              <a:gd name="G8" fmla="+- 21600 0 G7"/>
              <a:gd name="G9" fmla="*/ 21600 1 2"/>
              <a:gd name="G10" fmla="+- 7306 0 G9"/>
              <a:gd name="G11" fmla="?: G10 G8 0"/>
              <a:gd name="G12" fmla="?: G10 G7 21600"/>
              <a:gd name="T0" fmla="*/ 17947 w 21600"/>
              <a:gd name="T1" fmla="*/ 10800 h 21600"/>
              <a:gd name="T2" fmla="*/ 10800 w 21600"/>
              <a:gd name="T3" fmla="*/ 21600 h 21600"/>
              <a:gd name="T4" fmla="*/ 3653 w 21600"/>
              <a:gd name="T5" fmla="*/ 10800 h 21600"/>
              <a:gd name="T6" fmla="*/ 10800 w 21600"/>
              <a:gd name="T7" fmla="*/ 0 h 21600"/>
              <a:gd name="T8" fmla="*/ 5453 w 21600"/>
              <a:gd name="T9" fmla="*/ 5453 h 21600"/>
              <a:gd name="T10" fmla="*/ 16147 w 21600"/>
              <a:gd name="T11" fmla="*/ 16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306" y="21600"/>
                </a:lnTo>
                <a:lnTo>
                  <a:pt x="14294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FF9999"/>
              </a:gs>
              <a:gs pos="100000">
                <a:srgbClr val="DF4B59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48485" name="Line 5"/>
          <p:cNvSpPr>
            <a:spLocks noChangeShapeType="1"/>
          </p:cNvSpPr>
          <p:nvPr/>
        </p:nvSpPr>
        <p:spPr bwMode="auto">
          <a:xfrm>
            <a:off x="1533525" y="4821238"/>
            <a:ext cx="2376488" cy="0"/>
          </a:xfrm>
          <a:prstGeom prst="line">
            <a:avLst/>
          </a:prstGeom>
          <a:noFill/>
          <a:ln w="57150">
            <a:solidFill>
              <a:srgbClr val="D6263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755650" y="4433888"/>
            <a:ext cx="9350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D62637"/>
                </a:solidFill>
              </a:rPr>
              <a:t>Na</a:t>
            </a:r>
            <a:r>
              <a:rPr lang="cs-CZ" altLang="cs-CZ" sz="3200" baseline="30000">
                <a:solidFill>
                  <a:srgbClr val="D62637"/>
                </a:solidFill>
              </a:rPr>
              <a:t>+</a:t>
            </a:r>
            <a:endParaRPr lang="cs-CZ" altLang="cs-CZ" sz="3200">
              <a:solidFill>
                <a:srgbClr val="D62637"/>
              </a:solidFill>
            </a:endParaRPr>
          </a:p>
        </p:txBody>
      </p:sp>
      <p:sp>
        <p:nvSpPr>
          <p:cNvPr id="148487" name="Freeform 7"/>
          <p:cNvSpPr>
            <a:spLocks/>
          </p:cNvSpPr>
          <p:nvPr/>
        </p:nvSpPr>
        <p:spPr bwMode="auto">
          <a:xfrm>
            <a:off x="2257425" y="5948363"/>
            <a:ext cx="4786313" cy="903287"/>
          </a:xfrm>
          <a:custGeom>
            <a:avLst/>
            <a:gdLst>
              <a:gd name="T0" fmla="*/ 2147483647 w 3015"/>
              <a:gd name="T1" fmla="*/ 2147483647 h 583"/>
              <a:gd name="T2" fmla="*/ 2147483647 w 3015"/>
              <a:gd name="T3" fmla="*/ 2147483647 h 583"/>
              <a:gd name="T4" fmla="*/ 2147483647 w 3015"/>
              <a:gd name="T5" fmla="*/ 2147483647 h 583"/>
              <a:gd name="T6" fmla="*/ 2147483647 w 3015"/>
              <a:gd name="T7" fmla="*/ 2147483647 h 583"/>
              <a:gd name="T8" fmla="*/ 2147483647 w 3015"/>
              <a:gd name="T9" fmla="*/ 2147483647 h 583"/>
              <a:gd name="T10" fmla="*/ 2147483647 w 3015"/>
              <a:gd name="T11" fmla="*/ 2147483647 h 583"/>
              <a:gd name="T12" fmla="*/ 2147483647 w 3015"/>
              <a:gd name="T13" fmla="*/ 2147483647 h 583"/>
              <a:gd name="T14" fmla="*/ 2147483647 w 3015"/>
              <a:gd name="T15" fmla="*/ 2147483647 h 583"/>
              <a:gd name="T16" fmla="*/ 2147483647 w 3015"/>
              <a:gd name="T17" fmla="*/ 2147483647 h 583"/>
              <a:gd name="T18" fmla="*/ 2147483647 w 3015"/>
              <a:gd name="T19" fmla="*/ 2147483647 h 583"/>
              <a:gd name="T20" fmla="*/ 2147483647 w 3015"/>
              <a:gd name="T21" fmla="*/ 2147483647 h 583"/>
              <a:gd name="T22" fmla="*/ 2147483647 w 3015"/>
              <a:gd name="T23" fmla="*/ 2147483647 h 583"/>
              <a:gd name="T24" fmla="*/ 2147483647 w 3015"/>
              <a:gd name="T25" fmla="*/ 2147483647 h 583"/>
              <a:gd name="T26" fmla="*/ 2147483647 w 3015"/>
              <a:gd name="T27" fmla="*/ 2147483647 h 583"/>
              <a:gd name="T28" fmla="*/ 2147483647 w 3015"/>
              <a:gd name="T29" fmla="*/ 2147483647 h 5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015"/>
              <a:gd name="T46" fmla="*/ 0 h 583"/>
              <a:gd name="T47" fmla="*/ 3015 w 3015"/>
              <a:gd name="T48" fmla="*/ 583 h 5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015" h="583">
                <a:moveTo>
                  <a:pt x="567" y="20"/>
                </a:moveTo>
                <a:cubicBezTo>
                  <a:pt x="191" y="35"/>
                  <a:pt x="274" y="69"/>
                  <a:pt x="198" y="107"/>
                </a:cubicBezTo>
                <a:cubicBezTo>
                  <a:pt x="122" y="145"/>
                  <a:pt x="130" y="194"/>
                  <a:pt x="114" y="245"/>
                </a:cubicBezTo>
                <a:cubicBezTo>
                  <a:pt x="98" y="296"/>
                  <a:pt x="101" y="361"/>
                  <a:pt x="102" y="413"/>
                </a:cubicBezTo>
                <a:cubicBezTo>
                  <a:pt x="103" y="465"/>
                  <a:pt x="76" y="531"/>
                  <a:pt x="120" y="557"/>
                </a:cubicBezTo>
                <a:cubicBezTo>
                  <a:pt x="164" y="583"/>
                  <a:pt x="0" y="566"/>
                  <a:pt x="366" y="569"/>
                </a:cubicBezTo>
                <a:cubicBezTo>
                  <a:pt x="732" y="572"/>
                  <a:pt x="1893" y="575"/>
                  <a:pt x="2316" y="575"/>
                </a:cubicBezTo>
                <a:cubicBezTo>
                  <a:pt x="2739" y="575"/>
                  <a:pt x="2793" y="574"/>
                  <a:pt x="2904" y="569"/>
                </a:cubicBezTo>
                <a:cubicBezTo>
                  <a:pt x="3015" y="564"/>
                  <a:pt x="2967" y="580"/>
                  <a:pt x="2982" y="545"/>
                </a:cubicBezTo>
                <a:cubicBezTo>
                  <a:pt x="2997" y="510"/>
                  <a:pt x="3001" y="422"/>
                  <a:pt x="2994" y="359"/>
                </a:cubicBezTo>
                <a:cubicBezTo>
                  <a:pt x="2987" y="296"/>
                  <a:pt x="2964" y="217"/>
                  <a:pt x="2940" y="167"/>
                </a:cubicBezTo>
                <a:cubicBezTo>
                  <a:pt x="2916" y="117"/>
                  <a:pt x="2891" y="82"/>
                  <a:pt x="2850" y="59"/>
                </a:cubicBezTo>
                <a:cubicBezTo>
                  <a:pt x="2809" y="36"/>
                  <a:pt x="2760" y="36"/>
                  <a:pt x="2694" y="29"/>
                </a:cubicBezTo>
                <a:cubicBezTo>
                  <a:pt x="2628" y="22"/>
                  <a:pt x="2810" y="16"/>
                  <a:pt x="2456" y="15"/>
                </a:cubicBezTo>
                <a:cubicBezTo>
                  <a:pt x="2102" y="14"/>
                  <a:pt x="945" y="0"/>
                  <a:pt x="567" y="20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A09E9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8488" name="Freeform 8"/>
          <p:cNvSpPr>
            <a:spLocks/>
          </p:cNvSpPr>
          <p:nvPr/>
        </p:nvSpPr>
        <p:spPr bwMode="auto">
          <a:xfrm rot="10800000">
            <a:off x="2239963" y="706438"/>
            <a:ext cx="4786312" cy="911225"/>
          </a:xfrm>
          <a:custGeom>
            <a:avLst/>
            <a:gdLst>
              <a:gd name="T0" fmla="*/ 2147483647 w 3015"/>
              <a:gd name="T1" fmla="*/ 2147483647 h 583"/>
              <a:gd name="T2" fmla="*/ 2147483647 w 3015"/>
              <a:gd name="T3" fmla="*/ 2147483647 h 583"/>
              <a:gd name="T4" fmla="*/ 2147483647 w 3015"/>
              <a:gd name="T5" fmla="*/ 2147483647 h 583"/>
              <a:gd name="T6" fmla="*/ 2147483647 w 3015"/>
              <a:gd name="T7" fmla="*/ 2147483647 h 583"/>
              <a:gd name="T8" fmla="*/ 2147483647 w 3015"/>
              <a:gd name="T9" fmla="*/ 2147483647 h 583"/>
              <a:gd name="T10" fmla="*/ 2147483647 w 3015"/>
              <a:gd name="T11" fmla="*/ 2147483647 h 583"/>
              <a:gd name="T12" fmla="*/ 2147483647 w 3015"/>
              <a:gd name="T13" fmla="*/ 2147483647 h 583"/>
              <a:gd name="T14" fmla="*/ 2147483647 w 3015"/>
              <a:gd name="T15" fmla="*/ 2147483647 h 583"/>
              <a:gd name="T16" fmla="*/ 2147483647 w 3015"/>
              <a:gd name="T17" fmla="*/ 2147483647 h 583"/>
              <a:gd name="T18" fmla="*/ 2147483647 w 3015"/>
              <a:gd name="T19" fmla="*/ 2147483647 h 583"/>
              <a:gd name="T20" fmla="*/ 2147483647 w 3015"/>
              <a:gd name="T21" fmla="*/ 2147483647 h 583"/>
              <a:gd name="T22" fmla="*/ 2147483647 w 3015"/>
              <a:gd name="T23" fmla="*/ 2147483647 h 583"/>
              <a:gd name="T24" fmla="*/ 2147483647 w 3015"/>
              <a:gd name="T25" fmla="*/ 2147483647 h 583"/>
              <a:gd name="T26" fmla="*/ 2147483647 w 3015"/>
              <a:gd name="T27" fmla="*/ 2147483647 h 583"/>
              <a:gd name="T28" fmla="*/ 2147483647 w 3015"/>
              <a:gd name="T29" fmla="*/ 2147483647 h 5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015"/>
              <a:gd name="T46" fmla="*/ 0 h 583"/>
              <a:gd name="T47" fmla="*/ 3015 w 3015"/>
              <a:gd name="T48" fmla="*/ 583 h 5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015" h="583">
                <a:moveTo>
                  <a:pt x="567" y="20"/>
                </a:moveTo>
                <a:cubicBezTo>
                  <a:pt x="191" y="35"/>
                  <a:pt x="274" y="69"/>
                  <a:pt x="198" y="107"/>
                </a:cubicBezTo>
                <a:cubicBezTo>
                  <a:pt x="122" y="145"/>
                  <a:pt x="130" y="194"/>
                  <a:pt x="114" y="245"/>
                </a:cubicBezTo>
                <a:cubicBezTo>
                  <a:pt x="98" y="296"/>
                  <a:pt x="101" y="361"/>
                  <a:pt x="102" y="413"/>
                </a:cubicBezTo>
                <a:cubicBezTo>
                  <a:pt x="103" y="465"/>
                  <a:pt x="76" y="531"/>
                  <a:pt x="120" y="557"/>
                </a:cubicBezTo>
                <a:cubicBezTo>
                  <a:pt x="164" y="583"/>
                  <a:pt x="0" y="566"/>
                  <a:pt x="366" y="569"/>
                </a:cubicBezTo>
                <a:cubicBezTo>
                  <a:pt x="732" y="572"/>
                  <a:pt x="1893" y="575"/>
                  <a:pt x="2316" y="575"/>
                </a:cubicBezTo>
                <a:cubicBezTo>
                  <a:pt x="2739" y="575"/>
                  <a:pt x="2793" y="574"/>
                  <a:pt x="2904" y="569"/>
                </a:cubicBezTo>
                <a:cubicBezTo>
                  <a:pt x="3015" y="564"/>
                  <a:pt x="2967" y="580"/>
                  <a:pt x="2982" y="545"/>
                </a:cubicBezTo>
                <a:cubicBezTo>
                  <a:pt x="2997" y="510"/>
                  <a:pt x="3001" y="422"/>
                  <a:pt x="2994" y="359"/>
                </a:cubicBezTo>
                <a:cubicBezTo>
                  <a:pt x="2987" y="296"/>
                  <a:pt x="2964" y="217"/>
                  <a:pt x="2940" y="167"/>
                </a:cubicBezTo>
                <a:cubicBezTo>
                  <a:pt x="2916" y="117"/>
                  <a:pt x="2891" y="82"/>
                  <a:pt x="2850" y="59"/>
                </a:cubicBezTo>
                <a:cubicBezTo>
                  <a:pt x="2809" y="36"/>
                  <a:pt x="2760" y="36"/>
                  <a:pt x="2694" y="29"/>
                </a:cubicBezTo>
                <a:cubicBezTo>
                  <a:pt x="2628" y="22"/>
                  <a:pt x="2810" y="16"/>
                  <a:pt x="2456" y="15"/>
                </a:cubicBezTo>
                <a:cubicBezTo>
                  <a:pt x="2102" y="14"/>
                  <a:pt x="945" y="0"/>
                  <a:pt x="567" y="20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A09E9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8489" name="Text Box 9"/>
          <p:cNvSpPr txBox="1">
            <a:spLocks noChangeArrowheads="1"/>
          </p:cNvSpPr>
          <p:nvPr/>
        </p:nvSpPr>
        <p:spPr bwMode="auto">
          <a:xfrm>
            <a:off x="323850" y="908050"/>
            <a:ext cx="151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/>
              <a:t>lumen</a:t>
            </a:r>
          </a:p>
        </p:txBody>
      </p:sp>
      <p:sp>
        <p:nvSpPr>
          <p:cNvPr id="148490" name="Text Box 10"/>
          <p:cNvSpPr txBox="1">
            <a:spLocks noChangeArrowheads="1"/>
          </p:cNvSpPr>
          <p:nvPr/>
        </p:nvSpPr>
        <p:spPr bwMode="auto">
          <a:xfrm>
            <a:off x="7019925" y="893763"/>
            <a:ext cx="208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/>
              <a:t>intersticium</a:t>
            </a:r>
          </a:p>
        </p:txBody>
      </p:sp>
      <p:sp>
        <p:nvSpPr>
          <p:cNvPr id="148491" name="Text Box 11"/>
          <p:cNvSpPr txBox="1">
            <a:spLocks noChangeArrowheads="1"/>
          </p:cNvSpPr>
          <p:nvPr/>
        </p:nvSpPr>
        <p:spPr bwMode="auto">
          <a:xfrm>
            <a:off x="0" y="1889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800"/>
              <a:t>Liddleúv syndrom - pseudohyperaldosterinismus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609600" y="655638"/>
            <a:ext cx="7902575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s-CZ" altLang="cs-CZ" sz="3400">
                <a:solidFill>
                  <a:srgbClr val="FFFFFF"/>
                </a:solidFill>
              </a:rPr>
              <a:t>Pseudohyperaldosteronismus</a:t>
            </a:r>
            <a:endParaRPr lang="cs-CZ" altLang="cs-CZ" sz="3200">
              <a:solidFill>
                <a:srgbClr val="FFFFFF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cs-CZ" altLang="cs-CZ" sz="2400">
                <a:solidFill>
                  <a:srgbClr val="FFFFFF"/>
                </a:solidFill>
              </a:rPr>
              <a:t>způsobený defektem 11-beta-hydroxysteroiddehydrogenázy</a:t>
            </a:r>
            <a:endParaRPr lang="cs-CZ" altLang="cs-CZ" sz="3200">
              <a:solidFill>
                <a:srgbClr val="FFFFFF"/>
              </a:solidFill>
            </a:endParaRPr>
          </a:p>
        </p:txBody>
      </p:sp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533400" y="2578100"/>
            <a:ext cx="8356600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altLang="cs-CZ" sz="2200">
                <a:solidFill>
                  <a:srgbClr val="FFFF00"/>
                </a:solidFill>
              </a:rPr>
              <a:t>Mineralokortikoidní receptor je nitrobuněčný cytoplazmatický</a:t>
            </a:r>
          </a:p>
          <a:p>
            <a:pPr algn="ctr">
              <a:lnSpc>
                <a:spcPct val="140000"/>
              </a:lnSpc>
            </a:pPr>
            <a:r>
              <a:rPr lang="cs-CZ" altLang="cs-CZ" sz="2200">
                <a:solidFill>
                  <a:srgbClr val="FFFF00"/>
                </a:solidFill>
              </a:rPr>
              <a:t>protein, který může vázat jak aldosteron, tak i glukokortikoidní</a:t>
            </a:r>
          </a:p>
          <a:p>
            <a:pPr algn="ctr">
              <a:lnSpc>
                <a:spcPct val="140000"/>
              </a:lnSpc>
            </a:pPr>
            <a:r>
              <a:rPr lang="cs-CZ" altLang="cs-CZ" sz="2200">
                <a:solidFill>
                  <a:srgbClr val="FFFF00"/>
                </a:solidFill>
              </a:rPr>
              <a:t>hormon kortizol. Buňky (distálního tubulu) mají na svém povrchu</a:t>
            </a:r>
          </a:p>
          <a:p>
            <a:pPr algn="ctr">
              <a:lnSpc>
                <a:spcPct val="140000"/>
              </a:lnSpc>
            </a:pPr>
            <a:r>
              <a:rPr lang="cs-CZ" altLang="cs-CZ" sz="2200">
                <a:solidFill>
                  <a:srgbClr val="FFFF00"/>
                </a:solidFill>
              </a:rPr>
              <a:t>enzym 11-ß-HSD, která mění kortizol na kortizon, což sekundárně</a:t>
            </a:r>
          </a:p>
          <a:p>
            <a:pPr algn="ctr">
              <a:lnSpc>
                <a:spcPct val="140000"/>
              </a:lnSpc>
            </a:pPr>
            <a:r>
              <a:rPr lang="cs-CZ" altLang="cs-CZ" sz="2200">
                <a:solidFill>
                  <a:srgbClr val="FFFF00"/>
                </a:solidFill>
              </a:rPr>
              <a:t>způsobí, že v okolí těchto buněk je lokálně dostupný pouze aldostern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AutoShape 2"/>
          <p:cNvSpPr>
            <a:spLocks noChangeArrowheads="1"/>
          </p:cNvSpPr>
          <p:nvPr/>
        </p:nvSpPr>
        <p:spPr bwMode="auto">
          <a:xfrm>
            <a:off x="2268538" y="1611313"/>
            <a:ext cx="4679950" cy="43386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A09E9A"/>
              </a:gs>
            </a:gsLst>
            <a:path path="shape">
              <a:fillToRect l="50000" t="50000" r="50000" b="50000"/>
            </a:path>
          </a:gradFill>
          <a:ln w="76200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50531" name="Line 3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1076" name="AutoShape 4"/>
          <p:cNvSpPr>
            <a:spLocks noChangeArrowheads="1"/>
          </p:cNvSpPr>
          <p:nvPr/>
        </p:nvSpPr>
        <p:spPr bwMode="auto">
          <a:xfrm rot="16200000">
            <a:off x="2016126" y="3913187"/>
            <a:ext cx="647700" cy="720725"/>
          </a:xfrm>
          <a:custGeom>
            <a:avLst/>
            <a:gdLst>
              <a:gd name="G0" fmla="+- 7306 0 0"/>
              <a:gd name="G1" fmla="+- 21600 0 7306"/>
              <a:gd name="G2" fmla="*/ 7306 1 2"/>
              <a:gd name="G3" fmla="+- 21600 0 G2"/>
              <a:gd name="G4" fmla="+/ 7306 21600 2"/>
              <a:gd name="G5" fmla="+/ G1 0 2"/>
              <a:gd name="G6" fmla="*/ 21600 21600 7306"/>
              <a:gd name="G7" fmla="*/ G6 1 2"/>
              <a:gd name="G8" fmla="+- 21600 0 G7"/>
              <a:gd name="G9" fmla="*/ 21600 1 2"/>
              <a:gd name="G10" fmla="+- 7306 0 G9"/>
              <a:gd name="G11" fmla="?: G10 G8 0"/>
              <a:gd name="G12" fmla="?: G10 G7 21600"/>
              <a:gd name="T0" fmla="*/ 17947 w 21600"/>
              <a:gd name="T1" fmla="*/ 10800 h 21600"/>
              <a:gd name="T2" fmla="*/ 10800 w 21600"/>
              <a:gd name="T3" fmla="*/ 21600 h 21600"/>
              <a:gd name="T4" fmla="*/ 3653 w 21600"/>
              <a:gd name="T5" fmla="*/ 10800 h 21600"/>
              <a:gd name="T6" fmla="*/ 10800 w 21600"/>
              <a:gd name="T7" fmla="*/ 0 h 21600"/>
              <a:gd name="T8" fmla="*/ 5453 w 21600"/>
              <a:gd name="T9" fmla="*/ 5453 h 21600"/>
              <a:gd name="T10" fmla="*/ 16147 w 21600"/>
              <a:gd name="T11" fmla="*/ 16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306" y="21600"/>
                </a:lnTo>
                <a:lnTo>
                  <a:pt x="14294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FF9999"/>
              </a:gs>
              <a:gs pos="100000">
                <a:srgbClr val="DF4B59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50533" name="Line 5"/>
          <p:cNvSpPr>
            <a:spLocks noChangeShapeType="1"/>
          </p:cNvSpPr>
          <p:nvPr/>
        </p:nvSpPr>
        <p:spPr bwMode="auto">
          <a:xfrm>
            <a:off x="1533525" y="4279900"/>
            <a:ext cx="2376488" cy="0"/>
          </a:xfrm>
          <a:prstGeom prst="line">
            <a:avLst/>
          </a:prstGeom>
          <a:noFill/>
          <a:ln w="57150">
            <a:solidFill>
              <a:srgbClr val="D6263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755650" y="3892550"/>
            <a:ext cx="935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D62637"/>
                </a:solidFill>
              </a:rPr>
              <a:t>Na</a:t>
            </a:r>
            <a:r>
              <a:rPr lang="cs-CZ" altLang="cs-CZ" sz="3200" baseline="30000">
                <a:solidFill>
                  <a:srgbClr val="D62637"/>
                </a:solidFill>
              </a:rPr>
              <a:t>+</a:t>
            </a:r>
            <a:endParaRPr lang="cs-CZ" altLang="cs-CZ" sz="3200">
              <a:solidFill>
                <a:srgbClr val="D62637"/>
              </a:solidFill>
            </a:endParaRPr>
          </a:p>
        </p:txBody>
      </p:sp>
      <p:sp>
        <p:nvSpPr>
          <p:cNvPr id="150535" name="Freeform 7"/>
          <p:cNvSpPr>
            <a:spLocks/>
          </p:cNvSpPr>
          <p:nvPr/>
        </p:nvSpPr>
        <p:spPr bwMode="auto">
          <a:xfrm>
            <a:off x="2257425" y="5948363"/>
            <a:ext cx="4786313" cy="903287"/>
          </a:xfrm>
          <a:custGeom>
            <a:avLst/>
            <a:gdLst>
              <a:gd name="T0" fmla="*/ 2147483647 w 3015"/>
              <a:gd name="T1" fmla="*/ 2147483647 h 583"/>
              <a:gd name="T2" fmla="*/ 2147483647 w 3015"/>
              <a:gd name="T3" fmla="*/ 2147483647 h 583"/>
              <a:gd name="T4" fmla="*/ 2147483647 w 3015"/>
              <a:gd name="T5" fmla="*/ 2147483647 h 583"/>
              <a:gd name="T6" fmla="*/ 2147483647 w 3015"/>
              <a:gd name="T7" fmla="*/ 2147483647 h 583"/>
              <a:gd name="T8" fmla="*/ 2147483647 w 3015"/>
              <a:gd name="T9" fmla="*/ 2147483647 h 583"/>
              <a:gd name="T10" fmla="*/ 2147483647 w 3015"/>
              <a:gd name="T11" fmla="*/ 2147483647 h 583"/>
              <a:gd name="T12" fmla="*/ 2147483647 w 3015"/>
              <a:gd name="T13" fmla="*/ 2147483647 h 583"/>
              <a:gd name="T14" fmla="*/ 2147483647 w 3015"/>
              <a:gd name="T15" fmla="*/ 2147483647 h 583"/>
              <a:gd name="T16" fmla="*/ 2147483647 w 3015"/>
              <a:gd name="T17" fmla="*/ 2147483647 h 583"/>
              <a:gd name="T18" fmla="*/ 2147483647 w 3015"/>
              <a:gd name="T19" fmla="*/ 2147483647 h 583"/>
              <a:gd name="T20" fmla="*/ 2147483647 w 3015"/>
              <a:gd name="T21" fmla="*/ 2147483647 h 583"/>
              <a:gd name="T22" fmla="*/ 2147483647 w 3015"/>
              <a:gd name="T23" fmla="*/ 2147483647 h 583"/>
              <a:gd name="T24" fmla="*/ 2147483647 w 3015"/>
              <a:gd name="T25" fmla="*/ 2147483647 h 583"/>
              <a:gd name="T26" fmla="*/ 2147483647 w 3015"/>
              <a:gd name="T27" fmla="*/ 2147483647 h 583"/>
              <a:gd name="T28" fmla="*/ 2147483647 w 3015"/>
              <a:gd name="T29" fmla="*/ 2147483647 h 5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015"/>
              <a:gd name="T46" fmla="*/ 0 h 583"/>
              <a:gd name="T47" fmla="*/ 3015 w 3015"/>
              <a:gd name="T48" fmla="*/ 583 h 5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015" h="583">
                <a:moveTo>
                  <a:pt x="567" y="20"/>
                </a:moveTo>
                <a:cubicBezTo>
                  <a:pt x="191" y="35"/>
                  <a:pt x="274" y="69"/>
                  <a:pt x="198" y="107"/>
                </a:cubicBezTo>
                <a:cubicBezTo>
                  <a:pt x="122" y="145"/>
                  <a:pt x="130" y="194"/>
                  <a:pt x="114" y="245"/>
                </a:cubicBezTo>
                <a:cubicBezTo>
                  <a:pt x="98" y="296"/>
                  <a:pt x="101" y="361"/>
                  <a:pt x="102" y="413"/>
                </a:cubicBezTo>
                <a:cubicBezTo>
                  <a:pt x="103" y="465"/>
                  <a:pt x="76" y="531"/>
                  <a:pt x="120" y="557"/>
                </a:cubicBezTo>
                <a:cubicBezTo>
                  <a:pt x="164" y="583"/>
                  <a:pt x="0" y="566"/>
                  <a:pt x="366" y="569"/>
                </a:cubicBezTo>
                <a:cubicBezTo>
                  <a:pt x="732" y="572"/>
                  <a:pt x="1893" y="575"/>
                  <a:pt x="2316" y="575"/>
                </a:cubicBezTo>
                <a:cubicBezTo>
                  <a:pt x="2739" y="575"/>
                  <a:pt x="2793" y="574"/>
                  <a:pt x="2904" y="569"/>
                </a:cubicBezTo>
                <a:cubicBezTo>
                  <a:pt x="3015" y="564"/>
                  <a:pt x="2967" y="580"/>
                  <a:pt x="2982" y="545"/>
                </a:cubicBezTo>
                <a:cubicBezTo>
                  <a:pt x="2997" y="510"/>
                  <a:pt x="3001" y="422"/>
                  <a:pt x="2994" y="359"/>
                </a:cubicBezTo>
                <a:cubicBezTo>
                  <a:pt x="2987" y="296"/>
                  <a:pt x="2964" y="217"/>
                  <a:pt x="2940" y="167"/>
                </a:cubicBezTo>
                <a:cubicBezTo>
                  <a:pt x="2916" y="117"/>
                  <a:pt x="2891" y="82"/>
                  <a:pt x="2850" y="59"/>
                </a:cubicBezTo>
                <a:cubicBezTo>
                  <a:pt x="2809" y="36"/>
                  <a:pt x="2760" y="36"/>
                  <a:pt x="2694" y="29"/>
                </a:cubicBezTo>
                <a:cubicBezTo>
                  <a:pt x="2628" y="22"/>
                  <a:pt x="2810" y="16"/>
                  <a:pt x="2456" y="15"/>
                </a:cubicBezTo>
                <a:cubicBezTo>
                  <a:pt x="2102" y="14"/>
                  <a:pt x="945" y="0"/>
                  <a:pt x="567" y="20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A09E9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536" name="Freeform 8"/>
          <p:cNvSpPr>
            <a:spLocks/>
          </p:cNvSpPr>
          <p:nvPr/>
        </p:nvSpPr>
        <p:spPr bwMode="auto">
          <a:xfrm rot="10800000">
            <a:off x="2239963" y="706438"/>
            <a:ext cx="4786312" cy="911225"/>
          </a:xfrm>
          <a:custGeom>
            <a:avLst/>
            <a:gdLst>
              <a:gd name="T0" fmla="*/ 2147483647 w 3015"/>
              <a:gd name="T1" fmla="*/ 2147483647 h 583"/>
              <a:gd name="T2" fmla="*/ 2147483647 w 3015"/>
              <a:gd name="T3" fmla="*/ 2147483647 h 583"/>
              <a:gd name="T4" fmla="*/ 2147483647 w 3015"/>
              <a:gd name="T5" fmla="*/ 2147483647 h 583"/>
              <a:gd name="T6" fmla="*/ 2147483647 w 3015"/>
              <a:gd name="T7" fmla="*/ 2147483647 h 583"/>
              <a:gd name="T8" fmla="*/ 2147483647 w 3015"/>
              <a:gd name="T9" fmla="*/ 2147483647 h 583"/>
              <a:gd name="T10" fmla="*/ 2147483647 w 3015"/>
              <a:gd name="T11" fmla="*/ 2147483647 h 583"/>
              <a:gd name="T12" fmla="*/ 2147483647 w 3015"/>
              <a:gd name="T13" fmla="*/ 2147483647 h 583"/>
              <a:gd name="T14" fmla="*/ 2147483647 w 3015"/>
              <a:gd name="T15" fmla="*/ 2147483647 h 583"/>
              <a:gd name="T16" fmla="*/ 2147483647 w 3015"/>
              <a:gd name="T17" fmla="*/ 2147483647 h 583"/>
              <a:gd name="T18" fmla="*/ 2147483647 w 3015"/>
              <a:gd name="T19" fmla="*/ 2147483647 h 583"/>
              <a:gd name="T20" fmla="*/ 2147483647 w 3015"/>
              <a:gd name="T21" fmla="*/ 2147483647 h 583"/>
              <a:gd name="T22" fmla="*/ 2147483647 w 3015"/>
              <a:gd name="T23" fmla="*/ 2147483647 h 583"/>
              <a:gd name="T24" fmla="*/ 2147483647 w 3015"/>
              <a:gd name="T25" fmla="*/ 2147483647 h 583"/>
              <a:gd name="T26" fmla="*/ 2147483647 w 3015"/>
              <a:gd name="T27" fmla="*/ 2147483647 h 583"/>
              <a:gd name="T28" fmla="*/ 2147483647 w 3015"/>
              <a:gd name="T29" fmla="*/ 2147483647 h 5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015"/>
              <a:gd name="T46" fmla="*/ 0 h 583"/>
              <a:gd name="T47" fmla="*/ 3015 w 3015"/>
              <a:gd name="T48" fmla="*/ 583 h 5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015" h="583">
                <a:moveTo>
                  <a:pt x="567" y="20"/>
                </a:moveTo>
                <a:cubicBezTo>
                  <a:pt x="191" y="35"/>
                  <a:pt x="274" y="69"/>
                  <a:pt x="198" y="107"/>
                </a:cubicBezTo>
                <a:cubicBezTo>
                  <a:pt x="122" y="145"/>
                  <a:pt x="130" y="194"/>
                  <a:pt x="114" y="245"/>
                </a:cubicBezTo>
                <a:cubicBezTo>
                  <a:pt x="98" y="296"/>
                  <a:pt x="101" y="361"/>
                  <a:pt x="102" y="413"/>
                </a:cubicBezTo>
                <a:cubicBezTo>
                  <a:pt x="103" y="465"/>
                  <a:pt x="76" y="531"/>
                  <a:pt x="120" y="557"/>
                </a:cubicBezTo>
                <a:cubicBezTo>
                  <a:pt x="164" y="583"/>
                  <a:pt x="0" y="566"/>
                  <a:pt x="366" y="569"/>
                </a:cubicBezTo>
                <a:cubicBezTo>
                  <a:pt x="732" y="572"/>
                  <a:pt x="1893" y="575"/>
                  <a:pt x="2316" y="575"/>
                </a:cubicBezTo>
                <a:cubicBezTo>
                  <a:pt x="2739" y="575"/>
                  <a:pt x="2793" y="574"/>
                  <a:pt x="2904" y="569"/>
                </a:cubicBezTo>
                <a:cubicBezTo>
                  <a:pt x="3015" y="564"/>
                  <a:pt x="2967" y="580"/>
                  <a:pt x="2982" y="545"/>
                </a:cubicBezTo>
                <a:cubicBezTo>
                  <a:pt x="2997" y="510"/>
                  <a:pt x="3001" y="422"/>
                  <a:pt x="2994" y="359"/>
                </a:cubicBezTo>
                <a:cubicBezTo>
                  <a:pt x="2987" y="296"/>
                  <a:pt x="2964" y="217"/>
                  <a:pt x="2940" y="167"/>
                </a:cubicBezTo>
                <a:cubicBezTo>
                  <a:pt x="2916" y="117"/>
                  <a:pt x="2891" y="82"/>
                  <a:pt x="2850" y="59"/>
                </a:cubicBezTo>
                <a:cubicBezTo>
                  <a:pt x="2809" y="36"/>
                  <a:pt x="2760" y="36"/>
                  <a:pt x="2694" y="29"/>
                </a:cubicBezTo>
                <a:cubicBezTo>
                  <a:pt x="2628" y="22"/>
                  <a:pt x="2810" y="16"/>
                  <a:pt x="2456" y="15"/>
                </a:cubicBezTo>
                <a:cubicBezTo>
                  <a:pt x="2102" y="14"/>
                  <a:pt x="945" y="0"/>
                  <a:pt x="567" y="20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A09E9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537" name="Text Box 9"/>
          <p:cNvSpPr txBox="1">
            <a:spLocks noChangeArrowheads="1"/>
          </p:cNvSpPr>
          <p:nvPr/>
        </p:nvSpPr>
        <p:spPr bwMode="auto">
          <a:xfrm>
            <a:off x="323850" y="908050"/>
            <a:ext cx="151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/>
              <a:t>lumen</a:t>
            </a:r>
          </a:p>
        </p:txBody>
      </p:sp>
      <p:sp>
        <p:nvSpPr>
          <p:cNvPr id="150538" name="Text Box 10"/>
          <p:cNvSpPr txBox="1">
            <a:spLocks noChangeArrowheads="1"/>
          </p:cNvSpPr>
          <p:nvPr/>
        </p:nvSpPr>
        <p:spPr bwMode="auto">
          <a:xfrm>
            <a:off x="7019925" y="893763"/>
            <a:ext cx="208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/>
              <a:t>intersticium</a:t>
            </a:r>
          </a:p>
        </p:txBody>
      </p:sp>
      <p:sp>
        <p:nvSpPr>
          <p:cNvPr id="771083" name="AutoShape 11"/>
          <p:cNvSpPr>
            <a:spLocks noChangeArrowheads="1"/>
          </p:cNvSpPr>
          <p:nvPr/>
        </p:nvSpPr>
        <p:spPr bwMode="auto">
          <a:xfrm rot="5400000">
            <a:off x="2000251" y="4757737"/>
            <a:ext cx="647700" cy="720725"/>
          </a:xfrm>
          <a:custGeom>
            <a:avLst/>
            <a:gdLst>
              <a:gd name="G0" fmla="+- 7306 0 0"/>
              <a:gd name="G1" fmla="+- 21600 0 7306"/>
              <a:gd name="G2" fmla="*/ 7306 1 2"/>
              <a:gd name="G3" fmla="+- 21600 0 G2"/>
              <a:gd name="G4" fmla="+/ 7306 21600 2"/>
              <a:gd name="G5" fmla="+/ G1 0 2"/>
              <a:gd name="G6" fmla="*/ 21600 21600 7306"/>
              <a:gd name="G7" fmla="*/ G6 1 2"/>
              <a:gd name="G8" fmla="+- 21600 0 G7"/>
              <a:gd name="G9" fmla="*/ 21600 1 2"/>
              <a:gd name="G10" fmla="+- 7306 0 G9"/>
              <a:gd name="G11" fmla="?: G10 G8 0"/>
              <a:gd name="G12" fmla="?: G10 G7 21600"/>
              <a:gd name="T0" fmla="*/ 17947 w 21600"/>
              <a:gd name="T1" fmla="*/ 10800 h 21600"/>
              <a:gd name="T2" fmla="*/ 10800 w 21600"/>
              <a:gd name="T3" fmla="*/ 21600 h 21600"/>
              <a:gd name="T4" fmla="*/ 3653 w 21600"/>
              <a:gd name="T5" fmla="*/ 10800 h 21600"/>
              <a:gd name="T6" fmla="*/ 10800 w 21600"/>
              <a:gd name="T7" fmla="*/ 0 h 21600"/>
              <a:gd name="T8" fmla="*/ 5453 w 21600"/>
              <a:gd name="T9" fmla="*/ 5453 h 21600"/>
              <a:gd name="T10" fmla="*/ 16147 w 21600"/>
              <a:gd name="T11" fmla="*/ 16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306" y="21600"/>
                </a:lnTo>
                <a:lnTo>
                  <a:pt x="14294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99FF99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50540" name="Line 12"/>
          <p:cNvSpPr>
            <a:spLocks noChangeShapeType="1"/>
          </p:cNvSpPr>
          <p:nvPr/>
        </p:nvSpPr>
        <p:spPr bwMode="auto">
          <a:xfrm rot="10800000">
            <a:off x="1403350" y="5100638"/>
            <a:ext cx="2376488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0541" name="Text Box 13"/>
          <p:cNvSpPr txBox="1">
            <a:spLocks noChangeArrowheads="1"/>
          </p:cNvSpPr>
          <p:nvPr/>
        </p:nvSpPr>
        <p:spPr bwMode="auto">
          <a:xfrm>
            <a:off x="3811588" y="4695825"/>
            <a:ext cx="9350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008000"/>
                </a:solidFill>
              </a:rPr>
              <a:t>K</a:t>
            </a:r>
            <a:r>
              <a:rPr lang="cs-CZ" altLang="cs-CZ" sz="3200" baseline="30000">
                <a:solidFill>
                  <a:srgbClr val="008000"/>
                </a:solidFill>
              </a:rPr>
              <a:t>+</a:t>
            </a:r>
            <a:endParaRPr lang="cs-CZ" altLang="cs-CZ" sz="3200">
              <a:solidFill>
                <a:srgbClr val="008000"/>
              </a:solidFill>
            </a:endParaRPr>
          </a:p>
        </p:txBody>
      </p:sp>
      <p:sp>
        <p:nvSpPr>
          <p:cNvPr id="150542" name="Oval 14"/>
          <p:cNvSpPr>
            <a:spLocks noChangeArrowheads="1"/>
          </p:cNvSpPr>
          <p:nvPr/>
        </p:nvSpPr>
        <p:spPr bwMode="auto">
          <a:xfrm>
            <a:off x="1878013" y="2390775"/>
            <a:ext cx="792162" cy="720725"/>
          </a:xfrm>
          <a:prstGeom prst="ellipse">
            <a:avLst/>
          </a:prstGeom>
          <a:gradFill rotWithShape="0">
            <a:gsLst>
              <a:gs pos="0">
                <a:srgbClr val="FF5050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50543" name="Oval 15"/>
          <p:cNvSpPr>
            <a:spLocks noChangeArrowheads="1"/>
          </p:cNvSpPr>
          <p:nvPr/>
        </p:nvSpPr>
        <p:spPr bwMode="auto">
          <a:xfrm>
            <a:off x="6532563" y="3321050"/>
            <a:ext cx="792162" cy="720725"/>
          </a:xfrm>
          <a:prstGeom prst="ellipse">
            <a:avLst/>
          </a:prstGeom>
          <a:gradFill rotWithShape="0">
            <a:gsLst>
              <a:gs pos="0">
                <a:srgbClr val="FF5050"/>
              </a:gs>
              <a:gs pos="100000">
                <a:srgbClr val="99FF99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50544" name="Line 16"/>
          <p:cNvSpPr>
            <a:spLocks noChangeShapeType="1"/>
          </p:cNvSpPr>
          <p:nvPr/>
        </p:nvSpPr>
        <p:spPr bwMode="auto">
          <a:xfrm>
            <a:off x="1549400" y="2390775"/>
            <a:ext cx="2376488" cy="0"/>
          </a:xfrm>
          <a:prstGeom prst="line">
            <a:avLst/>
          </a:prstGeom>
          <a:noFill/>
          <a:ln w="57150">
            <a:solidFill>
              <a:srgbClr val="D6263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0545" name="Line 17"/>
          <p:cNvSpPr>
            <a:spLocks noChangeShapeType="1"/>
          </p:cNvSpPr>
          <p:nvPr/>
        </p:nvSpPr>
        <p:spPr bwMode="auto">
          <a:xfrm>
            <a:off x="1547813" y="3141663"/>
            <a:ext cx="237648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0546" name="Line 18"/>
          <p:cNvSpPr>
            <a:spLocks noChangeShapeType="1"/>
          </p:cNvSpPr>
          <p:nvPr/>
        </p:nvSpPr>
        <p:spPr bwMode="auto">
          <a:xfrm flipV="1">
            <a:off x="5915025" y="3281363"/>
            <a:ext cx="2100263" cy="12700"/>
          </a:xfrm>
          <a:prstGeom prst="line">
            <a:avLst/>
          </a:prstGeom>
          <a:noFill/>
          <a:ln w="57150">
            <a:solidFill>
              <a:srgbClr val="D6263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0547" name="Line 19"/>
          <p:cNvSpPr>
            <a:spLocks noChangeShapeType="1"/>
          </p:cNvSpPr>
          <p:nvPr/>
        </p:nvSpPr>
        <p:spPr bwMode="auto">
          <a:xfrm rot="10800000" flipV="1">
            <a:off x="5811838" y="4070350"/>
            <a:ext cx="201295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0548" name="Text Box 20"/>
          <p:cNvSpPr txBox="1">
            <a:spLocks noChangeArrowheads="1"/>
          </p:cNvSpPr>
          <p:nvPr/>
        </p:nvSpPr>
        <p:spPr bwMode="auto">
          <a:xfrm>
            <a:off x="5149850" y="3649663"/>
            <a:ext cx="10080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008000"/>
                </a:solidFill>
              </a:rPr>
              <a:t>2K</a:t>
            </a:r>
            <a:r>
              <a:rPr lang="cs-CZ" altLang="cs-CZ" sz="3200" baseline="30000">
                <a:solidFill>
                  <a:srgbClr val="008000"/>
                </a:solidFill>
              </a:rPr>
              <a:t>+</a:t>
            </a:r>
            <a:endParaRPr lang="cs-CZ" altLang="cs-CZ" sz="3200">
              <a:solidFill>
                <a:srgbClr val="008000"/>
              </a:solidFill>
            </a:endParaRPr>
          </a:p>
        </p:txBody>
      </p:sp>
      <p:sp>
        <p:nvSpPr>
          <p:cNvPr id="150549" name="Text Box 21"/>
          <p:cNvSpPr txBox="1">
            <a:spLocks noChangeArrowheads="1"/>
          </p:cNvSpPr>
          <p:nvPr/>
        </p:nvSpPr>
        <p:spPr bwMode="auto">
          <a:xfrm>
            <a:off x="768350" y="1944688"/>
            <a:ext cx="9350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D62637"/>
                </a:solidFill>
              </a:rPr>
              <a:t>Na</a:t>
            </a:r>
            <a:r>
              <a:rPr lang="cs-CZ" altLang="cs-CZ" sz="3200" baseline="30000">
                <a:solidFill>
                  <a:srgbClr val="D62637"/>
                </a:solidFill>
              </a:rPr>
              <a:t>+</a:t>
            </a:r>
            <a:endParaRPr lang="cs-CZ" altLang="cs-CZ" sz="3200">
              <a:solidFill>
                <a:srgbClr val="D62637"/>
              </a:solidFill>
            </a:endParaRPr>
          </a:p>
        </p:txBody>
      </p:sp>
      <p:sp>
        <p:nvSpPr>
          <p:cNvPr id="150550" name="Text Box 22"/>
          <p:cNvSpPr txBox="1">
            <a:spLocks noChangeArrowheads="1"/>
          </p:cNvSpPr>
          <p:nvPr/>
        </p:nvSpPr>
        <p:spPr bwMode="auto">
          <a:xfrm>
            <a:off x="7959725" y="2862263"/>
            <a:ext cx="1368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D62637"/>
                </a:solidFill>
              </a:rPr>
              <a:t>3Na</a:t>
            </a:r>
            <a:r>
              <a:rPr lang="cs-CZ" altLang="cs-CZ" sz="3200" baseline="30000">
                <a:solidFill>
                  <a:srgbClr val="D62637"/>
                </a:solidFill>
              </a:rPr>
              <a:t>+</a:t>
            </a:r>
            <a:endParaRPr lang="cs-CZ" altLang="cs-CZ" sz="3200">
              <a:solidFill>
                <a:srgbClr val="D62637"/>
              </a:solidFill>
            </a:endParaRPr>
          </a:p>
        </p:txBody>
      </p:sp>
      <p:sp>
        <p:nvSpPr>
          <p:cNvPr id="150551" name="Text Box 23"/>
          <p:cNvSpPr txBox="1">
            <a:spLocks noChangeArrowheads="1"/>
          </p:cNvSpPr>
          <p:nvPr/>
        </p:nvSpPr>
        <p:spPr bwMode="auto">
          <a:xfrm>
            <a:off x="885825" y="2736850"/>
            <a:ext cx="935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6699FF"/>
                </a:solidFill>
              </a:rPr>
              <a:t>Cl</a:t>
            </a:r>
            <a:r>
              <a:rPr lang="cs-CZ" altLang="cs-CZ" sz="3200" baseline="30000">
                <a:solidFill>
                  <a:srgbClr val="6699FF"/>
                </a:solidFill>
              </a:rPr>
              <a:t>-</a:t>
            </a:r>
            <a:endParaRPr lang="cs-CZ" altLang="cs-CZ" sz="3200">
              <a:solidFill>
                <a:srgbClr val="66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1408113" y="792163"/>
            <a:ext cx="5989637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s-CZ" altLang="cs-CZ" sz="3600">
                <a:solidFill>
                  <a:srgbClr val="FFFFFF"/>
                </a:solidFill>
              </a:rPr>
              <a:t>Pseudohyperaldosteronismus</a:t>
            </a:r>
          </a:p>
          <a:p>
            <a:pPr algn="ctr">
              <a:lnSpc>
                <a:spcPct val="120000"/>
              </a:lnSpc>
            </a:pPr>
            <a:r>
              <a:rPr lang="cs-CZ" altLang="cs-CZ" sz="2400">
                <a:solidFill>
                  <a:srgbClr val="FFFFFF"/>
                </a:solidFill>
              </a:rPr>
              <a:t>příznivě ovlivnitelný glukokortikoidy</a:t>
            </a:r>
            <a:endParaRPr lang="cs-CZ" altLang="cs-CZ" sz="3200">
              <a:solidFill>
                <a:srgbClr val="FFFFFF"/>
              </a:solidFill>
            </a:endParaRP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812800" y="2897188"/>
            <a:ext cx="7645400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cs-CZ" altLang="cs-CZ" sz="2300">
                <a:solidFill>
                  <a:srgbClr val="FFFF00"/>
                </a:solidFill>
              </a:rPr>
              <a:t>Dochází k nadprodukci aldosteronu a gen aldosteronsyntáza</a:t>
            </a:r>
          </a:p>
          <a:p>
            <a:pPr algn="ctr">
              <a:lnSpc>
                <a:spcPct val="130000"/>
              </a:lnSpc>
            </a:pPr>
            <a:r>
              <a:rPr lang="cs-CZ" altLang="cs-CZ" sz="2300">
                <a:solidFill>
                  <a:srgbClr val="FFFF00"/>
                </a:solidFill>
              </a:rPr>
              <a:t> je napojen na regulační gen 11-betahydroxylázy,</a:t>
            </a:r>
          </a:p>
          <a:p>
            <a:pPr algn="ctr">
              <a:lnSpc>
                <a:spcPct val="130000"/>
              </a:lnSpc>
            </a:pPr>
            <a:r>
              <a:rPr lang="cs-CZ" altLang="cs-CZ" sz="2300">
                <a:solidFill>
                  <a:srgbClr val="FFFF00"/>
                </a:solidFill>
              </a:rPr>
              <a:t>což dostává syntézu pod kontrolu ACTH.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AutoShape 2"/>
          <p:cNvSpPr>
            <a:spLocks noChangeArrowheads="1"/>
          </p:cNvSpPr>
          <p:nvPr/>
        </p:nvSpPr>
        <p:spPr bwMode="auto">
          <a:xfrm>
            <a:off x="2268538" y="1611313"/>
            <a:ext cx="4679950" cy="43386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A09E9A"/>
              </a:gs>
            </a:gsLst>
            <a:path path="shape">
              <a:fillToRect l="50000" t="50000" r="50000" b="50000"/>
            </a:path>
          </a:gradFill>
          <a:ln w="76200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52579" name="Line 3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3124" name="AutoShape 4"/>
          <p:cNvSpPr>
            <a:spLocks noChangeArrowheads="1"/>
          </p:cNvSpPr>
          <p:nvPr/>
        </p:nvSpPr>
        <p:spPr bwMode="auto">
          <a:xfrm rot="16200000">
            <a:off x="2016126" y="3913187"/>
            <a:ext cx="647700" cy="720725"/>
          </a:xfrm>
          <a:custGeom>
            <a:avLst/>
            <a:gdLst>
              <a:gd name="G0" fmla="+- 7306 0 0"/>
              <a:gd name="G1" fmla="+- 21600 0 7306"/>
              <a:gd name="G2" fmla="*/ 7306 1 2"/>
              <a:gd name="G3" fmla="+- 21600 0 G2"/>
              <a:gd name="G4" fmla="+/ 7306 21600 2"/>
              <a:gd name="G5" fmla="+/ G1 0 2"/>
              <a:gd name="G6" fmla="*/ 21600 21600 7306"/>
              <a:gd name="G7" fmla="*/ G6 1 2"/>
              <a:gd name="G8" fmla="+- 21600 0 G7"/>
              <a:gd name="G9" fmla="*/ 21600 1 2"/>
              <a:gd name="G10" fmla="+- 7306 0 G9"/>
              <a:gd name="G11" fmla="?: G10 G8 0"/>
              <a:gd name="G12" fmla="?: G10 G7 21600"/>
              <a:gd name="T0" fmla="*/ 17947 w 21600"/>
              <a:gd name="T1" fmla="*/ 10800 h 21600"/>
              <a:gd name="T2" fmla="*/ 10800 w 21600"/>
              <a:gd name="T3" fmla="*/ 21600 h 21600"/>
              <a:gd name="T4" fmla="*/ 3653 w 21600"/>
              <a:gd name="T5" fmla="*/ 10800 h 21600"/>
              <a:gd name="T6" fmla="*/ 10800 w 21600"/>
              <a:gd name="T7" fmla="*/ 0 h 21600"/>
              <a:gd name="T8" fmla="*/ 5453 w 21600"/>
              <a:gd name="T9" fmla="*/ 5453 h 21600"/>
              <a:gd name="T10" fmla="*/ 16147 w 21600"/>
              <a:gd name="T11" fmla="*/ 16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306" y="21600"/>
                </a:lnTo>
                <a:lnTo>
                  <a:pt x="14294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FF9999"/>
              </a:gs>
              <a:gs pos="100000">
                <a:srgbClr val="DF4B59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52581" name="Line 5"/>
          <p:cNvSpPr>
            <a:spLocks noChangeShapeType="1"/>
          </p:cNvSpPr>
          <p:nvPr/>
        </p:nvSpPr>
        <p:spPr bwMode="auto">
          <a:xfrm>
            <a:off x="1533525" y="4279900"/>
            <a:ext cx="2376488" cy="0"/>
          </a:xfrm>
          <a:prstGeom prst="line">
            <a:avLst/>
          </a:prstGeom>
          <a:noFill/>
          <a:ln w="57150">
            <a:solidFill>
              <a:srgbClr val="D6263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755650" y="3892550"/>
            <a:ext cx="935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D62637"/>
                </a:solidFill>
              </a:rPr>
              <a:t>Na</a:t>
            </a:r>
            <a:r>
              <a:rPr lang="cs-CZ" altLang="cs-CZ" sz="3200" baseline="30000">
                <a:solidFill>
                  <a:srgbClr val="D62637"/>
                </a:solidFill>
              </a:rPr>
              <a:t>+</a:t>
            </a:r>
            <a:endParaRPr lang="cs-CZ" altLang="cs-CZ" sz="3200">
              <a:solidFill>
                <a:srgbClr val="D62637"/>
              </a:solidFill>
            </a:endParaRPr>
          </a:p>
        </p:txBody>
      </p:sp>
      <p:sp>
        <p:nvSpPr>
          <p:cNvPr id="152583" name="Freeform 7"/>
          <p:cNvSpPr>
            <a:spLocks/>
          </p:cNvSpPr>
          <p:nvPr/>
        </p:nvSpPr>
        <p:spPr bwMode="auto">
          <a:xfrm>
            <a:off x="2257425" y="5948363"/>
            <a:ext cx="4786313" cy="903287"/>
          </a:xfrm>
          <a:custGeom>
            <a:avLst/>
            <a:gdLst>
              <a:gd name="T0" fmla="*/ 2147483647 w 3015"/>
              <a:gd name="T1" fmla="*/ 2147483647 h 583"/>
              <a:gd name="T2" fmla="*/ 2147483647 w 3015"/>
              <a:gd name="T3" fmla="*/ 2147483647 h 583"/>
              <a:gd name="T4" fmla="*/ 2147483647 w 3015"/>
              <a:gd name="T5" fmla="*/ 2147483647 h 583"/>
              <a:gd name="T6" fmla="*/ 2147483647 w 3015"/>
              <a:gd name="T7" fmla="*/ 2147483647 h 583"/>
              <a:gd name="T8" fmla="*/ 2147483647 w 3015"/>
              <a:gd name="T9" fmla="*/ 2147483647 h 583"/>
              <a:gd name="T10" fmla="*/ 2147483647 w 3015"/>
              <a:gd name="T11" fmla="*/ 2147483647 h 583"/>
              <a:gd name="T12" fmla="*/ 2147483647 w 3015"/>
              <a:gd name="T13" fmla="*/ 2147483647 h 583"/>
              <a:gd name="T14" fmla="*/ 2147483647 w 3015"/>
              <a:gd name="T15" fmla="*/ 2147483647 h 583"/>
              <a:gd name="T16" fmla="*/ 2147483647 w 3015"/>
              <a:gd name="T17" fmla="*/ 2147483647 h 583"/>
              <a:gd name="T18" fmla="*/ 2147483647 w 3015"/>
              <a:gd name="T19" fmla="*/ 2147483647 h 583"/>
              <a:gd name="T20" fmla="*/ 2147483647 w 3015"/>
              <a:gd name="T21" fmla="*/ 2147483647 h 583"/>
              <a:gd name="T22" fmla="*/ 2147483647 w 3015"/>
              <a:gd name="T23" fmla="*/ 2147483647 h 583"/>
              <a:gd name="T24" fmla="*/ 2147483647 w 3015"/>
              <a:gd name="T25" fmla="*/ 2147483647 h 583"/>
              <a:gd name="T26" fmla="*/ 2147483647 w 3015"/>
              <a:gd name="T27" fmla="*/ 2147483647 h 583"/>
              <a:gd name="T28" fmla="*/ 2147483647 w 3015"/>
              <a:gd name="T29" fmla="*/ 2147483647 h 5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015"/>
              <a:gd name="T46" fmla="*/ 0 h 583"/>
              <a:gd name="T47" fmla="*/ 3015 w 3015"/>
              <a:gd name="T48" fmla="*/ 583 h 5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015" h="583">
                <a:moveTo>
                  <a:pt x="567" y="20"/>
                </a:moveTo>
                <a:cubicBezTo>
                  <a:pt x="191" y="35"/>
                  <a:pt x="274" y="69"/>
                  <a:pt x="198" y="107"/>
                </a:cubicBezTo>
                <a:cubicBezTo>
                  <a:pt x="122" y="145"/>
                  <a:pt x="130" y="194"/>
                  <a:pt x="114" y="245"/>
                </a:cubicBezTo>
                <a:cubicBezTo>
                  <a:pt x="98" y="296"/>
                  <a:pt x="101" y="361"/>
                  <a:pt x="102" y="413"/>
                </a:cubicBezTo>
                <a:cubicBezTo>
                  <a:pt x="103" y="465"/>
                  <a:pt x="76" y="531"/>
                  <a:pt x="120" y="557"/>
                </a:cubicBezTo>
                <a:cubicBezTo>
                  <a:pt x="164" y="583"/>
                  <a:pt x="0" y="566"/>
                  <a:pt x="366" y="569"/>
                </a:cubicBezTo>
                <a:cubicBezTo>
                  <a:pt x="732" y="572"/>
                  <a:pt x="1893" y="575"/>
                  <a:pt x="2316" y="575"/>
                </a:cubicBezTo>
                <a:cubicBezTo>
                  <a:pt x="2739" y="575"/>
                  <a:pt x="2793" y="574"/>
                  <a:pt x="2904" y="569"/>
                </a:cubicBezTo>
                <a:cubicBezTo>
                  <a:pt x="3015" y="564"/>
                  <a:pt x="2967" y="580"/>
                  <a:pt x="2982" y="545"/>
                </a:cubicBezTo>
                <a:cubicBezTo>
                  <a:pt x="2997" y="510"/>
                  <a:pt x="3001" y="422"/>
                  <a:pt x="2994" y="359"/>
                </a:cubicBezTo>
                <a:cubicBezTo>
                  <a:pt x="2987" y="296"/>
                  <a:pt x="2964" y="217"/>
                  <a:pt x="2940" y="167"/>
                </a:cubicBezTo>
                <a:cubicBezTo>
                  <a:pt x="2916" y="117"/>
                  <a:pt x="2891" y="82"/>
                  <a:pt x="2850" y="59"/>
                </a:cubicBezTo>
                <a:cubicBezTo>
                  <a:pt x="2809" y="36"/>
                  <a:pt x="2760" y="36"/>
                  <a:pt x="2694" y="29"/>
                </a:cubicBezTo>
                <a:cubicBezTo>
                  <a:pt x="2628" y="22"/>
                  <a:pt x="2810" y="16"/>
                  <a:pt x="2456" y="15"/>
                </a:cubicBezTo>
                <a:cubicBezTo>
                  <a:pt x="2102" y="14"/>
                  <a:pt x="945" y="0"/>
                  <a:pt x="567" y="20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A09E9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2584" name="Freeform 8"/>
          <p:cNvSpPr>
            <a:spLocks/>
          </p:cNvSpPr>
          <p:nvPr/>
        </p:nvSpPr>
        <p:spPr bwMode="auto">
          <a:xfrm rot="10800000">
            <a:off x="2239963" y="706438"/>
            <a:ext cx="4786312" cy="911225"/>
          </a:xfrm>
          <a:custGeom>
            <a:avLst/>
            <a:gdLst>
              <a:gd name="T0" fmla="*/ 2147483647 w 3015"/>
              <a:gd name="T1" fmla="*/ 2147483647 h 583"/>
              <a:gd name="T2" fmla="*/ 2147483647 w 3015"/>
              <a:gd name="T3" fmla="*/ 2147483647 h 583"/>
              <a:gd name="T4" fmla="*/ 2147483647 w 3015"/>
              <a:gd name="T5" fmla="*/ 2147483647 h 583"/>
              <a:gd name="T6" fmla="*/ 2147483647 w 3015"/>
              <a:gd name="T7" fmla="*/ 2147483647 h 583"/>
              <a:gd name="T8" fmla="*/ 2147483647 w 3015"/>
              <a:gd name="T9" fmla="*/ 2147483647 h 583"/>
              <a:gd name="T10" fmla="*/ 2147483647 w 3015"/>
              <a:gd name="T11" fmla="*/ 2147483647 h 583"/>
              <a:gd name="T12" fmla="*/ 2147483647 w 3015"/>
              <a:gd name="T13" fmla="*/ 2147483647 h 583"/>
              <a:gd name="T14" fmla="*/ 2147483647 w 3015"/>
              <a:gd name="T15" fmla="*/ 2147483647 h 583"/>
              <a:gd name="T16" fmla="*/ 2147483647 w 3015"/>
              <a:gd name="T17" fmla="*/ 2147483647 h 583"/>
              <a:gd name="T18" fmla="*/ 2147483647 w 3015"/>
              <a:gd name="T19" fmla="*/ 2147483647 h 583"/>
              <a:gd name="T20" fmla="*/ 2147483647 w 3015"/>
              <a:gd name="T21" fmla="*/ 2147483647 h 583"/>
              <a:gd name="T22" fmla="*/ 2147483647 w 3015"/>
              <a:gd name="T23" fmla="*/ 2147483647 h 583"/>
              <a:gd name="T24" fmla="*/ 2147483647 w 3015"/>
              <a:gd name="T25" fmla="*/ 2147483647 h 583"/>
              <a:gd name="T26" fmla="*/ 2147483647 w 3015"/>
              <a:gd name="T27" fmla="*/ 2147483647 h 583"/>
              <a:gd name="T28" fmla="*/ 2147483647 w 3015"/>
              <a:gd name="T29" fmla="*/ 2147483647 h 5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015"/>
              <a:gd name="T46" fmla="*/ 0 h 583"/>
              <a:gd name="T47" fmla="*/ 3015 w 3015"/>
              <a:gd name="T48" fmla="*/ 583 h 5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015" h="583">
                <a:moveTo>
                  <a:pt x="567" y="20"/>
                </a:moveTo>
                <a:cubicBezTo>
                  <a:pt x="191" y="35"/>
                  <a:pt x="274" y="69"/>
                  <a:pt x="198" y="107"/>
                </a:cubicBezTo>
                <a:cubicBezTo>
                  <a:pt x="122" y="145"/>
                  <a:pt x="130" y="194"/>
                  <a:pt x="114" y="245"/>
                </a:cubicBezTo>
                <a:cubicBezTo>
                  <a:pt x="98" y="296"/>
                  <a:pt x="101" y="361"/>
                  <a:pt x="102" y="413"/>
                </a:cubicBezTo>
                <a:cubicBezTo>
                  <a:pt x="103" y="465"/>
                  <a:pt x="76" y="531"/>
                  <a:pt x="120" y="557"/>
                </a:cubicBezTo>
                <a:cubicBezTo>
                  <a:pt x="164" y="583"/>
                  <a:pt x="0" y="566"/>
                  <a:pt x="366" y="569"/>
                </a:cubicBezTo>
                <a:cubicBezTo>
                  <a:pt x="732" y="572"/>
                  <a:pt x="1893" y="575"/>
                  <a:pt x="2316" y="575"/>
                </a:cubicBezTo>
                <a:cubicBezTo>
                  <a:pt x="2739" y="575"/>
                  <a:pt x="2793" y="574"/>
                  <a:pt x="2904" y="569"/>
                </a:cubicBezTo>
                <a:cubicBezTo>
                  <a:pt x="3015" y="564"/>
                  <a:pt x="2967" y="580"/>
                  <a:pt x="2982" y="545"/>
                </a:cubicBezTo>
                <a:cubicBezTo>
                  <a:pt x="2997" y="510"/>
                  <a:pt x="3001" y="422"/>
                  <a:pt x="2994" y="359"/>
                </a:cubicBezTo>
                <a:cubicBezTo>
                  <a:pt x="2987" y="296"/>
                  <a:pt x="2964" y="217"/>
                  <a:pt x="2940" y="167"/>
                </a:cubicBezTo>
                <a:cubicBezTo>
                  <a:pt x="2916" y="117"/>
                  <a:pt x="2891" y="82"/>
                  <a:pt x="2850" y="59"/>
                </a:cubicBezTo>
                <a:cubicBezTo>
                  <a:pt x="2809" y="36"/>
                  <a:pt x="2760" y="36"/>
                  <a:pt x="2694" y="29"/>
                </a:cubicBezTo>
                <a:cubicBezTo>
                  <a:pt x="2628" y="22"/>
                  <a:pt x="2810" y="16"/>
                  <a:pt x="2456" y="15"/>
                </a:cubicBezTo>
                <a:cubicBezTo>
                  <a:pt x="2102" y="14"/>
                  <a:pt x="945" y="0"/>
                  <a:pt x="567" y="20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A09E9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323850" y="908050"/>
            <a:ext cx="151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/>
              <a:t>lumen</a:t>
            </a:r>
          </a:p>
        </p:txBody>
      </p:sp>
      <p:sp>
        <p:nvSpPr>
          <p:cNvPr id="152586" name="Text Box 10"/>
          <p:cNvSpPr txBox="1">
            <a:spLocks noChangeArrowheads="1"/>
          </p:cNvSpPr>
          <p:nvPr/>
        </p:nvSpPr>
        <p:spPr bwMode="auto">
          <a:xfrm>
            <a:off x="7019925" y="893763"/>
            <a:ext cx="208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/>
              <a:t>intersticium</a:t>
            </a:r>
          </a:p>
        </p:txBody>
      </p:sp>
      <p:sp>
        <p:nvSpPr>
          <p:cNvPr id="773131" name="AutoShape 11"/>
          <p:cNvSpPr>
            <a:spLocks noChangeArrowheads="1"/>
          </p:cNvSpPr>
          <p:nvPr/>
        </p:nvSpPr>
        <p:spPr bwMode="auto">
          <a:xfrm rot="5400000">
            <a:off x="2000251" y="4757737"/>
            <a:ext cx="647700" cy="720725"/>
          </a:xfrm>
          <a:custGeom>
            <a:avLst/>
            <a:gdLst>
              <a:gd name="G0" fmla="+- 7306 0 0"/>
              <a:gd name="G1" fmla="+- 21600 0 7306"/>
              <a:gd name="G2" fmla="*/ 7306 1 2"/>
              <a:gd name="G3" fmla="+- 21600 0 G2"/>
              <a:gd name="G4" fmla="+/ 7306 21600 2"/>
              <a:gd name="G5" fmla="+/ G1 0 2"/>
              <a:gd name="G6" fmla="*/ 21600 21600 7306"/>
              <a:gd name="G7" fmla="*/ G6 1 2"/>
              <a:gd name="G8" fmla="+- 21600 0 G7"/>
              <a:gd name="G9" fmla="*/ 21600 1 2"/>
              <a:gd name="G10" fmla="+- 7306 0 G9"/>
              <a:gd name="G11" fmla="?: G10 G8 0"/>
              <a:gd name="G12" fmla="?: G10 G7 21600"/>
              <a:gd name="T0" fmla="*/ 17947 w 21600"/>
              <a:gd name="T1" fmla="*/ 10800 h 21600"/>
              <a:gd name="T2" fmla="*/ 10800 w 21600"/>
              <a:gd name="T3" fmla="*/ 21600 h 21600"/>
              <a:gd name="T4" fmla="*/ 3653 w 21600"/>
              <a:gd name="T5" fmla="*/ 10800 h 21600"/>
              <a:gd name="T6" fmla="*/ 10800 w 21600"/>
              <a:gd name="T7" fmla="*/ 0 h 21600"/>
              <a:gd name="T8" fmla="*/ 5453 w 21600"/>
              <a:gd name="T9" fmla="*/ 5453 h 21600"/>
              <a:gd name="T10" fmla="*/ 16147 w 21600"/>
              <a:gd name="T11" fmla="*/ 16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306" y="21600"/>
                </a:lnTo>
                <a:lnTo>
                  <a:pt x="14294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99FF99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52588" name="Line 12"/>
          <p:cNvSpPr>
            <a:spLocks noChangeShapeType="1"/>
          </p:cNvSpPr>
          <p:nvPr/>
        </p:nvSpPr>
        <p:spPr bwMode="auto">
          <a:xfrm rot="10800000">
            <a:off x="1403350" y="5100638"/>
            <a:ext cx="2376488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2589" name="Text Box 13"/>
          <p:cNvSpPr txBox="1">
            <a:spLocks noChangeArrowheads="1"/>
          </p:cNvSpPr>
          <p:nvPr/>
        </p:nvSpPr>
        <p:spPr bwMode="auto">
          <a:xfrm>
            <a:off x="3811588" y="4695825"/>
            <a:ext cx="9350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008000"/>
                </a:solidFill>
              </a:rPr>
              <a:t>K</a:t>
            </a:r>
            <a:r>
              <a:rPr lang="cs-CZ" altLang="cs-CZ" sz="3200" baseline="30000">
                <a:solidFill>
                  <a:srgbClr val="008000"/>
                </a:solidFill>
              </a:rPr>
              <a:t>+</a:t>
            </a:r>
            <a:endParaRPr lang="cs-CZ" altLang="cs-CZ" sz="3200">
              <a:solidFill>
                <a:srgbClr val="008000"/>
              </a:solidFill>
            </a:endParaRPr>
          </a:p>
        </p:txBody>
      </p:sp>
      <p:sp>
        <p:nvSpPr>
          <p:cNvPr id="152590" name="Oval 14"/>
          <p:cNvSpPr>
            <a:spLocks noChangeArrowheads="1"/>
          </p:cNvSpPr>
          <p:nvPr/>
        </p:nvSpPr>
        <p:spPr bwMode="auto">
          <a:xfrm>
            <a:off x="1878013" y="2390775"/>
            <a:ext cx="792162" cy="720725"/>
          </a:xfrm>
          <a:prstGeom prst="ellipse">
            <a:avLst/>
          </a:prstGeom>
          <a:gradFill rotWithShape="0">
            <a:gsLst>
              <a:gs pos="0">
                <a:srgbClr val="FF5050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52591" name="Oval 15"/>
          <p:cNvSpPr>
            <a:spLocks noChangeArrowheads="1"/>
          </p:cNvSpPr>
          <p:nvPr/>
        </p:nvSpPr>
        <p:spPr bwMode="auto">
          <a:xfrm>
            <a:off x="6532563" y="3321050"/>
            <a:ext cx="792162" cy="720725"/>
          </a:xfrm>
          <a:prstGeom prst="ellipse">
            <a:avLst/>
          </a:prstGeom>
          <a:gradFill rotWithShape="0">
            <a:gsLst>
              <a:gs pos="0">
                <a:srgbClr val="FF5050"/>
              </a:gs>
              <a:gs pos="100000">
                <a:srgbClr val="99FF99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52592" name="Line 16"/>
          <p:cNvSpPr>
            <a:spLocks noChangeShapeType="1"/>
          </p:cNvSpPr>
          <p:nvPr/>
        </p:nvSpPr>
        <p:spPr bwMode="auto">
          <a:xfrm>
            <a:off x="1549400" y="2390775"/>
            <a:ext cx="2376488" cy="0"/>
          </a:xfrm>
          <a:prstGeom prst="line">
            <a:avLst/>
          </a:prstGeom>
          <a:noFill/>
          <a:ln w="57150">
            <a:solidFill>
              <a:srgbClr val="D6263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2593" name="Line 17"/>
          <p:cNvSpPr>
            <a:spLocks noChangeShapeType="1"/>
          </p:cNvSpPr>
          <p:nvPr/>
        </p:nvSpPr>
        <p:spPr bwMode="auto">
          <a:xfrm>
            <a:off x="1547813" y="3141663"/>
            <a:ext cx="237648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2594" name="Line 18"/>
          <p:cNvSpPr>
            <a:spLocks noChangeShapeType="1"/>
          </p:cNvSpPr>
          <p:nvPr/>
        </p:nvSpPr>
        <p:spPr bwMode="auto">
          <a:xfrm flipV="1">
            <a:off x="5915025" y="3281363"/>
            <a:ext cx="2100263" cy="12700"/>
          </a:xfrm>
          <a:prstGeom prst="line">
            <a:avLst/>
          </a:prstGeom>
          <a:noFill/>
          <a:ln w="57150">
            <a:solidFill>
              <a:srgbClr val="D6263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2595" name="Line 19"/>
          <p:cNvSpPr>
            <a:spLocks noChangeShapeType="1"/>
          </p:cNvSpPr>
          <p:nvPr/>
        </p:nvSpPr>
        <p:spPr bwMode="auto">
          <a:xfrm rot="10800000" flipV="1">
            <a:off x="5811838" y="4070350"/>
            <a:ext cx="201295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2596" name="Text Box 20"/>
          <p:cNvSpPr txBox="1">
            <a:spLocks noChangeArrowheads="1"/>
          </p:cNvSpPr>
          <p:nvPr/>
        </p:nvSpPr>
        <p:spPr bwMode="auto">
          <a:xfrm>
            <a:off x="5149850" y="3649663"/>
            <a:ext cx="10080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008000"/>
                </a:solidFill>
              </a:rPr>
              <a:t>2K</a:t>
            </a:r>
            <a:r>
              <a:rPr lang="cs-CZ" altLang="cs-CZ" sz="3200" baseline="30000">
                <a:solidFill>
                  <a:srgbClr val="008000"/>
                </a:solidFill>
              </a:rPr>
              <a:t>+</a:t>
            </a:r>
            <a:endParaRPr lang="cs-CZ" altLang="cs-CZ" sz="3200">
              <a:solidFill>
                <a:srgbClr val="008000"/>
              </a:solidFill>
            </a:endParaRPr>
          </a:p>
        </p:txBody>
      </p:sp>
      <p:sp>
        <p:nvSpPr>
          <p:cNvPr id="152597" name="Text Box 21"/>
          <p:cNvSpPr txBox="1">
            <a:spLocks noChangeArrowheads="1"/>
          </p:cNvSpPr>
          <p:nvPr/>
        </p:nvSpPr>
        <p:spPr bwMode="auto">
          <a:xfrm>
            <a:off x="768350" y="1944688"/>
            <a:ext cx="9350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D62637"/>
                </a:solidFill>
              </a:rPr>
              <a:t>Na</a:t>
            </a:r>
            <a:r>
              <a:rPr lang="cs-CZ" altLang="cs-CZ" sz="3200" baseline="30000">
                <a:solidFill>
                  <a:srgbClr val="D62637"/>
                </a:solidFill>
              </a:rPr>
              <a:t>+</a:t>
            </a:r>
            <a:endParaRPr lang="cs-CZ" altLang="cs-CZ" sz="3200">
              <a:solidFill>
                <a:srgbClr val="D62637"/>
              </a:solidFill>
            </a:endParaRPr>
          </a:p>
        </p:txBody>
      </p:sp>
      <p:sp>
        <p:nvSpPr>
          <p:cNvPr id="152598" name="Text Box 22"/>
          <p:cNvSpPr txBox="1">
            <a:spLocks noChangeArrowheads="1"/>
          </p:cNvSpPr>
          <p:nvPr/>
        </p:nvSpPr>
        <p:spPr bwMode="auto">
          <a:xfrm>
            <a:off x="7959725" y="2862263"/>
            <a:ext cx="1368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D62637"/>
                </a:solidFill>
              </a:rPr>
              <a:t>3Na</a:t>
            </a:r>
            <a:r>
              <a:rPr lang="cs-CZ" altLang="cs-CZ" sz="3200" baseline="30000">
                <a:solidFill>
                  <a:srgbClr val="D62637"/>
                </a:solidFill>
              </a:rPr>
              <a:t>+</a:t>
            </a:r>
            <a:endParaRPr lang="cs-CZ" altLang="cs-CZ" sz="3200">
              <a:solidFill>
                <a:srgbClr val="D62637"/>
              </a:solidFill>
            </a:endParaRPr>
          </a:p>
        </p:txBody>
      </p:sp>
      <p:sp>
        <p:nvSpPr>
          <p:cNvPr id="152599" name="Text Box 23"/>
          <p:cNvSpPr txBox="1">
            <a:spLocks noChangeArrowheads="1"/>
          </p:cNvSpPr>
          <p:nvPr/>
        </p:nvSpPr>
        <p:spPr bwMode="auto">
          <a:xfrm>
            <a:off x="885825" y="2736850"/>
            <a:ext cx="935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6699FF"/>
                </a:solidFill>
              </a:rPr>
              <a:t>Cl</a:t>
            </a:r>
            <a:r>
              <a:rPr lang="cs-CZ" altLang="cs-CZ" sz="3200" baseline="30000">
                <a:solidFill>
                  <a:srgbClr val="6699FF"/>
                </a:solidFill>
              </a:rPr>
              <a:t>-</a:t>
            </a:r>
            <a:endParaRPr lang="cs-CZ" altLang="cs-CZ" sz="3200">
              <a:solidFill>
                <a:srgbClr val="6699FF"/>
              </a:solidFill>
            </a:endParaRPr>
          </a:p>
        </p:txBody>
      </p:sp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0" y="1889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800"/>
              <a:t>Hyperaldosterinismus – ovlivněný glukokortikoidy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2100263" y="865188"/>
            <a:ext cx="4524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4000">
                <a:solidFill>
                  <a:srgbClr val="FFFFFF"/>
                </a:solidFill>
              </a:rPr>
              <a:t>Cushingův syndrom</a:t>
            </a:r>
          </a:p>
        </p:txBody>
      </p:sp>
      <p:sp>
        <p:nvSpPr>
          <p:cNvPr id="153603" name="Text Box 3"/>
          <p:cNvSpPr txBox="1">
            <a:spLocks noChangeArrowheads="1"/>
          </p:cNvSpPr>
          <p:nvPr/>
        </p:nvSpPr>
        <p:spPr bwMode="auto">
          <a:xfrm>
            <a:off x="214313" y="2436813"/>
            <a:ext cx="8726487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s-CZ" altLang="cs-CZ" sz="2300">
                <a:solidFill>
                  <a:srgbClr val="FFFF00"/>
                </a:solidFill>
              </a:rPr>
              <a:t>V případě nadměrného (farmakologického) podávání glukokortikodiů,</a:t>
            </a:r>
          </a:p>
          <a:p>
            <a:pPr algn="ctr">
              <a:lnSpc>
                <a:spcPct val="120000"/>
              </a:lnSpc>
            </a:pPr>
            <a:r>
              <a:rPr lang="cs-CZ" altLang="cs-CZ" sz="2300">
                <a:solidFill>
                  <a:srgbClr val="FFFF00"/>
                </a:solidFill>
              </a:rPr>
              <a:t>tak i funkční 11-ß-HSD není schopna „odbourat“ všechen kortizol</a:t>
            </a:r>
          </a:p>
          <a:p>
            <a:pPr algn="ctr">
              <a:lnSpc>
                <a:spcPct val="120000"/>
              </a:lnSpc>
            </a:pPr>
            <a:r>
              <a:rPr lang="cs-CZ" altLang="cs-CZ" sz="2300">
                <a:solidFill>
                  <a:srgbClr val="FFFF00"/>
                </a:solidFill>
              </a:rPr>
              <a:t>a dochází k aktivaci mineralokortikoidních receptorů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/>
          <p:cNvSpPr>
            <a:spLocks noChangeArrowheads="1"/>
          </p:cNvSpPr>
          <p:nvPr/>
        </p:nvSpPr>
        <p:spPr bwMode="auto">
          <a:xfrm>
            <a:off x="2268538" y="1611313"/>
            <a:ext cx="4679950" cy="43386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A09E9A"/>
              </a:gs>
            </a:gsLst>
            <a:path path="shape">
              <a:fillToRect l="50000" t="50000" r="50000" b="50000"/>
            </a:path>
          </a:gradFill>
          <a:ln w="76200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0" y="1889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800"/>
              <a:t>Cushingův syndrom</a:t>
            </a:r>
          </a:p>
        </p:txBody>
      </p:sp>
      <p:sp>
        <p:nvSpPr>
          <p:cNvPr id="154628" name="Line 4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29" name="Oval 5"/>
          <p:cNvSpPr>
            <a:spLocks noChangeArrowheads="1"/>
          </p:cNvSpPr>
          <p:nvPr/>
        </p:nvSpPr>
        <p:spPr bwMode="auto">
          <a:xfrm>
            <a:off x="4384675" y="2849563"/>
            <a:ext cx="649288" cy="647700"/>
          </a:xfrm>
          <a:prstGeom prst="ellipse">
            <a:avLst/>
          </a:prstGeom>
          <a:solidFill>
            <a:srgbClr val="09161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4443413" y="2849563"/>
            <a:ext cx="358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/>
              <a:t>N</a:t>
            </a:r>
          </a:p>
        </p:txBody>
      </p:sp>
      <p:sp>
        <p:nvSpPr>
          <p:cNvPr id="154631" name="Line 7"/>
          <p:cNvSpPr>
            <a:spLocks noChangeShapeType="1"/>
          </p:cNvSpPr>
          <p:nvPr/>
        </p:nvSpPr>
        <p:spPr bwMode="auto">
          <a:xfrm flipH="1">
            <a:off x="4932363" y="2560638"/>
            <a:ext cx="388937" cy="403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4632" name="Line 8"/>
          <p:cNvSpPr>
            <a:spLocks noChangeShapeType="1"/>
          </p:cNvSpPr>
          <p:nvPr/>
        </p:nvSpPr>
        <p:spPr bwMode="auto">
          <a:xfrm flipH="1" flipV="1">
            <a:off x="4887913" y="3424238"/>
            <a:ext cx="433387" cy="4333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5248275" y="2128838"/>
            <a:ext cx="12239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800">
                <a:solidFill>
                  <a:schemeClr val="tx1"/>
                </a:solidFill>
              </a:rPr>
              <a:t>ALDO</a:t>
            </a:r>
          </a:p>
        </p:txBody>
      </p:sp>
      <p:sp>
        <p:nvSpPr>
          <p:cNvPr id="154634" name="Text Box 10"/>
          <p:cNvSpPr txBox="1">
            <a:spLocks noChangeArrowheads="1"/>
          </p:cNvSpPr>
          <p:nvPr/>
        </p:nvSpPr>
        <p:spPr bwMode="auto">
          <a:xfrm>
            <a:off x="5262563" y="3741738"/>
            <a:ext cx="12239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800">
                <a:solidFill>
                  <a:schemeClr val="tx1"/>
                </a:solidFill>
              </a:rPr>
              <a:t>GR</a:t>
            </a:r>
          </a:p>
        </p:txBody>
      </p:sp>
      <p:sp>
        <p:nvSpPr>
          <p:cNvPr id="775179" name="AutoShape 11"/>
          <p:cNvSpPr>
            <a:spLocks noChangeArrowheads="1"/>
          </p:cNvSpPr>
          <p:nvPr/>
        </p:nvSpPr>
        <p:spPr bwMode="auto">
          <a:xfrm rot="16200000">
            <a:off x="2016126" y="4454525"/>
            <a:ext cx="647700" cy="720725"/>
          </a:xfrm>
          <a:custGeom>
            <a:avLst/>
            <a:gdLst>
              <a:gd name="G0" fmla="+- 7306 0 0"/>
              <a:gd name="G1" fmla="+- 21600 0 7306"/>
              <a:gd name="G2" fmla="*/ 7306 1 2"/>
              <a:gd name="G3" fmla="+- 21600 0 G2"/>
              <a:gd name="G4" fmla="+/ 7306 21600 2"/>
              <a:gd name="G5" fmla="+/ G1 0 2"/>
              <a:gd name="G6" fmla="*/ 21600 21600 7306"/>
              <a:gd name="G7" fmla="*/ G6 1 2"/>
              <a:gd name="G8" fmla="+- 21600 0 G7"/>
              <a:gd name="G9" fmla="*/ 21600 1 2"/>
              <a:gd name="G10" fmla="+- 7306 0 G9"/>
              <a:gd name="G11" fmla="?: G10 G8 0"/>
              <a:gd name="G12" fmla="?: G10 G7 21600"/>
              <a:gd name="T0" fmla="*/ 17947 w 21600"/>
              <a:gd name="T1" fmla="*/ 10800 h 21600"/>
              <a:gd name="T2" fmla="*/ 10800 w 21600"/>
              <a:gd name="T3" fmla="*/ 21600 h 21600"/>
              <a:gd name="T4" fmla="*/ 3653 w 21600"/>
              <a:gd name="T5" fmla="*/ 10800 h 21600"/>
              <a:gd name="T6" fmla="*/ 10800 w 21600"/>
              <a:gd name="T7" fmla="*/ 0 h 21600"/>
              <a:gd name="T8" fmla="*/ 5453 w 21600"/>
              <a:gd name="T9" fmla="*/ 5453 h 21600"/>
              <a:gd name="T10" fmla="*/ 16147 w 21600"/>
              <a:gd name="T11" fmla="*/ 161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306" y="21600"/>
                </a:lnTo>
                <a:lnTo>
                  <a:pt x="14294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FF9999"/>
              </a:gs>
              <a:gs pos="100000">
                <a:srgbClr val="DF4B59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54636" name="Line 12"/>
          <p:cNvSpPr>
            <a:spLocks noChangeShapeType="1"/>
          </p:cNvSpPr>
          <p:nvPr/>
        </p:nvSpPr>
        <p:spPr bwMode="auto">
          <a:xfrm>
            <a:off x="1533525" y="4821238"/>
            <a:ext cx="2376488" cy="0"/>
          </a:xfrm>
          <a:prstGeom prst="line">
            <a:avLst/>
          </a:prstGeom>
          <a:noFill/>
          <a:ln w="57150">
            <a:solidFill>
              <a:srgbClr val="D6263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4637" name="Text Box 13"/>
          <p:cNvSpPr txBox="1">
            <a:spLocks noChangeArrowheads="1"/>
          </p:cNvSpPr>
          <p:nvPr/>
        </p:nvSpPr>
        <p:spPr bwMode="auto">
          <a:xfrm>
            <a:off x="755650" y="4433888"/>
            <a:ext cx="9350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rgbClr val="D62637"/>
                </a:solidFill>
              </a:rPr>
              <a:t>Na</a:t>
            </a:r>
            <a:r>
              <a:rPr lang="cs-CZ" altLang="cs-CZ" sz="3200" baseline="30000">
                <a:solidFill>
                  <a:srgbClr val="D62637"/>
                </a:solidFill>
              </a:rPr>
              <a:t>+</a:t>
            </a:r>
            <a:endParaRPr lang="cs-CZ" altLang="cs-CZ" sz="3200">
              <a:solidFill>
                <a:srgbClr val="D62637"/>
              </a:solidFill>
            </a:endParaRPr>
          </a:p>
        </p:txBody>
      </p:sp>
      <p:sp>
        <p:nvSpPr>
          <p:cNvPr id="154638" name="Freeform 14"/>
          <p:cNvSpPr>
            <a:spLocks/>
          </p:cNvSpPr>
          <p:nvPr/>
        </p:nvSpPr>
        <p:spPr bwMode="auto">
          <a:xfrm>
            <a:off x="2257425" y="5948363"/>
            <a:ext cx="4786313" cy="903287"/>
          </a:xfrm>
          <a:custGeom>
            <a:avLst/>
            <a:gdLst>
              <a:gd name="T0" fmla="*/ 2147483647 w 3015"/>
              <a:gd name="T1" fmla="*/ 2147483647 h 583"/>
              <a:gd name="T2" fmla="*/ 2147483647 w 3015"/>
              <a:gd name="T3" fmla="*/ 2147483647 h 583"/>
              <a:gd name="T4" fmla="*/ 2147483647 w 3015"/>
              <a:gd name="T5" fmla="*/ 2147483647 h 583"/>
              <a:gd name="T6" fmla="*/ 2147483647 w 3015"/>
              <a:gd name="T7" fmla="*/ 2147483647 h 583"/>
              <a:gd name="T8" fmla="*/ 2147483647 w 3015"/>
              <a:gd name="T9" fmla="*/ 2147483647 h 583"/>
              <a:gd name="T10" fmla="*/ 2147483647 w 3015"/>
              <a:gd name="T11" fmla="*/ 2147483647 h 583"/>
              <a:gd name="T12" fmla="*/ 2147483647 w 3015"/>
              <a:gd name="T13" fmla="*/ 2147483647 h 583"/>
              <a:gd name="T14" fmla="*/ 2147483647 w 3015"/>
              <a:gd name="T15" fmla="*/ 2147483647 h 583"/>
              <a:gd name="T16" fmla="*/ 2147483647 w 3015"/>
              <a:gd name="T17" fmla="*/ 2147483647 h 583"/>
              <a:gd name="T18" fmla="*/ 2147483647 w 3015"/>
              <a:gd name="T19" fmla="*/ 2147483647 h 583"/>
              <a:gd name="T20" fmla="*/ 2147483647 w 3015"/>
              <a:gd name="T21" fmla="*/ 2147483647 h 583"/>
              <a:gd name="T22" fmla="*/ 2147483647 w 3015"/>
              <a:gd name="T23" fmla="*/ 2147483647 h 583"/>
              <a:gd name="T24" fmla="*/ 2147483647 w 3015"/>
              <a:gd name="T25" fmla="*/ 2147483647 h 583"/>
              <a:gd name="T26" fmla="*/ 2147483647 w 3015"/>
              <a:gd name="T27" fmla="*/ 2147483647 h 583"/>
              <a:gd name="T28" fmla="*/ 2147483647 w 3015"/>
              <a:gd name="T29" fmla="*/ 2147483647 h 5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015"/>
              <a:gd name="T46" fmla="*/ 0 h 583"/>
              <a:gd name="T47" fmla="*/ 3015 w 3015"/>
              <a:gd name="T48" fmla="*/ 583 h 5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015" h="583">
                <a:moveTo>
                  <a:pt x="567" y="20"/>
                </a:moveTo>
                <a:cubicBezTo>
                  <a:pt x="191" y="35"/>
                  <a:pt x="274" y="69"/>
                  <a:pt x="198" y="107"/>
                </a:cubicBezTo>
                <a:cubicBezTo>
                  <a:pt x="122" y="145"/>
                  <a:pt x="130" y="194"/>
                  <a:pt x="114" y="245"/>
                </a:cubicBezTo>
                <a:cubicBezTo>
                  <a:pt x="98" y="296"/>
                  <a:pt x="101" y="361"/>
                  <a:pt x="102" y="413"/>
                </a:cubicBezTo>
                <a:cubicBezTo>
                  <a:pt x="103" y="465"/>
                  <a:pt x="76" y="531"/>
                  <a:pt x="120" y="557"/>
                </a:cubicBezTo>
                <a:cubicBezTo>
                  <a:pt x="164" y="583"/>
                  <a:pt x="0" y="566"/>
                  <a:pt x="366" y="569"/>
                </a:cubicBezTo>
                <a:cubicBezTo>
                  <a:pt x="732" y="572"/>
                  <a:pt x="1893" y="575"/>
                  <a:pt x="2316" y="575"/>
                </a:cubicBezTo>
                <a:cubicBezTo>
                  <a:pt x="2739" y="575"/>
                  <a:pt x="2793" y="574"/>
                  <a:pt x="2904" y="569"/>
                </a:cubicBezTo>
                <a:cubicBezTo>
                  <a:pt x="3015" y="564"/>
                  <a:pt x="2967" y="580"/>
                  <a:pt x="2982" y="545"/>
                </a:cubicBezTo>
                <a:cubicBezTo>
                  <a:pt x="2997" y="510"/>
                  <a:pt x="3001" y="422"/>
                  <a:pt x="2994" y="359"/>
                </a:cubicBezTo>
                <a:cubicBezTo>
                  <a:pt x="2987" y="296"/>
                  <a:pt x="2964" y="217"/>
                  <a:pt x="2940" y="167"/>
                </a:cubicBezTo>
                <a:cubicBezTo>
                  <a:pt x="2916" y="117"/>
                  <a:pt x="2891" y="82"/>
                  <a:pt x="2850" y="59"/>
                </a:cubicBezTo>
                <a:cubicBezTo>
                  <a:pt x="2809" y="36"/>
                  <a:pt x="2760" y="36"/>
                  <a:pt x="2694" y="29"/>
                </a:cubicBezTo>
                <a:cubicBezTo>
                  <a:pt x="2628" y="22"/>
                  <a:pt x="2810" y="16"/>
                  <a:pt x="2456" y="15"/>
                </a:cubicBezTo>
                <a:cubicBezTo>
                  <a:pt x="2102" y="14"/>
                  <a:pt x="945" y="0"/>
                  <a:pt x="567" y="20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A09E9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39" name="Freeform 15"/>
          <p:cNvSpPr>
            <a:spLocks/>
          </p:cNvSpPr>
          <p:nvPr/>
        </p:nvSpPr>
        <p:spPr bwMode="auto">
          <a:xfrm rot="10800000">
            <a:off x="2239963" y="706438"/>
            <a:ext cx="4786312" cy="911225"/>
          </a:xfrm>
          <a:custGeom>
            <a:avLst/>
            <a:gdLst>
              <a:gd name="T0" fmla="*/ 2147483647 w 3015"/>
              <a:gd name="T1" fmla="*/ 2147483647 h 583"/>
              <a:gd name="T2" fmla="*/ 2147483647 w 3015"/>
              <a:gd name="T3" fmla="*/ 2147483647 h 583"/>
              <a:gd name="T4" fmla="*/ 2147483647 w 3015"/>
              <a:gd name="T5" fmla="*/ 2147483647 h 583"/>
              <a:gd name="T6" fmla="*/ 2147483647 w 3015"/>
              <a:gd name="T7" fmla="*/ 2147483647 h 583"/>
              <a:gd name="T8" fmla="*/ 2147483647 w 3015"/>
              <a:gd name="T9" fmla="*/ 2147483647 h 583"/>
              <a:gd name="T10" fmla="*/ 2147483647 w 3015"/>
              <a:gd name="T11" fmla="*/ 2147483647 h 583"/>
              <a:gd name="T12" fmla="*/ 2147483647 w 3015"/>
              <a:gd name="T13" fmla="*/ 2147483647 h 583"/>
              <a:gd name="T14" fmla="*/ 2147483647 w 3015"/>
              <a:gd name="T15" fmla="*/ 2147483647 h 583"/>
              <a:gd name="T16" fmla="*/ 2147483647 w 3015"/>
              <a:gd name="T17" fmla="*/ 2147483647 h 583"/>
              <a:gd name="T18" fmla="*/ 2147483647 w 3015"/>
              <a:gd name="T19" fmla="*/ 2147483647 h 583"/>
              <a:gd name="T20" fmla="*/ 2147483647 w 3015"/>
              <a:gd name="T21" fmla="*/ 2147483647 h 583"/>
              <a:gd name="T22" fmla="*/ 2147483647 w 3015"/>
              <a:gd name="T23" fmla="*/ 2147483647 h 583"/>
              <a:gd name="T24" fmla="*/ 2147483647 w 3015"/>
              <a:gd name="T25" fmla="*/ 2147483647 h 583"/>
              <a:gd name="T26" fmla="*/ 2147483647 w 3015"/>
              <a:gd name="T27" fmla="*/ 2147483647 h 583"/>
              <a:gd name="T28" fmla="*/ 2147483647 w 3015"/>
              <a:gd name="T29" fmla="*/ 2147483647 h 5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015"/>
              <a:gd name="T46" fmla="*/ 0 h 583"/>
              <a:gd name="T47" fmla="*/ 3015 w 3015"/>
              <a:gd name="T48" fmla="*/ 583 h 5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015" h="583">
                <a:moveTo>
                  <a:pt x="567" y="20"/>
                </a:moveTo>
                <a:cubicBezTo>
                  <a:pt x="191" y="35"/>
                  <a:pt x="274" y="69"/>
                  <a:pt x="198" y="107"/>
                </a:cubicBezTo>
                <a:cubicBezTo>
                  <a:pt x="122" y="145"/>
                  <a:pt x="130" y="194"/>
                  <a:pt x="114" y="245"/>
                </a:cubicBezTo>
                <a:cubicBezTo>
                  <a:pt x="98" y="296"/>
                  <a:pt x="101" y="361"/>
                  <a:pt x="102" y="413"/>
                </a:cubicBezTo>
                <a:cubicBezTo>
                  <a:pt x="103" y="465"/>
                  <a:pt x="76" y="531"/>
                  <a:pt x="120" y="557"/>
                </a:cubicBezTo>
                <a:cubicBezTo>
                  <a:pt x="164" y="583"/>
                  <a:pt x="0" y="566"/>
                  <a:pt x="366" y="569"/>
                </a:cubicBezTo>
                <a:cubicBezTo>
                  <a:pt x="732" y="572"/>
                  <a:pt x="1893" y="575"/>
                  <a:pt x="2316" y="575"/>
                </a:cubicBezTo>
                <a:cubicBezTo>
                  <a:pt x="2739" y="575"/>
                  <a:pt x="2793" y="574"/>
                  <a:pt x="2904" y="569"/>
                </a:cubicBezTo>
                <a:cubicBezTo>
                  <a:pt x="3015" y="564"/>
                  <a:pt x="2967" y="580"/>
                  <a:pt x="2982" y="545"/>
                </a:cubicBezTo>
                <a:cubicBezTo>
                  <a:pt x="2997" y="510"/>
                  <a:pt x="3001" y="422"/>
                  <a:pt x="2994" y="359"/>
                </a:cubicBezTo>
                <a:cubicBezTo>
                  <a:pt x="2987" y="296"/>
                  <a:pt x="2964" y="217"/>
                  <a:pt x="2940" y="167"/>
                </a:cubicBezTo>
                <a:cubicBezTo>
                  <a:pt x="2916" y="117"/>
                  <a:pt x="2891" y="82"/>
                  <a:pt x="2850" y="59"/>
                </a:cubicBezTo>
                <a:cubicBezTo>
                  <a:pt x="2809" y="36"/>
                  <a:pt x="2760" y="36"/>
                  <a:pt x="2694" y="29"/>
                </a:cubicBezTo>
                <a:cubicBezTo>
                  <a:pt x="2628" y="22"/>
                  <a:pt x="2810" y="16"/>
                  <a:pt x="2456" y="15"/>
                </a:cubicBezTo>
                <a:cubicBezTo>
                  <a:pt x="2102" y="14"/>
                  <a:pt x="945" y="0"/>
                  <a:pt x="567" y="20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A09E9A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40" name="Text Box 16"/>
          <p:cNvSpPr txBox="1">
            <a:spLocks noChangeArrowheads="1"/>
          </p:cNvSpPr>
          <p:nvPr/>
        </p:nvSpPr>
        <p:spPr bwMode="auto">
          <a:xfrm>
            <a:off x="323850" y="908050"/>
            <a:ext cx="151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/>
              <a:t>lumen</a:t>
            </a:r>
          </a:p>
        </p:txBody>
      </p:sp>
      <p:sp>
        <p:nvSpPr>
          <p:cNvPr id="154641" name="Text Box 17"/>
          <p:cNvSpPr txBox="1">
            <a:spLocks noChangeArrowheads="1"/>
          </p:cNvSpPr>
          <p:nvPr/>
        </p:nvSpPr>
        <p:spPr bwMode="auto">
          <a:xfrm>
            <a:off x="7019925" y="893763"/>
            <a:ext cx="208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/>
              <a:t>intersticium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/>
          <p:cNvSpPr txBox="1">
            <a:spLocks noChangeArrowheads="1"/>
          </p:cNvSpPr>
          <p:nvPr/>
        </p:nvSpPr>
        <p:spPr bwMode="auto">
          <a:xfrm>
            <a:off x="2235200" y="914400"/>
            <a:ext cx="3951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4000">
                <a:solidFill>
                  <a:srgbClr val="FFFFFF"/>
                </a:solidFill>
              </a:rPr>
              <a:t>Feochromocytom</a:t>
            </a:r>
          </a:p>
        </p:txBody>
      </p:sp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323528" y="2524834"/>
            <a:ext cx="84048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000" dirty="0">
                <a:solidFill>
                  <a:srgbClr val="FFFF00"/>
                </a:solidFill>
              </a:rPr>
              <a:t>Nádor dřeně nadledvin produkuje enormní množství katecholaminů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S02401-026-f013"/>
          <p:cNvPicPr>
            <a:picLocks noChangeAspect="1" noChangeArrowheads="1"/>
          </p:cNvPicPr>
          <p:nvPr/>
        </p:nvPicPr>
        <p:blipFill>
          <a:blip r:embed="rId3" cstate="print"/>
          <a:srcRect l="15065" r="15083" b="7364"/>
          <a:stretch>
            <a:fillRect/>
          </a:stretch>
        </p:blipFill>
        <p:spPr bwMode="auto">
          <a:xfrm>
            <a:off x="1176338" y="157163"/>
            <a:ext cx="6800850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157699" name="Picture 3" descr="S02401-026-f002"/>
          <p:cNvPicPr>
            <a:picLocks noChangeAspect="1" noChangeArrowheads="1"/>
          </p:cNvPicPr>
          <p:nvPr/>
        </p:nvPicPr>
        <p:blipFill>
          <a:blip r:embed="rId3" cstate="print"/>
          <a:srcRect b="4982"/>
          <a:stretch>
            <a:fillRect/>
          </a:stretch>
        </p:blipFill>
        <p:spPr bwMode="auto">
          <a:xfrm>
            <a:off x="323850" y="333375"/>
            <a:ext cx="8570913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77" descr="D:\SCContent\9781416045748\graphics\fullsize\S9781416045748-025-f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3338" y="115888"/>
            <a:ext cx="3860800" cy="662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C:\Users\luce\Desktop\zaloha LUCE 14 12 2010\stara zaloha nejstaršího pc\nejstarší záloha c\Boron obrázky\9 THE REPRODUCTIVE SYSTEM\S9781416031154-056-f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3588" y="95250"/>
            <a:ext cx="507682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:\Users\luce\Desktop\zaloha LUCE 14 12 2010\stara zaloha nejstaršího pc\nejstarší záloha c\Boron obrázky\9 THE REPRODUCTIVE SYSTEM\S9781416031154-056-f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84175"/>
            <a:ext cx="8780462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S9781416045748-082-f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981075"/>
            <a:ext cx="76200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S9781416045748-081-f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3363"/>
            <a:ext cx="7620000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2051050" y="404813"/>
            <a:ext cx="51958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/>
              <a:t>Koncentrační mechanizmus ledvin</a:t>
            </a: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900113" y="1484313"/>
            <a:ext cx="7016750" cy="4668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/>
              <a:t>Organizmus se musí denně zbavit minimálně 600 mOsm denně</a:t>
            </a:r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                          U</a:t>
            </a:r>
            <a:r>
              <a:rPr lang="cs-CZ" altLang="cs-CZ" baseline="-25000"/>
              <a:t>osm</a:t>
            </a:r>
            <a:r>
              <a:rPr lang="cs-CZ" altLang="cs-CZ"/>
              <a:t> x V</a:t>
            </a:r>
          </a:p>
          <a:p>
            <a:r>
              <a:rPr lang="cs-CZ" altLang="cs-CZ"/>
              <a:t>C</a:t>
            </a:r>
            <a:r>
              <a:rPr lang="cs-CZ" altLang="cs-CZ" baseline="-25000"/>
              <a:t>osm </a:t>
            </a:r>
            <a:r>
              <a:rPr lang="cs-CZ" altLang="cs-CZ"/>
              <a:t>= </a:t>
            </a:r>
          </a:p>
          <a:p>
            <a:r>
              <a:rPr lang="cs-CZ" altLang="cs-CZ"/>
              <a:t>                          P</a:t>
            </a:r>
            <a:r>
              <a:rPr lang="cs-CZ" altLang="cs-CZ" baseline="-25000"/>
              <a:t>osm</a:t>
            </a:r>
          </a:p>
          <a:p>
            <a:endParaRPr lang="cs-CZ" altLang="cs-CZ" baseline="-25000"/>
          </a:p>
          <a:p>
            <a:endParaRPr lang="cs-CZ" altLang="cs-CZ"/>
          </a:p>
          <a:p>
            <a:r>
              <a:rPr lang="cs-CZ" altLang="cs-CZ"/>
              <a:t>                           600 mOsm</a:t>
            </a:r>
          </a:p>
          <a:p>
            <a:r>
              <a:rPr lang="cs-CZ" altLang="cs-CZ"/>
              <a:t>C</a:t>
            </a:r>
            <a:r>
              <a:rPr lang="cs-CZ" altLang="cs-CZ" baseline="-25000"/>
              <a:t>osm</a:t>
            </a:r>
            <a:r>
              <a:rPr lang="cs-CZ" altLang="cs-CZ"/>
              <a:t> =                                      =    2 L/24 hodin</a:t>
            </a:r>
          </a:p>
          <a:p>
            <a:endParaRPr lang="cs-CZ" altLang="cs-CZ"/>
          </a:p>
          <a:p>
            <a:r>
              <a:rPr lang="cs-CZ" altLang="cs-CZ"/>
              <a:t>                           300 mOsm/L</a:t>
            </a:r>
          </a:p>
          <a:p>
            <a:r>
              <a:rPr lang="cs-CZ" altLang="cs-CZ"/>
              <a:t>                           </a:t>
            </a:r>
          </a:p>
          <a:p>
            <a:r>
              <a:rPr lang="cs-CZ" altLang="cs-CZ"/>
              <a:t>                            600 mOsm</a:t>
            </a:r>
          </a:p>
          <a:p>
            <a:endParaRPr lang="cs-CZ" altLang="cs-CZ"/>
          </a:p>
          <a:p>
            <a:r>
              <a:rPr lang="cs-CZ" altLang="cs-CZ"/>
              <a:t>C</a:t>
            </a:r>
            <a:r>
              <a:rPr lang="cs-CZ" altLang="cs-CZ" baseline="-25000"/>
              <a:t>osm </a:t>
            </a:r>
            <a:r>
              <a:rPr lang="cs-CZ" altLang="cs-CZ"/>
              <a:t>=                                           =  0.5 L/24 hodin</a:t>
            </a:r>
          </a:p>
          <a:p>
            <a:r>
              <a:rPr lang="cs-CZ" altLang="cs-CZ"/>
              <a:t>                           1200 mOsm/L</a:t>
            </a:r>
          </a:p>
        </p:txBody>
      </p:sp>
      <p:sp>
        <p:nvSpPr>
          <p:cNvPr id="162821" name="Line 5"/>
          <p:cNvSpPr>
            <a:spLocks noChangeShapeType="1"/>
          </p:cNvSpPr>
          <p:nvPr/>
        </p:nvSpPr>
        <p:spPr bwMode="auto">
          <a:xfrm>
            <a:off x="2195513" y="2781300"/>
            <a:ext cx="1871662" cy="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2822" name="Line 6"/>
          <p:cNvSpPr>
            <a:spLocks noChangeShapeType="1"/>
          </p:cNvSpPr>
          <p:nvPr/>
        </p:nvSpPr>
        <p:spPr bwMode="auto">
          <a:xfrm>
            <a:off x="2195513" y="4076700"/>
            <a:ext cx="1871662" cy="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2823" name="Line 7"/>
          <p:cNvSpPr>
            <a:spLocks noChangeShapeType="1"/>
          </p:cNvSpPr>
          <p:nvPr/>
        </p:nvSpPr>
        <p:spPr bwMode="auto">
          <a:xfrm>
            <a:off x="2484438" y="5516563"/>
            <a:ext cx="1871662" cy="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755650" y="476250"/>
            <a:ext cx="8083550" cy="1878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cs-CZ" altLang="cs-CZ"/>
              <a:t>Množství vody bez solutů, která musí být přidána (nebo odebrána) od</a:t>
            </a:r>
          </a:p>
          <a:p>
            <a:pPr algn="ctr">
              <a:lnSpc>
                <a:spcPct val="130000"/>
              </a:lnSpc>
            </a:pPr>
            <a:r>
              <a:rPr lang="cs-CZ" altLang="cs-CZ"/>
              <a:t>výše uvedeného objemu moči, tak aby byl vytvořen konečný objem moči</a:t>
            </a:r>
          </a:p>
          <a:p>
            <a:pPr algn="ctr">
              <a:lnSpc>
                <a:spcPct val="130000"/>
              </a:lnSpc>
            </a:pPr>
            <a:r>
              <a:rPr lang="cs-CZ" altLang="cs-CZ"/>
              <a:t>Za účelem zachování vyrovnané vodní (a osmotické) bilance nazýváme</a:t>
            </a:r>
          </a:p>
          <a:p>
            <a:pPr algn="ctr">
              <a:lnSpc>
                <a:spcPct val="130000"/>
              </a:lnSpc>
            </a:pPr>
            <a:r>
              <a:rPr lang="cs-CZ" altLang="cs-CZ">
                <a:solidFill>
                  <a:srgbClr val="FFFF00"/>
                </a:solidFill>
              </a:rPr>
              <a:t>„Clearance volné vody“</a:t>
            </a:r>
            <a:r>
              <a:rPr lang="cs-CZ" altLang="cs-CZ"/>
              <a:t> (C</a:t>
            </a:r>
            <a:r>
              <a:rPr lang="cs-CZ" altLang="cs-CZ" baseline="-25000"/>
              <a:t>vody</a:t>
            </a:r>
            <a:r>
              <a:rPr lang="cs-CZ" altLang="cs-CZ"/>
              <a:t>), což ve své podstatě není clearance, </a:t>
            </a:r>
          </a:p>
          <a:p>
            <a:pPr algn="ctr">
              <a:lnSpc>
                <a:spcPct val="130000"/>
              </a:lnSpc>
            </a:pPr>
            <a:r>
              <a:rPr lang="cs-CZ" altLang="cs-CZ"/>
              <a:t>ale rozdíl mezi diurézou a osmotickou clearance.</a:t>
            </a:r>
          </a:p>
        </p:txBody>
      </p:sp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611188" y="2997200"/>
            <a:ext cx="8070850" cy="2543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cs-CZ" altLang="cs-CZ"/>
              <a:t>Množství denní moči je určeno následující rovnicí:</a:t>
            </a:r>
          </a:p>
          <a:p>
            <a:pPr>
              <a:lnSpc>
                <a:spcPct val="120000"/>
              </a:lnSpc>
            </a:pPr>
            <a:r>
              <a:rPr lang="cs-CZ" altLang="cs-CZ" sz="2000">
                <a:solidFill>
                  <a:srgbClr val="FFFF00"/>
                </a:solidFill>
              </a:rPr>
              <a:t>V = C</a:t>
            </a:r>
            <a:r>
              <a:rPr lang="cs-CZ" altLang="cs-CZ" sz="2000" baseline="-25000">
                <a:solidFill>
                  <a:srgbClr val="FFFF00"/>
                </a:solidFill>
              </a:rPr>
              <a:t>osm</a:t>
            </a:r>
            <a:r>
              <a:rPr lang="cs-CZ" altLang="cs-CZ" sz="2000">
                <a:solidFill>
                  <a:srgbClr val="FFFF00"/>
                </a:solidFill>
              </a:rPr>
              <a:t> + C</a:t>
            </a:r>
            <a:r>
              <a:rPr lang="cs-CZ" altLang="cs-CZ" sz="2000" baseline="-25000">
                <a:solidFill>
                  <a:srgbClr val="FFFF00"/>
                </a:solidFill>
              </a:rPr>
              <a:t>vody</a:t>
            </a:r>
          </a:p>
          <a:p>
            <a:pPr>
              <a:lnSpc>
                <a:spcPct val="120000"/>
              </a:lnSpc>
            </a:pPr>
            <a:r>
              <a:rPr lang="cs-CZ" altLang="cs-CZ" sz="2000">
                <a:solidFill>
                  <a:srgbClr val="FFFF00"/>
                </a:solidFill>
              </a:rPr>
              <a:t>C</a:t>
            </a:r>
            <a:r>
              <a:rPr lang="cs-CZ" altLang="cs-CZ" sz="2000" baseline="-25000">
                <a:solidFill>
                  <a:srgbClr val="FFFF00"/>
                </a:solidFill>
              </a:rPr>
              <a:t>vody</a:t>
            </a:r>
            <a:r>
              <a:rPr lang="cs-CZ" altLang="cs-CZ" sz="2000">
                <a:solidFill>
                  <a:srgbClr val="FFFF00"/>
                </a:solidFill>
              </a:rPr>
              <a:t> = V - C</a:t>
            </a:r>
            <a:r>
              <a:rPr lang="cs-CZ" altLang="cs-CZ" sz="2000" baseline="-25000">
                <a:solidFill>
                  <a:srgbClr val="FFFF00"/>
                </a:solidFill>
              </a:rPr>
              <a:t>osm</a:t>
            </a:r>
            <a:endParaRPr lang="cs-CZ" altLang="cs-CZ" sz="200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</a:pPr>
            <a:r>
              <a:rPr lang="cs-CZ" altLang="cs-CZ"/>
              <a:t>Takže při tvorbě maximálně zředěné moči (30 mOsm) je C</a:t>
            </a:r>
            <a:r>
              <a:rPr lang="cs-CZ" altLang="cs-CZ" baseline="-25000"/>
              <a:t>vody</a:t>
            </a:r>
            <a:r>
              <a:rPr lang="cs-CZ" altLang="cs-CZ"/>
              <a:t>:</a:t>
            </a:r>
          </a:p>
          <a:p>
            <a:pPr>
              <a:lnSpc>
                <a:spcPct val="120000"/>
              </a:lnSpc>
            </a:pPr>
            <a:r>
              <a:rPr lang="cs-CZ" altLang="cs-CZ" sz="2000">
                <a:solidFill>
                  <a:srgbClr val="FFFF00"/>
                </a:solidFill>
              </a:rPr>
              <a:t>C</a:t>
            </a:r>
            <a:r>
              <a:rPr lang="cs-CZ" altLang="cs-CZ" sz="2000" baseline="-25000">
                <a:solidFill>
                  <a:srgbClr val="FFFF00"/>
                </a:solidFill>
              </a:rPr>
              <a:t>vody</a:t>
            </a:r>
            <a:r>
              <a:rPr lang="cs-CZ" altLang="cs-CZ" sz="2000">
                <a:solidFill>
                  <a:srgbClr val="FFFF00"/>
                </a:solidFill>
              </a:rPr>
              <a:t> = 20 L/den – 2 L/den = 18 L/den</a:t>
            </a:r>
          </a:p>
          <a:p>
            <a:pPr>
              <a:lnSpc>
                <a:spcPct val="120000"/>
              </a:lnSpc>
            </a:pPr>
            <a:r>
              <a:rPr lang="cs-CZ" altLang="cs-CZ"/>
              <a:t>Naopak při tvorbě maximálně koncentrované moči (1200 mOsm) je C</a:t>
            </a:r>
            <a:r>
              <a:rPr lang="cs-CZ" altLang="cs-CZ" baseline="-25000"/>
              <a:t>vody</a:t>
            </a:r>
            <a:r>
              <a:rPr lang="cs-CZ" altLang="cs-CZ"/>
              <a:t>:</a:t>
            </a:r>
          </a:p>
          <a:p>
            <a:pPr>
              <a:lnSpc>
                <a:spcPct val="120000"/>
              </a:lnSpc>
            </a:pPr>
            <a:r>
              <a:rPr lang="cs-CZ" altLang="cs-CZ" sz="2000">
                <a:solidFill>
                  <a:srgbClr val="FFFF00"/>
                </a:solidFill>
              </a:rPr>
              <a:t>C</a:t>
            </a:r>
            <a:r>
              <a:rPr lang="cs-CZ" altLang="cs-CZ" sz="2000" baseline="-25000">
                <a:solidFill>
                  <a:srgbClr val="FFFF00"/>
                </a:solidFill>
              </a:rPr>
              <a:t>vody</a:t>
            </a:r>
            <a:r>
              <a:rPr lang="cs-CZ" altLang="cs-CZ" sz="2000">
                <a:solidFill>
                  <a:srgbClr val="FFFF00"/>
                </a:solidFill>
              </a:rPr>
              <a:t> = 0,5 L/den – 2 L/den = -1,5 L/den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0" name="Picture 2" descr="C:\Documents and Settings\Uzivatel\Dokumenty\Luděk Červenka\Berne and Leavy\G_ The Renal System\34 Control of Body Fluid Osmolality and Volume\M9780323073622-034-f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00025"/>
            <a:ext cx="7620000" cy="6457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Picture 2" descr="C:\Documents and Settings\Uzivatel\Dokumenty\Luděk Červenka\Berne and Leavy\G_ The Renal System\34 Control of Body Fluid Osmolality and Volume\M9780323073622-034-f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28638"/>
            <a:ext cx="7620000" cy="580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Picture 2" descr="C:\Documents and Settings\Uzivatel\Dokumenty\Luděk Červenka\Výuka dia\Rapid Review Physiology\Chapter 1 Cell Physiology\Obr_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688"/>
            <a:ext cx="8316615" cy="6316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2" name="Picture 2" descr="C:\Documents and Settings\Uzivatel\Dokumenty\Luděk Červenka\Výuka dia\Rapid Review Physiology\Chapter 4 Cardiovascular Physiology\Obr_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463" y="1204913"/>
            <a:ext cx="7583487" cy="4448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zivatel\Dokumenty\Luděk Červenka\Výuka dia\Boron Physiology\2 FUNCTIONAL ORGANIZATION OF THE CELL\S9781416031154-005-f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57654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7308304" y="1052736"/>
            <a:ext cx="1835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Regulatory volume</a:t>
            </a:r>
          </a:p>
          <a:p>
            <a:r>
              <a:rPr lang="en-US" sz="1500" b="1" dirty="0" smtClean="0"/>
              <a:t>Increase</a:t>
            </a:r>
            <a:endParaRPr lang="cs-CZ" sz="1500" b="1" dirty="0" smtClean="0"/>
          </a:p>
          <a:p>
            <a:r>
              <a:rPr lang="cs-CZ" sz="1500" b="1" dirty="0" smtClean="0"/>
              <a:t>(</a:t>
            </a:r>
            <a:r>
              <a:rPr lang="cs-CZ" sz="1500" b="1" dirty="0" err="1" smtClean="0"/>
              <a:t>brain</a:t>
            </a:r>
            <a:r>
              <a:rPr lang="cs-CZ" sz="1500" b="1" dirty="0" smtClean="0"/>
              <a:t>)</a:t>
            </a:r>
          </a:p>
          <a:p>
            <a:r>
              <a:rPr lang="cs-CZ" sz="1500" b="1" dirty="0" smtClean="0"/>
              <a:t>(</a:t>
            </a:r>
            <a:r>
              <a:rPr lang="cs-CZ" sz="1500" b="1" dirty="0" err="1" smtClean="0"/>
              <a:t>acute</a:t>
            </a:r>
            <a:r>
              <a:rPr lang="cs-CZ" sz="1500" b="1" dirty="0" smtClean="0"/>
              <a:t> – </a:t>
            </a:r>
            <a:r>
              <a:rPr lang="cs-CZ" sz="1500" b="1" dirty="0" err="1" smtClean="0"/>
              <a:t>salts</a:t>
            </a:r>
            <a:r>
              <a:rPr lang="cs-CZ" sz="1500" b="1" dirty="0" smtClean="0"/>
              <a:t>)</a:t>
            </a:r>
          </a:p>
          <a:p>
            <a:r>
              <a:rPr lang="cs-CZ" sz="1500" b="1" dirty="0" smtClean="0"/>
              <a:t>(</a:t>
            </a:r>
            <a:r>
              <a:rPr lang="cs-CZ" sz="1500" b="1" dirty="0" err="1" smtClean="0"/>
              <a:t>chronic</a:t>
            </a:r>
            <a:r>
              <a:rPr lang="cs-CZ" sz="1500" b="1" dirty="0" smtClean="0"/>
              <a:t> – </a:t>
            </a:r>
            <a:r>
              <a:rPr lang="cs-CZ" sz="1500" b="1" dirty="0" err="1" smtClean="0"/>
              <a:t>organic</a:t>
            </a:r>
            <a:r>
              <a:rPr lang="cs-CZ" sz="1500" b="1" dirty="0" smtClean="0"/>
              <a:t> </a:t>
            </a:r>
            <a:r>
              <a:rPr lang="cs-CZ" sz="1500" b="1" dirty="0" err="1" smtClean="0"/>
              <a:t>solutes</a:t>
            </a:r>
            <a:r>
              <a:rPr lang="cs-CZ" sz="1500" b="1" dirty="0" smtClean="0"/>
              <a:t> - </a:t>
            </a:r>
            <a:r>
              <a:rPr lang="cs-CZ" sz="1500" b="1" dirty="0" err="1" smtClean="0"/>
              <a:t>sorbitol</a:t>
            </a:r>
            <a:r>
              <a:rPr lang="cs-CZ" sz="1500" b="1" dirty="0" smtClean="0"/>
              <a:t>)</a:t>
            </a:r>
            <a:endParaRPr lang="en-US" sz="15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7308304" y="3861048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/>
              <a:t>Regulatory volume</a:t>
            </a:r>
          </a:p>
          <a:p>
            <a:r>
              <a:rPr lang="en-US" sz="1500" b="1" smtClean="0"/>
              <a:t>decrease</a:t>
            </a:r>
            <a:endParaRPr lang="en-US" sz="15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6" name="Picture 2" descr="C:\Documents and Settings\Uzivatel\Dokumenty\Luděk Červenka\Výuka dia\Rapid Review Physiology\Chapter 4 Cardiovascular Physiology\Obr_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700" y="785813"/>
            <a:ext cx="7593013" cy="5286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0" name="Picture 2" descr="C:\Documents and Settings\Uzivatel\Dokumenty\Luděk Červenka\Berne and Leavy\D_Cardiovascular System\16 Elements of Cardiac Function\M9780323073622-016-f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100" y="95250"/>
            <a:ext cx="3733800" cy="666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3483" y="404664"/>
            <a:ext cx="6122813" cy="612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4" name="Picture 2" descr="C:\Documents and Settings\Uzivatel\Dokumenty\Luděk Červenka\Výuka dia\Cardiovascular physiology LEVICK\4  Initiation and nervous control of heartbeat\004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857375"/>
            <a:ext cx="6667500" cy="314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0" name="Picture 2" descr="C:\Documents and Settings\Uzivatel\Dokumenty\Luděk Červenka\Berne and Leavy\D_Cardiovascular System\16 Elements of Cardiac Function\M9780323073622-016-f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100" y="95250"/>
            <a:ext cx="3733800" cy="666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92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3483" y="404664"/>
            <a:ext cx="6122813" cy="612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56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4" name="Picture 2" descr="C:\Documents and Settings\Uzivatel\Dokumenty\Luděk Červenka\Výuka dia\Cardiovascular physiology LEVICK\4  Initiation and nervous control of heartbeat\004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857375"/>
            <a:ext cx="6667500" cy="314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33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zivatel\Dokumenty\Luděk Červenka\Výuka dia\Boron Physiology\2 FUNCTIONAL ORGANIZATION OF THE CELL\S9781416031154-005-f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184171" cy="6858000"/>
          </a:xfrm>
          <a:prstGeom prst="rect">
            <a:avLst/>
          </a:prstGeom>
          <a:noFill/>
        </p:spPr>
      </p:pic>
      <p:pic>
        <p:nvPicPr>
          <p:cNvPr id="4099" name="Picture 3" descr="C:\Documents and Settings\Uzivatel\Dokumenty\Luděk Červenka\Výuka dia\Boron Physiology\2 FUNCTIONAL ORGANIZATION OF THE CELL\S9781416031154-005-m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49892"/>
            <a:ext cx="4860032" cy="1306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2" name="Picture 2" descr="C:\Documents and Settings\Uzivatel\Dokumenty\Luděk Červenka\Berne and Leavy\G_ The Renal System\34 Control of Body Fluid Osmolality and Volume\M9780323073622-034-f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28638"/>
            <a:ext cx="7620000" cy="580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98438" y="603250"/>
            <a:ext cx="9023350" cy="625475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r>
              <a:rPr lang="en-US" altLang="cs-CZ" sz="2000">
                <a:solidFill>
                  <a:srgbClr val="FFFF00"/>
                </a:solidFill>
              </a:rPr>
              <a:t>Intake</a:t>
            </a:r>
          </a:p>
          <a:p>
            <a:endParaRPr lang="en-US" altLang="cs-CZ" sz="2000">
              <a:solidFill>
                <a:srgbClr val="FFFF00"/>
              </a:solidFill>
            </a:endParaRPr>
          </a:p>
          <a:p>
            <a:r>
              <a:rPr lang="en-US" altLang="cs-CZ">
                <a:solidFill>
                  <a:srgbClr val="FFFFFF"/>
                </a:solidFill>
              </a:rPr>
              <a:t>Fluid ingested                                            3 100                           infinity                       </a:t>
            </a:r>
          </a:p>
          <a:p>
            <a:endParaRPr lang="en-US" altLang="cs-CZ">
              <a:solidFill>
                <a:srgbClr val="FFFFFF"/>
              </a:solidFill>
            </a:endParaRPr>
          </a:p>
          <a:p>
            <a:r>
              <a:rPr lang="en-US" altLang="cs-CZ">
                <a:solidFill>
                  <a:srgbClr val="FFFFFF"/>
                </a:solidFill>
              </a:rPr>
              <a:t>From metabolism                                          300</a:t>
            </a:r>
          </a:p>
          <a:p>
            <a:endParaRPr lang="en-US" altLang="cs-CZ">
              <a:solidFill>
                <a:srgbClr val="FFFFFF"/>
              </a:solidFill>
            </a:endParaRPr>
          </a:p>
          <a:p>
            <a:r>
              <a:rPr lang="en-US" altLang="cs-CZ">
                <a:solidFill>
                  <a:srgbClr val="FF3300"/>
                </a:solidFill>
              </a:rPr>
              <a:t>Total intake                                                 3 400                                                 </a:t>
            </a:r>
          </a:p>
          <a:p>
            <a:endParaRPr lang="en-US" altLang="cs-CZ">
              <a:solidFill>
                <a:srgbClr val="FF3300"/>
              </a:solidFill>
            </a:endParaRPr>
          </a:p>
          <a:p>
            <a:r>
              <a:rPr lang="en-US" altLang="cs-CZ" sz="2000">
                <a:solidFill>
                  <a:srgbClr val="FFFF00"/>
                </a:solidFill>
              </a:rPr>
              <a:t>Output</a:t>
            </a:r>
          </a:p>
          <a:p>
            <a:endParaRPr lang="en-US" altLang="cs-CZ" sz="2000">
              <a:solidFill>
                <a:srgbClr val="FFFF00"/>
              </a:solidFill>
            </a:endParaRPr>
          </a:p>
          <a:p>
            <a:r>
              <a:rPr lang="en-US" altLang="cs-CZ">
                <a:solidFill>
                  <a:srgbClr val="FFFFFF"/>
                </a:solidFill>
              </a:rPr>
              <a:t>Insensible – skin                                            350                             5 000</a:t>
            </a:r>
          </a:p>
          <a:p>
            <a:endParaRPr lang="en-US" altLang="cs-CZ">
              <a:solidFill>
                <a:srgbClr val="FFFFFF"/>
              </a:solidFill>
            </a:endParaRPr>
          </a:p>
          <a:p>
            <a:r>
              <a:rPr lang="en-US" altLang="cs-CZ">
                <a:solidFill>
                  <a:srgbClr val="FFFFFF"/>
                </a:solidFill>
              </a:rPr>
              <a:t>Insensible – lungs                                          350 </a:t>
            </a:r>
            <a:r>
              <a:rPr lang="en-US" altLang="cs-CZ" sz="1100">
                <a:solidFill>
                  <a:srgbClr val="FFFFFF"/>
                </a:solidFill>
              </a:rPr>
              <a:t>(vapor pressure 47 mmHg)</a:t>
            </a:r>
            <a:r>
              <a:rPr lang="en-US" altLang="cs-CZ">
                <a:solidFill>
                  <a:srgbClr val="FFFFFF"/>
                </a:solidFill>
              </a:rPr>
              <a:t>   850</a:t>
            </a:r>
          </a:p>
          <a:p>
            <a:endParaRPr lang="en-US" altLang="cs-CZ">
              <a:solidFill>
                <a:srgbClr val="FFFFFF"/>
              </a:solidFill>
            </a:endParaRPr>
          </a:p>
          <a:p>
            <a:r>
              <a:rPr lang="en-US" altLang="cs-CZ">
                <a:solidFill>
                  <a:srgbClr val="FFFFFF"/>
                </a:solidFill>
              </a:rPr>
              <a:t>Sweat                                                               150                             5 000</a:t>
            </a:r>
          </a:p>
          <a:p>
            <a:endParaRPr lang="en-US" altLang="cs-CZ">
              <a:solidFill>
                <a:srgbClr val="FFFFFF"/>
              </a:solidFill>
            </a:endParaRPr>
          </a:p>
          <a:p>
            <a:r>
              <a:rPr lang="en-US" altLang="cs-CZ">
                <a:solidFill>
                  <a:srgbClr val="FFFFFF"/>
                </a:solidFill>
              </a:rPr>
              <a:t>Feces                                                               100                              7 000</a:t>
            </a:r>
          </a:p>
          <a:p>
            <a:endParaRPr lang="en-US" altLang="cs-CZ">
              <a:solidFill>
                <a:srgbClr val="FFFFFF"/>
              </a:solidFill>
            </a:endParaRPr>
          </a:p>
          <a:p>
            <a:r>
              <a:rPr lang="en-US" altLang="cs-CZ">
                <a:solidFill>
                  <a:srgbClr val="FFFFFF"/>
                </a:solidFill>
              </a:rPr>
              <a:t>Urine                                                             2 400                              infinity</a:t>
            </a:r>
          </a:p>
          <a:p>
            <a:endParaRPr lang="en-US" altLang="cs-CZ">
              <a:solidFill>
                <a:srgbClr val="FFFFFF"/>
              </a:solidFill>
            </a:endParaRPr>
          </a:p>
          <a:p>
            <a:r>
              <a:rPr lang="en-US" altLang="cs-CZ">
                <a:solidFill>
                  <a:srgbClr val="FF3300"/>
                </a:solidFill>
              </a:rPr>
              <a:t>Total output                                                  3 400</a:t>
            </a:r>
          </a:p>
          <a:p>
            <a:endParaRPr lang="en-US" altLang="cs-CZ">
              <a:solidFill>
                <a:srgbClr val="FF3300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572000" y="188913"/>
            <a:ext cx="971550" cy="366712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FFFF00"/>
                </a:solidFill>
              </a:rPr>
              <a:t>Normal</a:t>
            </a:r>
            <a:endParaRPr lang="en-US" altLang="cs-CZ">
              <a:solidFill>
                <a:srgbClr val="FFFF00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804025" y="188913"/>
            <a:ext cx="1238250" cy="366712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FFFF00"/>
                </a:solidFill>
              </a:rPr>
              <a:t>Maximum</a:t>
            </a:r>
            <a:endParaRPr lang="en-US" altLang="cs-CZ">
              <a:solidFill>
                <a:srgbClr val="FFFF00"/>
              </a:solidFill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58750" y="15875"/>
            <a:ext cx="4097338" cy="33655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FFFFFF"/>
                </a:solidFill>
              </a:rPr>
              <a:t>Daily intake and output of water (ml/day)</a:t>
            </a:r>
            <a:endParaRPr lang="en-US" altLang="cs-CZ" sz="16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87538" y="927100"/>
            <a:ext cx="5226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cs-CZ" sz="2400">
                <a:solidFill>
                  <a:srgbClr val="FFFFFF"/>
                </a:solidFill>
              </a:rPr>
              <a:t>Kidneys serve following functions: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950913" y="1933575"/>
            <a:ext cx="792956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altLang="cs-CZ" sz="2000">
                <a:solidFill>
                  <a:srgbClr val="FFFFFF"/>
                </a:solidFill>
              </a:rPr>
              <a:t>Excretion of metabolic waste products and foreign chemicals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altLang="cs-CZ" sz="2000">
                <a:solidFill>
                  <a:srgbClr val="FFFFFF"/>
                </a:solidFill>
              </a:rPr>
              <a:t>Regulation of water and electrolyte balance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altLang="cs-CZ" sz="2000">
                <a:solidFill>
                  <a:srgbClr val="FFFFFF"/>
                </a:solidFill>
              </a:rPr>
              <a:t>Regulation of body fluid osmolality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altLang="cs-CZ" sz="2000">
                <a:solidFill>
                  <a:srgbClr val="FFFFFF"/>
                </a:solidFill>
              </a:rPr>
              <a:t>Regulation of acid-base balance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altLang="cs-CZ" sz="2000">
                <a:solidFill>
                  <a:srgbClr val="FFFFFF"/>
                </a:solidFill>
              </a:rPr>
              <a:t>Metabolism of hormones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altLang="cs-CZ" sz="2000">
                <a:solidFill>
                  <a:srgbClr val="FFFFFF"/>
                </a:solidFill>
              </a:rPr>
              <a:t>Gluconeogenesis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02401-026-f003"/>
          <p:cNvPicPr>
            <a:picLocks noChangeAspect="1" noChangeArrowheads="1"/>
          </p:cNvPicPr>
          <p:nvPr/>
        </p:nvPicPr>
        <p:blipFill>
          <a:blip r:embed="rId3" cstate="print"/>
          <a:srcRect l="13188" r="13188" b="3136"/>
          <a:stretch>
            <a:fillRect/>
          </a:stretch>
        </p:blipFill>
        <p:spPr bwMode="auto">
          <a:xfrm>
            <a:off x="1068388" y="238125"/>
            <a:ext cx="6973887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02401-026-f004"/>
          <p:cNvPicPr>
            <a:picLocks noChangeAspect="1" noChangeArrowheads="1"/>
          </p:cNvPicPr>
          <p:nvPr/>
        </p:nvPicPr>
        <p:blipFill>
          <a:blip r:embed="rId3" cstate="print"/>
          <a:srcRect l="12419" r="14075" b="4729"/>
          <a:stretch>
            <a:fillRect/>
          </a:stretch>
        </p:blipFill>
        <p:spPr bwMode="auto">
          <a:xfrm>
            <a:off x="1155700" y="209550"/>
            <a:ext cx="6872288" cy="64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23555" name="Picture 3" descr="S02401-026-f005"/>
          <p:cNvPicPr>
            <a:picLocks noChangeAspect="1" noChangeArrowheads="1"/>
          </p:cNvPicPr>
          <p:nvPr/>
        </p:nvPicPr>
        <p:blipFill>
          <a:blip r:embed="rId3" cstate="print"/>
          <a:srcRect l="12869" r="13652" b="6461"/>
          <a:stretch>
            <a:fillRect/>
          </a:stretch>
        </p:blipFill>
        <p:spPr bwMode="auto">
          <a:xfrm>
            <a:off x="763588" y="222250"/>
            <a:ext cx="7543800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02401-026-f008"/>
          <p:cNvPicPr>
            <a:picLocks noChangeAspect="1" noChangeArrowheads="1"/>
          </p:cNvPicPr>
          <p:nvPr/>
        </p:nvPicPr>
        <p:blipFill>
          <a:blip r:embed="rId3" cstate="print"/>
          <a:srcRect l="15125" r="15125" b="4460"/>
          <a:stretch>
            <a:fillRect/>
          </a:stretch>
        </p:blipFill>
        <p:spPr bwMode="auto">
          <a:xfrm>
            <a:off x="1152525" y="209550"/>
            <a:ext cx="6902450" cy="643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02401-026-f009"/>
          <p:cNvPicPr>
            <a:picLocks noChangeAspect="1" noChangeArrowheads="1"/>
          </p:cNvPicPr>
          <p:nvPr/>
        </p:nvPicPr>
        <p:blipFill>
          <a:blip r:embed="rId3" cstate="print"/>
          <a:srcRect l="13803" r="13820" b="2980"/>
          <a:stretch>
            <a:fillRect/>
          </a:stretch>
        </p:blipFill>
        <p:spPr bwMode="auto">
          <a:xfrm>
            <a:off x="1063625" y="292100"/>
            <a:ext cx="7019925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02401-026-f010"/>
          <p:cNvPicPr>
            <a:picLocks noChangeAspect="1" noChangeArrowheads="1"/>
          </p:cNvPicPr>
          <p:nvPr/>
        </p:nvPicPr>
        <p:blipFill>
          <a:blip r:embed="rId3" cstate="print"/>
          <a:srcRect l="12189" r="12207" b="3625"/>
          <a:stretch>
            <a:fillRect/>
          </a:stretch>
        </p:blipFill>
        <p:spPr bwMode="auto">
          <a:xfrm>
            <a:off x="1235075" y="344488"/>
            <a:ext cx="6715125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02401-026-f011"/>
          <p:cNvPicPr>
            <a:picLocks noChangeAspect="1" noChangeArrowheads="1"/>
          </p:cNvPicPr>
          <p:nvPr/>
        </p:nvPicPr>
        <p:blipFill>
          <a:blip r:embed="rId3" cstate="print"/>
          <a:srcRect l="15253" r="15253" b="6168"/>
          <a:stretch>
            <a:fillRect/>
          </a:stretch>
        </p:blipFill>
        <p:spPr bwMode="auto">
          <a:xfrm>
            <a:off x="1476375" y="260350"/>
            <a:ext cx="6213475" cy="627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02401-026-f012"/>
          <p:cNvPicPr>
            <a:picLocks noChangeAspect="1" noChangeArrowheads="1"/>
          </p:cNvPicPr>
          <p:nvPr/>
        </p:nvPicPr>
        <p:blipFill>
          <a:blip r:embed="rId3" cstate="print"/>
          <a:srcRect l="11607" r="11607" b="4118"/>
          <a:stretch>
            <a:fillRect/>
          </a:stretch>
        </p:blipFill>
        <p:spPr bwMode="auto">
          <a:xfrm>
            <a:off x="1158875" y="388938"/>
            <a:ext cx="6867525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02401-026-f014"/>
          <p:cNvPicPr>
            <a:picLocks noChangeAspect="1" noChangeArrowheads="1"/>
          </p:cNvPicPr>
          <p:nvPr/>
        </p:nvPicPr>
        <p:blipFill>
          <a:blip r:embed="rId3" cstate="print"/>
          <a:srcRect l="14900" r="14917" b="4114"/>
          <a:stretch>
            <a:fillRect/>
          </a:stretch>
        </p:blipFill>
        <p:spPr bwMode="auto">
          <a:xfrm>
            <a:off x="1457325" y="147638"/>
            <a:ext cx="6273800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02401-025-f004"/>
          <p:cNvPicPr>
            <a:picLocks noChangeAspect="1" noChangeArrowheads="1"/>
          </p:cNvPicPr>
          <p:nvPr/>
        </p:nvPicPr>
        <p:blipFill>
          <a:blip r:embed="rId3" cstate="print"/>
          <a:srcRect l="12724" r="13098" b="5305"/>
          <a:stretch>
            <a:fillRect/>
          </a:stretch>
        </p:blipFill>
        <p:spPr bwMode="auto">
          <a:xfrm>
            <a:off x="1258888" y="134938"/>
            <a:ext cx="6985000" cy="63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411288" y="1098550"/>
            <a:ext cx="6361112" cy="45593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878388" y="1250950"/>
            <a:ext cx="1485900" cy="571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1200">
                <a:solidFill>
                  <a:schemeClr val="tx1"/>
                </a:solidFill>
              </a:rPr>
              <a:t>GLOMERULÁRNÍ 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>
                <a:solidFill>
                  <a:schemeClr val="tx1"/>
                </a:solidFill>
              </a:rPr>
              <a:t>FILTRACE</a:t>
            </a:r>
            <a:endParaRPr lang="cs-CZ" altLang="cs-CZ" b="0">
              <a:solidFill>
                <a:schemeClr val="tx1"/>
              </a:solidFill>
            </a:endParaRPr>
          </a:p>
        </p:txBody>
      </p:sp>
      <p:sp>
        <p:nvSpPr>
          <p:cNvPr id="30724" name="Freeform 4"/>
          <p:cNvSpPr>
            <a:spLocks/>
          </p:cNvSpPr>
          <p:nvPr/>
        </p:nvSpPr>
        <p:spPr bwMode="auto">
          <a:xfrm>
            <a:off x="1677988" y="2144713"/>
            <a:ext cx="2628900" cy="331787"/>
          </a:xfrm>
          <a:custGeom>
            <a:avLst/>
            <a:gdLst>
              <a:gd name="T0" fmla="*/ 0 w 4140"/>
              <a:gd name="T1" fmla="*/ 2147483647 h 524"/>
              <a:gd name="T2" fmla="*/ 2147483647 w 4140"/>
              <a:gd name="T3" fmla="*/ 2147483647 h 524"/>
              <a:gd name="T4" fmla="*/ 2147483647 w 4140"/>
              <a:gd name="T5" fmla="*/ 2147483647 h 524"/>
              <a:gd name="T6" fmla="*/ 2147483647 w 4140"/>
              <a:gd name="T7" fmla="*/ 2147483647 h 524"/>
              <a:gd name="T8" fmla="*/ 2147483647 w 4140"/>
              <a:gd name="T9" fmla="*/ 2147483647 h 524"/>
              <a:gd name="T10" fmla="*/ 2147483647 w 4140"/>
              <a:gd name="T11" fmla="*/ 2147483647 h 524"/>
              <a:gd name="T12" fmla="*/ 2147483647 w 4140"/>
              <a:gd name="T13" fmla="*/ 2147483647 h 524"/>
              <a:gd name="T14" fmla="*/ 2147483647 w 4140"/>
              <a:gd name="T15" fmla="*/ 2147483647 h 524"/>
              <a:gd name="T16" fmla="*/ 2147483647 w 4140"/>
              <a:gd name="T17" fmla="*/ 2147483647 h 524"/>
              <a:gd name="T18" fmla="*/ 2147483647 w 4140"/>
              <a:gd name="T19" fmla="*/ 2147483647 h 5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40"/>
              <a:gd name="T31" fmla="*/ 0 h 524"/>
              <a:gd name="T32" fmla="*/ 4140 w 4140"/>
              <a:gd name="T33" fmla="*/ 524 h 52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40" h="524">
                <a:moveTo>
                  <a:pt x="0" y="489"/>
                </a:moveTo>
                <a:cubicBezTo>
                  <a:pt x="201" y="489"/>
                  <a:pt x="954" y="524"/>
                  <a:pt x="1208" y="492"/>
                </a:cubicBezTo>
                <a:cubicBezTo>
                  <a:pt x="1462" y="460"/>
                  <a:pt x="1438" y="362"/>
                  <a:pt x="1523" y="297"/>
                </a:cubicBezTo>
                <a:cubicBezTo>
                  <a:pt x="1608" y="232"/>
                  <a:pt x="1643" y="149"/>
                  <a:pt x="1718" y="102"/>
                </a:cubicBezTo>
                <a:cubicBezTo>
                  <a:pt x="1793" y="55"/>
                  <a:pt x="1886" y="24"/>
                  <a:pt x="1973" y="12"/>
                </a:cubicBezTo>
                <a:cubicBezTo>
                  <a:pt x="2060" y="0"/>
                  <a:pt x="2166" y="12"/>
                  <a:pt x="2243" y="27"/>
                </a:cubicBezTo>
                <a:cubicBezTo>
                  <a:pt x="2320" y="42"/>
                  <a:pt x="2373" y="60"/>
                  <a:pt x="2438" y="102"/>
                </a:cubicBezTo>
                <a:cubicBezTo>
                  <a:pt x="2503" y="144"/>
                  <a:pt x="2558" y="222"/>
                  <a:pt x="2633" y="282"/>
                </a:cubicBezTo>
                <a:cubicBezTo>
                  <a:pt x="2708" y="342"/>
                  <a:pt x="2637" y="429"/>
                  <a:pt x="2888" y="462"/>
                </a:cubicBezTo>
                <a:cubicBezTo>
                  <a:pt x="3139" y="495"/>
                  <a:pt x="3879" y="476"/>
                  <a:pt x="4140" y="479"/>
                </a:cubicBezTo>
              </a:path>
            </a:pathLst>
          </a:custGeom>
          <a:noFill/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346450" y="1825625"/>
            <a:ext cx="10287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1200" b="0">
                <a:solidFill>
                  <a:schemeClr val="tx1"/>
                </a:solidFill>
              </a:rPr>
              <a:t>Eferentní arteriola</a:t>
            </a:r>
            <a:endParaRPr lang="cs-CZ" altLang="cs-CZ" b="0">
              <a:solidFill>
                <a:schemeClr val="tx1"/>
              </a:solidFill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698750" y="2395538"/>
            <a:ext cx="571500" cy="342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>
                <a:solidFill>
                  <a:schemeClr val="tx1"/>
                </a:solidFill>
              </a:rPr>
              <a:t>P</a:t>
            </a:r>
            <a:r>
              <a:rPr lang="cs-CZ" altLang="cs-CZ" baseline="-25000">
                <a:solidFill>
                  <a:schemeClr val="tx1"/>
                </a:solidFill>
              </a:rPr>
              <a:t>GC</a:t>
            </a:r>
            <a:endParaRPr lang="cs-CZ" altLang="cs-CZ" b="0">
              <a:solidFill>
                <a:schemeClr val="tx1"/>
              </a:solidFill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 rot="10800000">
            <a:off x="1677988" y="2736850"/>
            <a:ext cx="2628900" cy="333375"/>
          </a:xfrm>
          <a:custGeom>
            <a:avLst/>
            <a:gdLst>
              <a:gd name="T0" fmla="*/ 0 w 4140"/>
              <a:gd name="T1" fmla="*/ 2147483647 h 524"/>
              <a:gd name="T2" fmla="*/ 2147483647 w 4140"/>
              <a:gd name="T3" fmla="*/ 2147483647 h 524"/>
              <a:gd name="T4" fmla="*/ 2147483647 w 4140"/>
              <a:gd name="T5" fmla="*/ 2147483647 h 524"/>
              <a:gd name="T6" fmla="*/ 2147483647 w 4140"/>
              <a:gd name="T7" fmla="*/ 2147483647 h 524"/>
              <a:gd name="T8" fmla="*/ 2147483647 w 4140"/>
              <a:gd name="T9" fmla="*/ 2147483647 h 524"/>
              <a:gd name="T10" fmla="*/ 2147483647 w 4140"/>
              <a:gd name="T11" fmla="*/ 2147483647 h 524"/>
              <a:gd name="T12" fmla="*/ 2147483647 w 4140"/>
              <a:gd name="T13" fmla="*/ 2147483647 h 524"/>
              <a:gd name="T14" fmla="*/ 2147483647 w 4140"/>
              <a:gd name="T15" fmla="*/ 2147483647 h 524"/>
              <a:gd name="T16" fmla="*/ 2147483647 w 4140"/>
              <a:gd name="T17" fmla="*/ 2147483647 h 524"/>
              <a:gd name="T18" fmla="*/ 2147483647 w 4140"/>
              <a:gd name="T19" fmla="*/ 2147483647 h 5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40"/>
              <a:gd name="T31" fmla="*/ 0 h 524"/>
              <a:gd name="T32" fmla="*/ 4140 w 4140"/>
              <a:gd name="T33" fmla="*/ 524 h 52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40" h="524">
                <a:moveTo>
                  <a:pt x="0" y="489"/>
                </a:moveTo>
                <a:cubicBezTo>
                  <a:pt x="201" y="489"/>
                  <a:pt x="954" y="524"/>
                  <a:pt x="1208" y="492"/>
                </a:cubicBezTo>
                <a:cubicBezTo>
                  <a:pt x="1462" y="460"/>
                  <a:pt x="1438" y="362"/>
                  <a:pt x="1523" y="297"/>
                </a:cubicBezTo>
                <a:cubicBezTo>
                  <a:pt x="1608" y="232"/>
                  <a:pt x="1643" y="149"/>
                  <a:pt x="1718" y="102"/>
                </a:cubicBezTo>
                <a:cubicBezTo>
                  <a:pt x="1793" y="55"/>
                  <a:pt x="1886" y="24"/>
                  <a:pt x="1973" y="12"/>
                </a:cubicBezTo>
                <a:cubicBezTo>
                  <a:pt x="2060" y="0"/>
                  <a:pt x="2166" y="12"/>
                  <a:pt x="2243" y="27"/>
                </a:cubicBezTo>
                <a:cubicBezTo>
                  <a:pt x="2320" y="42"/>
                  <a:pt x="2373" y="60"/>
                  <a:pt x="2438" y="102"/>
                </a:cubicBezTo>
                <a:cubicBezTo>
                  <a:pt x="2503" y="144"/>
                  <a:pt x="2558" y="222"/>
                  <a:pt x="2633" y="282"/>
                </a:cubicBezTo>
                <a:cubicBezTo>
                  <a:pt x="2708" y="342"/>
                  <a:pt x="2637" y="429"/>
                  <a:pt x="2888" y="462"/>
                </a:cubicBezTo>
                <a:cubicBezTo>
                  <a:pt x="3139" y="495"/>
                  <a:pt x="3879" y="476"/>
                  <a:pt x="4140" y="479"/>
                </a:cubicBezTo>
              </a:path>
            </a:pathLst>
          </a:custGeom>
          <a:noFill/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8" name="Freeform 8"/>
          <p:cNvSpPr>
            <a:spLocks/>
          </p:cNvSpPr>
          <p:nvPr/>
        </p:nvSpPr>
        <p:spPr bwMode="auto">
          <a:xfrm>
            <a:off x="1695450" y="3286125"/>
            <a:ext cx="2628900" cy="333375"/>
          </a:xfrm>
          <a:custGeom>
            <a:avLst/>
            <a:gdLst>
              <a:gd name="T0" fmla="*/ 0 w 4140"/>
              <a:gd name="T1" fmla="*/ 2147483647 h 524"/>
              <a:gd name="T2" fmla="*/ 2147483647 w 4140"/>
              <a:gd name="T3" fmla="*/ 2147483647 h 524"/>
              <a:gd name="T4" fmla="*/ 2147483647 w 4140"/>
              <a:gd name="T5" fmla="*/ 2147483647 h 524"/>
              <a:gd name="T6" fmla="*/ 2147483647 w 4140"/>
              <a:gd name="T7" fmla="*/ 2147483647 h 524"/>
              <a:gd name="T8" fmla="*/ 2147483647 w 4140"/>
              <a:gd name="T9" fmla="*/ 2147483647 h 524"/>
              <a:gd name="T10" fmla="*/ 2147483647 w 4140"/>
              <a:gd name="T11" fmla="*/ 2147483647 h 524"/>
              <a:gd name="T12" fmla="*/ 2147483647 w 4140"/>
              <a:gd name="T13" fmla="*/ 2147483647 h 524"/>
              <a:gd name="T14" fmla="*/ 2147483647 w 4140"/>
              <a:gd name="T15" fmla="*/ 2147483647 h 524"/>
              <a:gd name="T16" fmla="*/ 2147483647 w 4140"/>
              <a:gd name="T17" fmla="*/ 2147483647 h 524"/>
              <a:gd name="T18" fmla="*/ 2147483647 w 4140"/>
              <a:gd name="T19" fmla="*/ 2147483647 h 5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40"/>
              <a:gd name="T31" fmla="*/ 0 h 524"/>
              <a:gd name="T32" fmla="*/ 4140 w 4140"/>
              <a:gd name="T33" fmla="*/ 524 h 52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40" h="524">
                <a:moveTo>
                  <a:pt x="0" y="489"/>
                </a:moveTo>
                <a:cubicBezTo>
                  <a:pt x="201" y="489"/>
                  <a:pt x="954" y="524"/>
                  <a:pt x="1208" y="492"/>
                </a:cubicBezTo>
                <a:cubicBezTo>
                  <a:pt x="1462" y="460"/>
                  <a:pt x="1438" y="362"/>
                  <a:pt x="1523" y="297"/>
                </a:cubicBezTo>
                <a:cubicBezTo>
                  <a:pt x="1608" y="232"/>
                  <a:pt x="1643" y="149"/>
                  <a:pt x="1718" y="102"/>
                </a:cubicBezTo>
                <a:cubicBezTo>
                  <a:pt x="1793" y="55"/>
                  <a:pt x="1886" y="24"/>
                  <a:pt x="1973" y="12"/>
                </a:cubicBezTo>
                <a:cubicBezTo>
                  <a:pt x="2060" y="0"/>
                  <a:pt x="2166" y="12"/>
                  <a:pt x="2243" y="27"/>
                </a:cubicBezTo>
                <a:cubicBezTo>
                  <a:pt x="2320" y="42"/>
                  <a:pt x="2373" y="60"/>
                  <a:pt x="2438" y="102"/>
                </a:cubicBezTo>
                <a:cubicBezTo>
                  <a:pt x="2503" y="144"/>
                  <a:pt x="2558" y="222"/>
                  <a:pt x="2633" y="282"/>
                </a:cubicBezTo>
                <a:cubicBezTo>
                  <a:pt x="2708" y="342"/>
                  <a:pt x="2637" y="429"/>
                  <a:pt x="2888" y="462"/>
                </a:cubicBezTo>
                <a:cubicBezTo>
                  <a:pt x="3139" y="495"/>
                  <a:pt x="3879" y="476"/>
                  <a:pt x="4140" y="479"/>
                </a:cubicBezTo>
              </a:path>
            </a:pathLst>
          </a:custGeom>
          <a:noFill/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2574925" y="3605213"/>
            <a:ext cx="703263" cy="342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>
                <a:solidFill>
                  <a:schemeClr val="tx1"/>
                </a:solidFill>
              </a:rPr>
              <a:t> P</a:t>
            </a:r>
            <a:r>
              <a:rPr lang="cs-CZ" altLang="cs-CZ" baseline="-25000">
                <a:solidFill>
                  <a:schemeClr val="tx1"/>
                </a:solidFill>
              </a:rPr>
              <a:t>GC</a:t>
            </a:r>
            <a:endParaRPr lang="cs-CZ" altLang="cs-CZ" b="0">
              <a:solidFill>
                <a:schemeClr val="tx1"/>
              </a:solidFill>
            </a:endParaRPr>
          </a:p>
        </p:txBody>
      </p:sp>
      <p:sp>
        <p:nvSpPr>
          <p:cNvPr id="30730" name="Freeform 10"/>
          <p:cNvSpPr>
            <a:spLocks/>
          </p:cNvSpPr>
          <p:nvPr/>
        </p:nvSpPr>
        <p:spPr bwMode="auto">
          <a:xfrm rot="10800000">
            <a:off x="1695450" y="3879850"/>
            <a:ext cx="2628900" cy="331788"/>
          </a:xfrm>
          <a:custGeom>
            <a:avLst/>
            <a:gdLst>
              <a:gd name="T0" fmla="*/ 0 w 4140"/>
              <a:gd name="T1" fmla="*/ 2147483647 h 524"/>
              <a:gd name="T2" fmla="*/ 2147483647 w 4140"/>
              <a:gd name="T3" fmla="*/ 2147483647 h 524"/>
              <a:gd name="T4" fmla="*/ 2147483647 w 4140"/>
              <a:gd name="T5" fmla="*/ 2147483647 h 524"/>
              <a:gd name="T6" fmla="*/ 2147483647 w 4140"/>
              <a:gd name="T7" fmla="*/ 2147483647 h 524"/>
              <a:gd name="T8" fmla="*/ 2147483647 w 4140"/>
              <a:gd name="T9" fmla="*/ 2147483647 h 524"/>
              <a:gd name="T10" fmla="*/ 2147483647 w 4140"/>
              <a:gd name="T11" fmla="*/ 2147483647 h 524"/>
              <a:gd name="T12" fmla="*/ 2147483647 w 4140"/>
              <a:gd name="T13" fmla="*/ 2147483647 h 524"/>
              <a:gd name="T14" fmla="*/ 2147483647 w 4140"/>
              <a:gd name="T15" fmla="*/ 2147483647 h 524"/>
              <a:gd name="T16" fmla="*/ 2147483647 w 4140"/>
              <a:gd name="T17" fmla="*/ 2147483647 h 524"/>
              <a:gd name="T18" fmla="*/ 2147483647 w 4140"/>
              <a:gd name="T19" fmla="*/ 2147483647 h 5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40"/>
              <a:gd name="T31" fmla="*/ 0 h 524"/>
              <a:gd name="T32" fmla="*/ 4140 w 4140"/>
              <a:gd name="T33" fmla="*/ 524 h 52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40" h="524">
                <a:moveTo>
                  <a:pt x="0" y="489"/>
                </a:moveTo>
                <a:cubicBezTo>
                  <a:pt x="201" y="489"/>
                  <a:pt x="954" y="524"/>
                  <a:pt x="1208" y="492"/>
                </a:cubicBezTo>
                <a:cubicBezTo>
                  <a:pt x="1462" y="460"/>
                  <a:pt x="1438" y="362"/>
                  <a:pt x="1523" y="297"/>
                </a:cubicBezTo>
                <a:cubicBezTo>
                  <a:pt x="1608" y="232"/>
                  <a:pt x="1643" y="149"/>
                  <a:pt x="1718" y="102"/>
                </a:cubicBezTo>
                <a:cubicBezTo>
                  <a:pt x="1793" y="55"/>
                  <a:pt x="1886" y="24"/>
                  <a:pt x="1973" y="12"/>
                </a:cubicBezTo>
                <a:cubicBezTo>
                  <a:pt x="2060" y="0"/>
                  <a:pt x="2166" y="12"/>
                  <a:pt x="2243" y="27"/>
                </a:cubicBezTo>
                <a:cubicBezTo>
                  <a:pt x="2320" y="42"/>
                  <a:pt x="2373" y="60"/>
                  <a:pt x="2438" y="102"/>
                </a:cubicBezTo>
                <a:cubicBezTo>
                  <a:pt x="2503" y="144"/>
                  <a:pt x="2558" y="222"/>
                  <a:pt x="2633" y="282"/>
                </a:cubicBezTo>
                <a:cubicBezTo>
                  <a:pt x="2708" y="342"/>
                  <a:pt x="2637" y="429"/>
                  <a:pt x="2888" y="462"/>
                </a:cubicBezTo>
                <a:cubicBezTo>
                  <a:pt x="3139" y="495"/>
                  <a:pt x="3879" y="476"/>
                  <a:pt x="4140" y="479"/>
                </a:cubicBezTo>
              </a:path>
            </a:pathLst>
          </a:custGeom>
          <a:noFill/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1704975" y="4427538"/>
            <a:ext cx="2628900" cy="333375"/>
          </a:xfrm>
          <a:custGeom>
            <a:avLst/>
            <a:gdLst>
              <a:gd name="T0" fmla="*/ 0 w 4140"/>
              <a:gd name="T1" fmla="*/ 2147483647 h 524"/>
              <a:gd name="T2" fmla="*/ 2147483647 w 4140"/>
              <a:gd name="T3" fmla="*/ 2147483647 h 524"/>
              <a:gd name="T4" fmla="*/ 2147483647 w 4140"/>
              <a:gd name="T5" fmla="*/ 2147483647 h 524"/>
              <a:gd name="T6" fmla="*/ 2147483647 w 4140"/>
              <a:gd name="T7" fmla="*/ 2147483647 h 524"/>
              <a:gd name="T8" fmla="*/ 2147483647 w 4140"/>
              <a:gd name="T9" fmla="*/ 2147483647 h 524"/>
              <a:gd name="T10" fmla="*/ 2147483647 w 4140"/>
              <a:gd name="T11" fmla="*/ 2147483647 h 524"/>
              <a:gd name="T12" fmla="*/ 2147483647 w 4140"/>
              <a:gd name="T13" fmla="*/ 2147483647 h 524"/>
              <a:gd name="T14" fmla="*/ 2147483647 w 4140"/>
              <a:gd name="T15" fmla="*/ 2147483647 h 524"/>
              <a:gd name="T16" fmla="*/ 2147483647 w 4140"/>
              <a:gd name="T17" fmla="*/ 2147483647 h 524"/>
              <a:gd name="T18" fmla="*/ 2147483647 w 4140"/>
              <a:gd name="T19" fmla="*/ 2147483647 h 5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40"/>
              <a:gd name="T31" fmla="*/ 0 h 524"/>
              <a:gd name="T32" fmla="*/ 4140 w 4140"/>
              <a:gd name="T33" fmla="*/ 524 h 52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40" h="524">
                <a:moveTo>
                  <a:pt x="0" y="489"/>
                </a:moveTo>
                <a:cubicBezTo>
                  <a:pt x="201" y="489"/>
                  <a:pt x="954" y="524"/>
                  <a:pt x="1208" y="492"/>
                </a:cubicBezTo>
                <a:cubicBezTo>
                  <a:pt x="1462" y="460"/>
                  <a:pt x="1438" y="362"/>
                  <a:pt x="1523" y="297"/>
                </a:cubicBezTo>
                <a:cubicBezTo>
                  <a:pt x="1608" y="232"/>
                  <a:pt x="1643" y="149"/>
                  <a:pt x="1718" y="102"/>
                </a:cubicBezTo>
                <a:cubicBezTo>
                  <a:pt x="1793" y="55"/>
                  <a:pt x="1886" y="24"/>
                  <a:pt x="1973" y="12"/>
                </a:cubicBezTo>
                <a:cubicBezTo>
                  <a:pt x="2060" y="0"/>
                  <a:pt x="2166" y="12"/>
                  <a:pt x="2243" y="27"/>
                </a:cubicBezTo>
                <a:cubicBezTo>
                  <a:pt x="2320" y="42"/>
                  <a:pt x="2373" y="60"/>
                  <a:pt x="2438" y="102"/>
                </a:cubicBezTo>
                <a:cubicBezTo>
                  <a:pt x="2503" y="144"/>
                  <a:pt x="2558" y="222"/>
                  <a:pt x="2633" y="282"/>
                </a:cubicBezTo>
                <a:cubicBezTo>
                  <a:pt x="2708" y="342"/>
                  <a:pt x="2637" y="429"/>
                  <a:pt x="2888" y="462"/>
                </a:cubicBezTo>
                <a:cubicBezTo>
                  <a:pt x="3139" y="495"/>
                  <a:pt x="3879" y="476"/>
                  <a:pt x="4140" y="479"/>
                </a:cubicBezTo>
              </a:path>
            </a:pathLst>
          </a:custGeom>
          <a:noFill/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2616200" y="4722813"/>
            <a:ext cx="661988" cy="342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>
                <a:solidFill>
                  <a:schemeClr val="tx1"/>
                </a:solidFill>
              </a:rPr>
              <a:t> P</a:t>
            </a:r>
            <a:r>
              <a:rPr lang="cs-CZ" altLang="cs-CZ" baseline="-25000">
                <a:solidFill>
                  <a:schemeClr val="tx1"/>
                </a:solidFill>
              </a:rPr>
              <a:t>GC</a:t>
            </a:r>
            <a:endParaRPr lang="cs-CZ" altLang="cs-CZ" b="0">
              <a:solidFill>
                <a:schemeClr val="tx1"/>
              </a:solidFill>
            </a:endParaRP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 rot="10800000">
            <a:off x="1704975" y="5021263"/>
            <a:ext cx="2628900" cy="333375"/>
          </a:xfrm>
          <a:custGeom>
            <a:avLst/>
            <a:gdLst>
              <a:gd name="T0" fmla="*/ 0 w 4140"/>
              <a:gd name="T1" fmla="*/ 2147483647 h 524"/>
              <a:gd name="T2" fmla="*/ 2147483647 w 4140"/>
              <a:gd name="T3" fmla="*/ 2147483647 h 524"/>
              <a:gd name="T4" fmla="*/ 2147483647 w 4140"/>
              <a:gd name="T5" fmla="*/ 2147483647 h 524"/>
              <a:gd name="T6" fmla="*/ 2147483647 w 4140"/>
              <a:gd name="T7" fmla="*/ 2147483647 h 524"/>
              <a:gd name="T8" fmla="*/ 2147483647 w 4140"/>
              <a:gd name="T9" fmla="*/ 2147483647 h 524"/>
              <a:gd name="T10" fmla="*/ 2147483647 w 4140"/>
              <a:gd name="T11" fmla="*/ 2147483647 h 524"/>
              <a:gd name="T12" fmla="*/ 2147483647 w 4140"/>
              <a:gd name="T13" fmla="*/ 2147483647 h 524"/>
              <a:gd name="T14" fmla="*/ 2147483647 w 4140"/>
              <a:gd name="T15" fmla="*/ 2147483647 h 524"/>
              <a:gd name="T16" fmla="*/ 2147483647 w 4140"/>
              <a:gd name="T17" fmla="*/ 2147483647 h 524"/>
              <a:gd name="T18" fmla="*/ 2147483647 w 4140"/>
              <a:gd name="T19" fmla="*/ 2147483647 h 5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40"/>
              <a:gd name="T31" fmla="*/ 0 h 524"/>
              <a:gd name="T32" fmla="*/ 4140 w 4140"/>
              <a:gd name="T33" fmla="*/ 524 h 52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40" h="524">
                <a:moveTo>
                  <a:pt x="0" y="489"/>
                </a:moveTo>
                <a:cubicBezTo>
                  <a:pt x="201" y="489"/>
                  <a:pt x="954" y="524"/>
                  <a:pt x="1208" y="492"/>
                </a:cubicBezTo>
                <a:cubicBezTo>
                  <a:pt x="1462" y="460"/>
                  <a:pt x="1438" y="362"/>
                  <a:pt x="1523" y="297"/>
                </a:cubicBezTo>
                <a:cubicBezTo>
                  <a:pt x="1608" y="232"/>
                  <a:pt x="1643" y="149"/>
                  <a:pt x="1718" y="102"/>
                </a:cubicBezTo>
                <a:cubicBezTo>
                  <a:pt x="1793" y="55"/>
                  <a:pt x="1886" y="24"/>
                  <a:pt x="1973" y="12"/>
                </a:cubicBezTo>
                <a:cubicBezTo>
                  <a:pt x="2060" y="0"/>
                  <a:pt x="2166" y="12"/>
                  <a:pt x="2243" y="27"/>
                </a:cubicBezTo>
                <a:cubicBezTo>
                  <a:pt x="2320" y="42"/>
                  <a:pt x="2373" y="60"/>
                  <a:pt x="2438" y="102"/>
                </a:cubicBezTo>
                <a:cubicBezTo>
                  <a:pt x="2503" y="144"/>
                  <a:pt x="2558" y="222"/>
                  <a:pt x="2633" y="282"/>
                </a:cubicBezTo>
                <a:cubicBezTo>
                  <a:pt x="2708" y="342"/>
                  <a:pt x="2637" y="429"/>
                  <a:pt x="2888" y="462"/>
                </a:cubicBezTo>
                <a:cubicBezTo>
                  <a:pt x="3139" y="495"/>
                  <a:pt x="3879" y="476"/>
                  <a:pt x="4140" y="479"/>
                </a:cubicBezTo>
              </a:path>
            </a:pathLst>
          </a:custGeom>
          <a:noFill/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4" name="AutoShape 14"/>
          <p:cNvSpPr>
            <a:spLocks noChangeArrowheads="1"/>
          </p:cNvSpPr>
          <p:nvPr/>
        </p:nvSpPr>
        <p:spPr bwMode="auto">
          <a:xfrm>
            <a:off x="3117850" y="3662363"/>
            <a:ext cx="114300" cy="209550"/>
          </a:xfrm>
          <a:prstGeom prst="downArrow">
            <a:avLst>
              <a:gd name="adj1" fmla="val 50000"/>
              <a:gd name="adj2" fmla="val 45833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30735" name="AutoShape 15"/>
          <p:cNvSpPr>
            <a:spLocks noChangeArrowheads="1"/>
          </p:cNvSpPr>
          <p:nvPr/>
        </p:nvSpPr>
        <p:spPr bwMode="auto">
          <a:xfrm rot="10800000">
            <a:off x="3163888" y="4805363"/>
            <a:ext cx="114300" cy="209550"/>
          </a:xfrm>
          <a:prstGeom prst="downArrow">
            <a:avLst>
              <a:gd name="adj1" fmla="val 50000"/>
              <a:gd name="adj2" fmla="val 45833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30736" name="AutoShape 16"/>
          <p:cNvSpPr>
            <a:spLocks noChangeArrowheads="1"/>
          </p:cNvSpPr>
          <p:nvPr/>
        </p:nvSpPr>
        <p:spPr bwMode="auto">
          <a:xfrm>
            <a:off x="5156200" y="2500313"/>
            <a:ext cx="914400" cy="114300"/>
          </a:xfrm>
          <a:prstGeom prst="leftRightArrow">
            <a:avLst>
              <a:gd name="adj1" fmla="val 50000"/>
              <a:gd name="adj2" fmla="val 160000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30737" name="AutoShape 17"/>
          <p:cNvSpPr>
            <a:spLocks noChangeArrowheads="1"/>
          </p:cNvSpPr>
          <p:nvPr/>
        </p:nvSpPr>
        <p:spPr bwMode="auto">
          <a:xfrm>
            <a:off x="6583363" y="2490788"/>
            <a:ext cx="914400" cy="114300"/>
          </a:xfrm>
          <a:prstGeom prst="leftRightArrow">
            <a:avLst>
              <a:gd name="adj1" fmla="val 50000"/>
              <a:gd name="adj2" fmla="val 160000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30738" name="AutoShape 18"/>
          <p:cNvSpPr>
            <a:spLocks noChangeArrowheads="1"/>
          </p:cNvSpPr>
          <p:nvPr/>
        </p:nvSpPr>
        <p:spPr bwMode="auto">
          <a:xfrm>
            <a:off x="5549900" y="3465513"/>
            <a:ext cx="166688" cy="520700"/>
          </a:xfrm>
          <a:prstGeom prst="downArrow">
            <a:avLst>
              <a:gd name="adj1" fmla="val 50000"/>
              <a:gd name="adj2" fmla="val 78095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30739" name="AutoShape 19"/>
          <p:cNvSpPr>
            <a:spLocks noChangeArrowheads="1"/>
          </p:cNvSpPr>
          <p:nvPr/>
        </p:nvSpPr>
        <p:spPr bwMode="auto">
          <a:xfrm>
            <a:off x="6969125" y="3475038"/>
            <a:ext cx="166688" cy="520700"/>
          </a:xfrm>
          <a:prstGeom prst="downArrow">
            <a:avLst>
              <a:gd name="adj1" fmla="val 50000"/>
              <a:gd name="adj2" fmla="val 78095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30740" name="AutoShape 20"/>
          <p:cNvSpPr>
            <a:spLocks noChangeArrowheads="1"/>
          </p:cNvSpPr>
          <p:nvPr/>
        </p:nvSpPr>
        <p:spPr bwMode="auto">
          <a:xfrm>
            <a:off x="6983413" y="4643438"/>
            <a:ext cx="166687" cy="519112"/>
          </a:xfrm>
          <a:prstGeom prst="downArrow">
            <a:avLst>
              <a:gd name="adj1" fmla="val 50000"/>
              <a:gd name="adj2" fmla="val 7785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30741" name="AutoShape 21"/>
          <p:cNvSpPr>
            <a:spLocks noChangeArrowheads="1"/>
          </p:cNvSpPr>
          <p:nvPr/>
        </p:nvSpPr>
        <p:spPr bwMode="auto">
          <a:xfrm rot="10800000">
            <a:off x="5559425" y="4630738"/>
            <a:ext cx="166688" cy="519112"/>
          </a:xfrm>
          <a:prstGeom prst="downArrow">
            <a:avLst>
              <a:gd name="adj1" fmla="val 50000"/>
              <a:gd name="adj2" fmla="val 7785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1449388" y="1250950"/>
            <a:ext cx="3429000" cy="342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b="0" u="sng">
                <a:solidFill>
                  <a:schemeClr val="tx1"/>
                </a:solidFill>
              </a:rPr>
              <a:t>GLOMERULÁRNÍ KAPILÁRY</a:t>
            </a:r>
            <a:endParaRPr lang="cs-CZ" altLang="cs-CZ" b="0">
              <a:solidFill>
                <a:schemeClr val="tx1"/>
              </a:solidFill>
            </a:endParaRP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6288088" y="1246188"/>
            <a:ext cx="1533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1200">
                <a:solidFill>
                  <a:schemeClr val="tx1"/>
                </a:solidFill>
              </a:rPr>
              <a:t>PRŮTOK KRVE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>
                <a:solidFill>
                  <a:schemeClr val="tx1"/>
                </a:solidFill>
              </a:rPr>
              <a:t> LEDVINAMI</a:t>
            </a:r>
            <a:endParaRPr lang="cs-CZ" altLang="cs-CZ" b="0">
              <a:solidFill>
                <a:schemeClr val="tx1"/>
              </a:solidFill>
            </a:endParaRP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1592263" y="1833563"/>
            <a:ext cx="10287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1200" b="0">
                <a:solidFill>
                  <a:schemeClr val="tx1"/>
                </a:solidFill>
              </a:rPr>
              <a:t>Aferentní arteriola</a:t>
            </a:r>
            <a:endParaRPr lang="cs-CZ" altLang="cs-CZ" b="0">
              <a:solidFill>
                <a:schemeClr val="tx1"/>
              </a:solidFill>
            </a:endParaRP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3276600" y="4149725"/>
            <a:ext cx="14970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1200">
                <a:solidFill>
                  <a:schemeClr val="tx1"/>
                </a:solidFill>
              </a:rPr>
              <a:t>Vazokonstrikce</a:t>
            </a:r>
            <a:r>
              <a:rPr lang="cs-CZ" altLang="cs-CZ" sz="1200" b="0">
                <a:solidFill>
                  <a:schemeClr val="tx1"/>
                </a:solidFill>
              </a:rPr>
              <a:t/>
            </a:r>
            <a:br>
              <a:rPr lang="cs-CZ" altLang="cs-CZ" sz="1200" b="0">
                <a:solidFill>
                  <a:schemeClr val="tx1"/>
                </a:solidFill>
              </a:rPr>
            </a:br>
            <a:r>
              <a:rPr lang="cs-CZ" altLang="cs-CZ" sz="1200" b="0">
                <a:solidFill>
                  <a:schemeClr val="tx1"/>
                </a:solidFill>
              </a:rPr>
              <a:t>eferentní arterioly</a:t>
            </a:r>
            <a:endParaRPr lang="cs-CZ" altLang="cs-CZ" b="0">
              <a:solidFill>
                <a:schemeClr val="tx1"/>
              </a:solidFill>
            </a:endParaRPr>
          </a:p>
        </p:txBody>
      </p:sp>
      <p:sp>
        <p:nvSpPr>
          <p:cNvPr id="30746" name="Freeform 26"/>
          <p:cNvSpPr>
            <a:spLocks/>
          </p:cNvSpPr>
          <p:nvPr/>
        </p:nvSpPr>
        <p:spPr bwMode="auto">
          <a:xfrm>
            <a:off x="1930400" y="3598863"/>
            <a:ext cx="509588" cy="114300"/>
          </a:xfrm>
          <a:custGeom>
            <a:avLst/>
            <a:gdLst>
              <a:gd name="T0" fmla="*/ 0 w 720"/>
              <a:gd name="T1" fmla="*/ 0 h 210"/>
              <a:gd name="T2" fmla="*/ 2147483647 w 720"/>
              <a:gd name="T3" fmla="*/ 2147483647 h 210"/>
              <a:gd name="T4" fmla="*/ 2147483647 w 720"/>
              <a:gd name="T5" fmla="*/ 2147483647 h 210"/>
              <a:gd name="T6" fmla="*/ 2147483647 w 720"/>
              <a:gd name="T7" fmla="*/ 0 h 210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210"/>
              <a:gd name="T14" fmla="*/ 720 w 720"/>
              <a:gd name="T15" fmla="*/ 210 h 2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210">
                <a:moveTo>
                  <a:pt x="0" y="0"/>
                </a:moveTo>
                <a:cubicBezTo>
                  <a:pt x="45" y="75"/>
                  <a:pt x="90" y="150"/>
                  <a:pt x="180" y="180"/>
                </a:cubicBezTo>
                <a:cubicBezTo>
                  <a:pt x="270" y="210"/>
                  <a:pt x="450" y="210"/>
                  <a:pt x="540" y="180"/>
                </a:cubicBezTo>
                <a:cubicBezTo>
                  <a:pt x="630" y="150"/>
                  <a:pt x="690" y="30"/>
                  <a:pt x="720" y="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 rot="10800000">
            <a:off x="1914525" y="3795713"/>
            <a:ext cx="509588" cy="114300"/>
          </a:xfrm>
          <a:custGeom>
            <a:avLst/>
            <a:gdLst>
              <a:gd name="T0" fmla="*/ 0 w 720"/>
              <a:gd name="T1" fmla="*/ 0 h 210"/>
              <a:gd name="T2" fmla="*/ 2147483647 w 720"/>
              <a:gd name="T3" fmla="*/ 2147483647 h 210"/>
              <a:gd name="T4" fmla="*/ 2147483647 w 720"/>
              <a:gd name="T5" fmla="*/ 2147483647 h 210"/>
              <a:gd name="T6" fmla="*/ 2147483647 w 720"/>
              <a:gd name="T7" fmla="*/ 0 h 210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210"/>
              <a:gd name="T14" fmla="*/ 720 w 720"/>
              <a:gd name="T15" fmla="*/ 210 h 2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210">
                <a:moveTo>
                  <a:pt x="0" y="0"/>
                </a:moveTo>
                <a:cubicBezTo>
                  <a:pt x="45" y="75"/>
                  <a:pt x="90" y="150"/>
                  <a:pt x="180" y="180"/>
                </a:cubicBezTo>
                <a:cubicBezTo>
                  <a:pt x="270" y="210"/>
                  <a:pt x="450" y="210"/>
                  <a:pt x="540" y="180"/>
                </a:cubicBezTo>
                <a:cubicBezTo>
                  <a:pt x="630" y="150"/>
                  <a:pt x="690" y="30"/>
                  <a:pt x="720" y="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8" name="Freeform 28"/>
          <p:cNvSpPr>
            <a:spLocks/>
          </p:cNvSpPr>
          <p:nvPr/>
        </p:nvSpPr>
        <p:spPr bwMode="auto">
          <a:xfrm>
            <a:off x="3592513" y="4738688"/>
            <a:ext cx="509587" cy="112712"/>
          </a:xfrm>
          <a:custGeom>
            <a:avLst/>
            <a:gdLst>
              <a:gd name="T0" fmla="*/ 0 w 720"/>
              <a:gd name="T1" fmla="*/ 0 h 210"/>
              <a:gd name="T2" fmla="*/ 2147483647 w 720"/>
              <a:gd name="T3" fmla="*/ 2147483647 h 210"/>
              <a:gd name="T4" fmla="*/ 2147483647 w 720"/>
              <a:gd name="T5" fmla="*/ 2147483647 h 210"/>
              <a:gd name="T6" fmla="*/ 2147483647 w 720"/>
              <a:gd name="T7" fmla="*/ 0 h 210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210"/>
              <a:gd name="T14" fmla="*/ 720 w 720"/>
              <a:gd name="T15" fmla="*/ 210 h 2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210">
                <a:moveTo>
                  <a:pt x="0" y="0"/>
                </a:moveTo>
                <a:cubicBezTo>
                  <a:pt x="45" y="75"/>
                  <a:pt x="90" y="150"/>
                  <a:pt x="180" y="180"/>
                </a:cubicBezTo>
                <a:cubicBezTo>
                  <a:pt x="270" y="210"/>
                  <a:pt x="450" y="210"/>
                  <a:pt x="540" y="180"/>
                </a:cubicBezTo>
                <a:cubicBezTo>
                  <a:pt x="630" y="150"/>
                  <a:pt x="690" y="30"/>
                  <a:pt x="720" y="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9" name="Freeform 29"/>
          <p:cNvSpPr>
            <a:spLocks/>
          </p:cNvSpPr>
          <p:nvPr/>
        </p:nvSpPr>
        <p:spPr bwMode="auto">
          <a:xfrm rot="10800000">
            <a:off x="3592513" y="4919663"/>
            <a:ext cx="509587" cy="114300"/>
          </a:xfrm>
          <a:custGeom>
            <a:avLst/>
            <a:gdLst>
              <a:gd name="T0" fmla="*/ 0 w 720"/>
              <a:gd name="T1" fmla="*/ 0 h 210"/>
              <a:gd name="T2" fmla="*/ 2147483647 w 720"/>
              <a:gd name="T3" fmla="*/ 2147483647 h 210"/>
              <a:gd name="T4" fmla="*/ 2147483647 w 720"/>
              <a:gd name="T5" fmla="*/ 2147483647 h 210"/>
              <a:gd name="T6" fmla="*/ 2147483647 w 720"/>
              <a:gd name="T7" fmla="*/ 0 h 210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210"/>
              <a:gd name="T14" fmla="*/ 720 w 720"/>
              <a:gd name="T15" fmla="*/ 210 h 2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210">
                <a:moveTo>
                  <a:pt x="0" y="0"/>
                </a:moveTo>
                <a:cubicBezTo>
                  <a:pt x="45" y="75"/>
                  <a:pt x="90" y="150"/>
                  <a:pt x="180" y="180"/>
                </a:cubicBezTo>
                <a:cubicBezTo>
                  <a:pt x="270" y="210"/>
                  <a:pt x="450" y="210"/>
                  <a:pt x="540" y="180"/>
                </a:cubicBezTo>
                <a:cubicBezTo>
                  <a:pt x="630" y="150"/>
                  <a:pt x="690" y="30"/>
                  <a:pt x="720" y="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1258888" y="2924175"/>
            <a:ext cx="1624012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1200">
                <a:solidFill>
                  <a:schemeClr val="tx1"/>
                </a:solidFill>
              </a:rPr>
              <a:t>Vazokonstrikce</a:t>
            </a:r>
            <a:r>
              <a:rPr lang="cs-CZ" altLang="cs-CZ" sz="1200" b="0">
                <a:solidFill>
                  <a:schemeClr val="tx1"/>
                </a:solidFill>
              </a:rPr>
              <a:t/>
            </a:r>
            <a:br>
              <a:rPr lang="cs-CZ" altLang="cs-CZ" sz="1200" b="0">
                <a:solidFill>
                  <a:schemeClr val="tx1"/>
                </a:solidFill>
              </a:rPr>
            </a:br>
            <a:r>
              <a:rPr lang="cs-CZ" altLang="cs-CZ" sz="1200" b="0">
                <a:solidFill>
                  <a:schemeClr val="tx1"/>
                </a:solidFill>
              </a:rPr>
              <a:t>aferentní arterioly</a:t>
            </a:r>
            <a:endParaRPr lang="cs-CZ" altLang="cs-CZ" b="0">
              <a:solidFill>
                <a:schemeClr val="tx1"/>
              </a:solidFill>
            </a:endParaRPr>
          </a:p>
        </p:txBody>
      </p:sp>
      <p:sp>
        <p:nvSpPr>
          <p:cNvPr id="30751" name="Rectangle 31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02401-026-f016"/>
          <p:cNvPicPr>
            <a:picLocks noChangeAspect="1" noChangeArrowheads="1"/>
          </p:cNvPicPr>
          <p:nvPr/>
        </p:nvPicPr>
        <p:blipFill>
          <a:blip r:embed="rId3" cstate="print"/>
          <a:srcRect l="15656" r="15195" b="6000"/>
          <a:stretch>
            <a:fillRect/>
          </a:stretch>
        </p:blipFill>
        <p:spPr bwMode="auto">
          <a:xfrm>
            <a:off x="1476375" y="285750"/>
            <a:ext cx="619125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11188" y="908050"/>
            <a:ext cx="82200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 sz="2000"/>
              <a:t>Autoregulation of Glomerular Filtration Rate and Renal Blood Flow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63575" y="2165350"/>
            <a:ext cx="4719638" cy="968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lnSpc>
                <a:spcPct val="120000"/>
              </a:lnSpc>
              <a:buFontTx/>
              <a:buAutoNum type="arabicPeriod"/>
            </a:pPr>
            <a:r>
              <a:rPr lang="cs-CZ" altLang="cs-CZ" sz="2400"/>
              <a:t>Myogenic Mechanism</a:t>
            </a:r>
          </a:p>
          <a:p>
            <a:pPr marL="457200" indent="-457200">
              <a:lnSpc>
                <a:spcPct val="120000"/>
              </a:lnSpc>
              <a:buFontTx/>
              <a:buAutoNum type="arabicPeriod"/>
            </a:pPr>
            <a:r>
              <a:rPr lang="cs-CZ" altLang="cs-CZ" sz="2400"/>
              <a:t>Tubuloglomerular Feedback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02401-026-f004"/>
          <p:cNvPicPr>
            <a:picLocks noChangeAspect="1" noChangeArrowheads="1"/>
          </p:cNvPicPr>
          <p:nvPr/>
        </p:nvPicPr>
        <p:blipFill>
          <a:blip r:embed="rId3" cstate="print"/>
          <a:srcRect l="12419" r="14075" b="4729"/>
          <a:stretch>
            <a:fillRect/>
          </a:stretch>
        </p:blipFill>
        <p:spPr bwMode="auto">
          <a:xfrm>
            <a:off x="1155700" y="209550"/>
            <a:ext cx="6872288" cy="64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02401-026-f017"/>
          <p:cNvPicPr>
            <a:picLocks noChangeAspect="1" noChangeArrowheads="1"/>
          </p:cNvPicPr>
          <p:nvPr/>
        </p:nvPicPr>
        <p:blipFill>
          <a:blip r:embed="rId3" cstate="print"/>
          <a:srcRect l="11884" r="13284" b="3008"/>
          <a:stretch>
            <a:fillRect/>
          </a:stretch>
        </p:blipFill>
        <p:spPr bwMode="auto">
          <a:xfrm>
            <a:off x="1187450" y="250825"/>
            <a:ext cx="6697663" cy="634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15219" t="21072" r="51482" b="14909"/>
          <a:stretch>
            <a:fillRect/>
          </a:stretch>
        </p:blipFill>
        <p:spPr bwMode="auto">
          <a:xfrm>
            <a:off x="2301875" y="14288"/>
            <a:ext cx="4722813" cy="680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13818" t="22440" r="54427" b="13585"/>
          <a:stretch>
            <a:fillRect/>
          </a:stretch>
        </p:blipFill>
        <p:spPr bwMode="auto">
          <a:xfrm>
            <a:off x="2289175" y="174625"/>
            <a:ext cx="4332288" cy="654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187450" y="1027113"/>
            <a:ext cx="68278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 sz="2000"/>
              <a:t>Use of Clearance Methods to Quantify Kidney Function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55650" y="2376488"/>
            <a:ext cx="7207250" cy="752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cs-CZ" i="1"/>
              <a:t>Renal clearance of a substance is the volume of plasma that is </a:t>
            </a:r>
          </a:p>
          <a:p>
            <a:pPr algn="just">
              <a:lnSpc>
                <a:spcPct val="120000"/>
              </a:lnSpc>
            </a:pPr>
            <a:r>
              <a:rPr lang="en-US" altLang="cs-CZ" i="1"/>
              <a:t>completely cleared of the substance by the kidneys per unit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02401-027-f017"/>
          <p:cNvPicPr>
            <a:picLocks noChangeAspect="1" noChangeArrowheads="1"/>
          </p:cNvPicPr>
          <p:nvPr/>
        </p:nvPicPr>
        <p:blipFill>
          <a:blip r:embed="rId3" cstate="print"/>
          <a:srcRect l="14487" r="14503" b="3992"/>
          <a:stretch>
            <a:fillRect/>
          </a:stretch>
        </p:blipFill>
        <p:spPr bwMode="auto">
          <a:xfrm>
            <a:off x="1130300" y="263525"/>
            <a:ext cx="6924675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02401-027-f019"/>
          <p:cNvPicPr>
            <a:picLocks noChangeAspect="1" noChangeArrowheads="1"/>
          </p:cNvPicPr>
          <p:nvPr/>
        </p:nvPicPr>
        <p:blipFill>
          <a:blip r:embed="rId3" cstate="print"/>
          <a:srcRect l="15041" r="15041" b="5344"/>
          <a:stretch>
            <a:fillRect/>
          </a:stretch>
        </p:blipFill>
        <p:spPr bwMode="auto">
          <a:xfrm>
            <a:off x="1444625" y="153988"/>
            <a:ext cx="6280150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02401-025-f002"/>
          <p:cNvPicPr>
            <a:picLocks noChangeAspect="1" noChangeArrowheads="1"/>
          </p:cNvPicPr>
          <p:nvPr/>
        </p:nvPicPr>
        <p:blipFill>
          <a:blip r:embed="rId3" cstate="print"/>
          <a:srcRect l="15195" t="6787" r="15337" b="6622"/>
          <a:stretch>
            <a:fillRect/>
          </a:stretch>
        </p:blipFill>
        <p:spPr bwMode="auto">
          <a:xfrm>
            <a:off x="1274763" y="327025"/>
            <a:ext cx="6624637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02401-027-f020"/>
          <p:cNvPicPr>
            <a:picLocks noChangeAspect="1" noChangeArrowheads="1"/>
          </p:cNvPicPr>
          <p:nvPr/>
        </p:nvPicPr>
        <p:blipFill>
          <a:blip r:embed="rId3" cstate="print"/>
          <a:srcRect l="13963" r="13982" b="4485"/>
          <a:stretch>
            <a:fillRect/>
          </a:stretch>
        </p:blipFill>
        <p:spPr bwMode="auto">
          <a:xfrm>
            <a:off x="1062038" y="269875"/>
            <a:ext cx="7054850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619250" y="811213"/>
            <a:ext cx="56530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 sz="2000"/>
              <a:t>Tubular Processing of the Glomerular Filtrate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166813" y="1654175"/>
            <a:ext cx="7200900" cy="806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cs-CZ"/>
              <a:t>Urinary excretion = Glomerular Filtration – Tubular reabsorption </a:t>
            </a:r>
          </a:p>
          <a:p>
            <a:pPr>
              <a:lnSpc>
                <a:spcPct val="130000"/>
              </a:lnSpc>
            </a:pPr>
            <a:r>
              <a:rPr lang="en-US" altLang="cs-CZ"/>
              <a:t>                                  + Tubular Secretion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323850" y="2952750"/>
            <a:ext cx="8718550" cy="1082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just">
              <a:lnSpc>
                <a:spcPct val="120000"/>
              </a:lnSpc>
              <a:buFontTx/>
              <a:buAutoNum type="arabicPeriod"/>
            </a:pPr>
            <a:r>
              <a:rPr lang="en-US" altLang="cs-CZ"/>
              <a:t>The processes of glomerular filtration and tubular reabsorption are</a:t>
            </a:r>
          </a:p>
          <a:p>
            <a:pPr marL="457200" indent="-457200" algn="just">
              <a:lnSpc>
                <a:spcPct val="120000"/>
              </a:lnSpc>
            </a:pPr>
            <a:r>
              <a:rPr lang="en-US" altLang="cs-CZ"/>
              <a:t>       quantitatively very large relative to urinary excretion for many substances.</a:t>
            </a:r>
          </a:p>
          <a:p>
            <a:pPr marL="457200" indent="-457200" algn="just">
              <a:lnSpc>
                <a:spcPct val="120000"/>
              </a:lnSpc>
              <a:buFontTx/>
              <a:buAutoNum type="arabicPeriod" startAt="2"/>
            </a:pPr>
            <a:r>
              <a:rPr lang="en-US" altLang="cs-CZ"/>
              <a:t>Unlike glomerular filtration, tubular reabsorption is highly selective.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268538" y="836613"/>
            <a:ext cx="6523037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 sz="1700"/>
              <a:t>Amount        Amount                Amount          % of Filtered</a:t>
            </a:r>
          </a:p>
          <a:p>
            <a:r>
              <a:rPr lang="en-US" altLang="cs-CZ" sz="1700"/>
              <a:t>Filtered        Reabsorbed         Excreted         Load Reabsorbed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23850" y="1700213"/>
            <a:ext cx="7250113" cy="4491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700"/>
              <a:t>Glucose                  180               180                        0                       100</a:t>
            </a:r>
          </a:p>
          <a:p>
            <a:r>
              <a:rPr lang="cs-CZ" altLang="cs-CZ" sz="1700"/>
              <a:t>(g/day)</a:t>
            </a:r>
          </a:p>
          <a:p>
            <a:endParaRPr lang="cs-CZ" altLang="cs-CZ" sz="1700"/>
          </a:p>
          <a:p>
            <a:r>
              <a:rPr lang="cs-CZ" altLang="cs-CZ" sz="1700"/>
              <a:t>Bicarbonate            4 320            4 318                     2                       99.9</a:t>
            </a:r>
          </a:p>
          <a:p>
            <a:r>
              <a:rPr lang="cs-CZ" altLang="cs-CZ" sz="1700"/>
              <a:t>(mmol/day)</a:t>
            </a:r>
          </a:p>
          <a:p>
            <a:endParaRPr lang="cs-CZ" altLang="cs-CZ" sz="1700"/>
          </a:p>
          <a:p>
            <a:r>
              <a:rPr lang="cs-CZ" altLang="cs-CZ" sz="1700"/>
              <a:t>Sodium                   25 560          25 410                   150                    99.4</a:t>
            </a:r>
          </a:p>
          <a:p>
            <a:r>
              <a:rPr lang="cs-CZ" altLang="cs-CZ" sz="1700"/>
              <a:t>(mmol/day)</a:t>
            </a:r>
          </a:p>
          <a:p>
            <a:endParaRPr lang="cs-CZ" altLang="cs-CZ" sz="1700"/>
          </a:p>
          <a:p>
            <a:r>
              <a:rPr lang="cs-CZ" altLang="cs-CZ" sz="1700"/>
              <a:t>Chloride                 19 440           19 260                  180                     99.1</a:t>
            </a:r>
          </a:p>
          <a:p>
            <a:r>
              <a:rPr lang="cs-CZ" altLang="cs-CZ" sz="1700"/>
              <a:t>(mmol/day)</a:t>
            </a:r>
          </a:p>
          <a:p>
            <a:endParaRPr lang="cs-CZ" altLang="cs-CZ" sz="1700"/>
          </a:p>
          <a:p>
            <a:r>
              <a:rPr lang="cs-CZ" altLang="cs-CZ" sz="1700"/>
              <a:t>Potassium                756               664                      92                       87.8</a:t>
            </a:r>
          </a:p>
          <a:p>
            <a:r>
              <a:rPr lang="cs-CZ" altLang="cs-CZ" sz="1700"/>
              <a:t>(mmol/day)</a:t>
            </a:r>
          </a:p>
          <a:p>
            <a:endParaRPr lang="cs-CZ" altLang="cs-CZ" sz="1700"/>
          </a:p>
          <a:p>
            <a:r>
              <a:rPr lang="cs-CZ" altLang="cs-CZ" sz="1700"/>
              <a:t>Creatinine                 1.8                 0                         1.8                         0</a:t>
            </a:r>
          </a:p>
          <a:p>
            <a:r>
              <a:rPr lang="cs-CZ" altLang="cs-CZ" sz="1700"/>
              <a:t>(g/day)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39750" y="333375"/>
            <a:ext cx="83280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 sz="1600">
                <a:solidFill>
                  <a:srgbClr val="FFFF00"/>
                </a:solidFill>
              </a:rPr>
              <a:t>Filtration, Reabsorption and Excretion Rates of Different Substances by the Kidneys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02401-027-f001"/>
          <p:cNvPicPr>
            <a:picLocks noChangeAspect="1" noChangeArrowheads="1"/>
          </p:cNvPicPr>
          <p:nvPr/>
        </p:nvPicPr>
        <p:blipFill>
          <a:blip r:embed="rId3" cstate="print"/>
          <a:srcRect l="14357" r="14357" b="5540"/>
          <a:stretch>
            <a:fillRect/>
          </a:stretch>
        </p:blipFill>
        <p:spPr bwMode="auto">
          <a:xfrm>
            <a:off x="1104900" y="268288"/>
            <a:ext cx="6997700" cy="630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02401-027-f002"/>
          <p:cNvPicPr>
            <a:picLocks noChangeAspect="1" noChangeArrowheads="1"/>
          </p:cNvPicPr>
          <p:nvPr/>
        </p:nvPicPr>
        <p:blipFill>
          <a:blip r:embed="rId3" cstate="print"/>
          <a:srcRect l="15524" r="15541" b="5251"/>
          <a:stretch>
            <a:fillRect/>
          </a:stretch>
        </p:blipFill>
        <p:spPr bwMode="auto">
          <a:xfrm>
            <a:off x="1104900" y="179388"/>
            <a:ext cx="6965950" cy="62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02401-027-f003"/>
          <p:cNvPicPr>
            <a:picLocks noChangeAspect="1" noChangeArrowheads="1"/>
          </p:cNvPicPr>
          <p:nvPr/>
        </p:nvPicPr>
        <p:blipFill>
          <a:blip r:embed="rId3" cstate="print"/>
          <a:srcRect l="17018" r="17035" b="4123"/>
          <a:stretch>
            <a:fillRect/>
          </a:stretch>
        </p:blipFill>
        <p:spPr bwMode="auto">
          <a:xfrm>
            <a:off x="1079500" y="211138"/>
            <a:ext cx="6981825" cy="631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02401-027-f004"/>
          <p:cNvPicPr>
            <a:picLocks noChangeAspect="1" noChangeArrowheads="1"/>
          </p:cNvPicPr>
          <p:nvPr/>
        </p:nvPicPr>
        <p:blipFill>
          <a:blip r:embed="rId3" cstate="print"/>
          <a:srcRect l="14966" r="14966" b="5557"/>
          <a:stretch>
            <a:fillRect/>
          </a:stretch>
        </p:blipFill>
        <p:spPr bwMode="auto">
          <a:xfrm>
            <a:off x="1463675" y="249238"/>
            <a:ext cx="6257925" cy="636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166813" y="436563"/>
            <a:ext cx="6716712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 sz="1700">
                <a:solidFill>
                  <a:srgbClr val="FFFF00"/>
                </a:solidFill>
              </a:rPr>
              <a:t>Comparison of sodium and water reabsorption along the tubule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63575" y="1792288"/>
            <a:ext cx="8461375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cs-CZ" altLang="cs-CZ">
                <a:solidFill>
                  <a:srgbClr val="FFFFFF"/>
                </a:solidFill>
              </a:rPr>
              <a:t>                                                                   </a:t>
            </a:r>
            <a:r>
              <a:rPr lang="en-US" altLang="cs-CZ" sz="1700">
                <a:solidFill>
                  <a:srgbClr val="FFFFFF"/>
                </a:solidFill>
              </a:rPr>
              <a:t>Percent of filtered load reabsorbed (%)</a:t>
            </a:r>
          </a:p>
          <a:p>
            <a:pPr algn="just"/>
            <a:r>
              <a:rPr lang="en-US" altLang="cs-CZ" sz="1700">
                <a:solidFill>
                  <a:srgbClr val="FFFF00"/>
                </a:solidFill>
              </a:rPr>
              <a:t>Tubular segment                                          Sodium       Water</a:t>
            </a:r>
          </a:p>
          <a:p>
            <a:pPr algn="just"/>
            <a:endParaRPr lang="en-US" altLang="cs-CZ" sz="1700">
              <a:solidFill>
                <a:srgbClr val="FFFF00"/>
              </a:solidFill>
            </a:endParaRPr>
          </a:p>
          <a:p>
            <a:pPr algn="just"/>
            <a:r>
              <a:rPr lang="en-US" altLang="cs-CZ" sz="1700">
                <a:solidFill>
                  <a:srgbClr val="FFFFFF"/>
                </a:solidFill>
              </a:rPr>
              <a:t>Proximal tubule                                             65                 65</a:t>
            </a:r>
          </a:p>
          <a:p>
            <a:pPr algn="just"/>
            <a:endParaRPr lang="en-US" altLang="cs-CZ" sz="1700">
              <a:solidFill>
                <a:srgbClr val="FFFFFF"/>
              </a:solidFill>
            </a:endParaRPr>
          </a:p>
          <a:p>
            <a:pPr algn="just"/>
            <a:r>
              <a:rPr lang="en-US" altLang="cs-CZ" sz="1700">
                <a:solidFill>
                  <a:srgbClr val="FFFFFF"/>
                </a:solidFill>
              </a:rPr>
              <a:t>Descending thin limb of Henle´s loop           0                  10</a:t>
            </a:r>
          </a:p>
          <a:p>
            <a:pPr algn="just"/>
            <a:endParaRPr lang="en-US" altLang="cs-CZ" sz="1700">
              <a:solidFill>
                <a:srgbClr val="FFFFFF"/>
              </a:solidFill>
            </a:endParaRPr>
          </a:p>
          <a:p>
            <a:pPr algn="just"/>
            <a:r>
              <a:rPr lang="en-US" altLang="cs-CZ" sz="1700">
                <a:solidFill>
                  <a:srgbClr val="FFFFFF"/>
                </a:solidFill>
              </a:rPr>
              <a:t>Ascending thin limb and thick                      25                   0</a:t>
            </a:r>
          </a:p>
          <a:p>
            <a:pPr algn="just"/>
            <a:r>
              <a:rPr lang="en-US" altLang="cs-CZ" sz="1700">
                <a:solidFill>
                  <a:srgbClr val="FFFFFF"/>
                </a:solidFill>
              </a:rPr>
              <a:t>ascending  limb of Henle´s loop</a:t>
            </a:r>
          </a:p>
          <a:p>
            <a:pPr algn="just"/>
            <a:endParaRPr lang="en-US" altLang="cs-CZ" sz="1700">
              <a:solidFill>
                <a:srgbClr val="FFFFFF"/>
              </a:solidFill>
            </a:endParaRPr>
          </a:p>
          <a:p>
            <a:pPr algn="just"/>
            <a:r>
              <a:rPr lang="en-US" altLang="cs-CZ" sz="1700">
                <a:solidFill>
                  <a:srgbClr val="FFFFFF"/>
                </a:solidFill>
              </a:rPr>
              <a:t>Distal convoluted tubule                                  5                   0</a:t>
            </a:r>
          </a:p>
          <a:p>
            <a:pPr algn="just"/>
            <a:endParaRPr lang="en-US" altLang="cs-CZ" sz="1700">
              <a:solidFill>
                <a:srgbClr val="FFFFFF"/>
              </a:solidFill>
            </a:endParaRPr>
          </a:p>
          <a:p>
            <a:pPr algn="just"/>
            <a:r>
              <a:rPr lang="en-US" altLang="cs-CZ" sz="1700">
                <a:solidFill>
                  <a:srgbClr val="FFFFFF"/>
                </a:solidFill>
              </a:rPr>
              <a:t>Collecting-duct system                                  4-5                    5 </a:t>
            </a:r>
            <a:r>
              <a:rPr lang="en-US" altLang="cs-CZ" sz="1600" i="1">
                <a:solidFill>
                  <a:srgbClr val="FFFFFF"/>
                </a:solidFill>
              </a:rPr>
              <a:t>(during water-loading)</a:t>
            </a:r>
          </a:p>
          <a:p>
            <a:pPr algn="just"/>
            <a:r>
              <a:rPr lang="en-US" altLang="cs-CZ" sz="1600" i="1">
                <a:solidFill>
                  <a:srgbClr val="FFFFFF"/>
                </a:solidFill>
              </a:rPr>
              <a:t>                                                                                                      </a:t>
            </a:r>
            <a:r>
              <a:rPr lang="en-US" altLang="cs-CZ" sz="1700">
                <a:solidFill>
                  <a:srgbClr val="FFFFFF"/>
                </a:solidFill>
                <a:cs typeface="Arial" charset="0"/>
              </a:rPr>
              <a:t>&gt;24 </a:t>
            </a:r>
            <a:r>
              <a:rPr lang="en-US" altLang="cs-CZ" sz="1600" i="1">
                <a:solidFill>
                  <a:srgbClr val="FFFFFF"/>
                </a:solidFill>
                <a:cs typeface="Arial" charset="0"/>
              </a:rPr>
              <a:t>(during dehydration)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02401-027-f006"/>
          <p:cNvPicPr>
            <a:picLocks noChangeAspect="1" noChangeArrowheads="1"/>
          </p:cNvPicPr>
          <p:nvPr/>
        </p:nvPicPr>
        <p:blipFill>
          <a:blip r:embed="rId3" cstate="print"/>
          <a:srcRect l="13264" r="13568" b="5769"/>
          <a:stretch>
            <a:fillRect/>
          </a:stretch>
        </p:blipFill>
        <p:spPr bwMode="auto">
          <a:xfrm>
            <a:off x="1350963" y="227013"/>
            <a:ext cx="648017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02401-027-f003"/>
          <p:cNvPicPr>
            <a:picLocks noChangeAspect="1" noChangeArrowheads="1"/>
          </p:cNvPicPr>
          <p:nvPr/>
        </p:nvPicPr>
        <p:blipFill>
          <a:blip r:embed="rId3" cstate="print"/>
          <a:srcRect l="17018" r="17035" b="4123"/>
          <a:stretch>
            <a:fillRect/>
          </a:stretch>
        </p:blipFill>
        <p:spPr bwMode="auto">
          <a:xfrm>
            <a:off x="1079500" y="211138"/>
            <a:ext cx="6981825" cy="631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02401-004-f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333375"/>
            <a:ext cx="7143750" cy="401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900113" y="4652963"/>
            <a:ext cx="79740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1500">
                <a:solidFill>
                  <a:srgbClr val="FFFFFF"/>
                </a:solidFill>
              </a:rPr>
              <a:t>Osmosis is the net diffusion of water across a selectively permeable membrane</a:t>
            </a:r>
          </a:p>
          <a:p>
            <a:r>
              <a:rPr lang="en-US" altLang="cs-CZ" sz="1500">
                <a:solidFill>
                  <a:srgbClr val="FFFFFF"/>
                </a:solidFill>
              </a:rPr>
              <a:t>from a region of high water concentration to one tha</a:t>
            </a:r>
            <a:r>
              <a:rPr lang="cs-CZ" altLang="cs-CZ" sz="1500">
                <a:solidFill>
                  <a:srgbClr val="FFFFFF"/>
                </a:solidFill>
              </a:rPr>
              <a:t>t</a:t>
            </a:r>
            <a:r>
              <a:rPr lang="en-US" altLang="cs-CZ" sz="1500">
                <a:solidFill>
                  <a:srgbClr val="FFFFFF"/>
                </a:solidFill>
              </a:rPr>
              <a:t> has a lower water concentration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02401-027-f005"/>
          <p:cNvPicPr>
            <a:picLocks noChangeAspect="1" noChangeArrowheads="1"/>
          </p:cNvPicPr>
          <p:nvPr/>
        </p:nvPicPr>
        <p:blipFill>
          <a:blip r:embed="rId3" cstate="print"/>
          <a:srcRect l="15352" r="15352" b="5032"/>
          <a:stretch>
            <a:fillRect/>
          </a:stretch>
        </p:blipFill>
        <p:spPr bwMode="auto">
          <a:xfrm>
            <a:off x="955675" y="282575"/>
            <a:ext cx="7172325" cy="617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02401-027-f008"/>
          <p:cNvPicPr>
            <a:picLocks noChangeAspect="1" noChangeArrowheads="1"/>
          </p:cNvPicPr>
          <p:nvPr/>
        </p:nvPicPr>
        <p:blipFill>
          <a:blip r:embed="rId3" cstate="print"/>
          <a:srcRect l="13936" r="13936" b="3075"/>
          <a:stretch>
            <a:fillRect/>
          </a:stretch>
        </p:blipFill>
        <p:spPr bwMode="auto">
          <a:xfrm>
            <a:off x="1328738" y="141288"/>
            <a:ext cx="6499225" cy="645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02401-027-f009"/>
          <p:cNvPicPr>
            <a:picLocks noChangeAspect="1" noChangeArrowheads="1"/>
          </p:cNvPicPr>
          <p:nvPr/>
        </p:nvPicPr>
        <p:blipFill>
          <a:blip r:embed="rId3" cstate="print"/>
          <a:srcRect l="13495" r="13512" b="3949"/>
          <a:stretch>
            <a:fillRect/>
          </a:stretch>
        </p:blipFill>
        <p:spPr bwMode="auto">
          <a:xfrm>
            <a:off x="1292225" y="114300"/>
            <a:ext cx="6569075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02401-027-f011"/>
          <p:cNvPicPr>
            <a:picLocks noChangeAspect="1" noChangeArrowheads="1"/>
          </p:cNvPicPr>
          <p:nvPr/>
        </p:nvPicPr>
        <p:blipFill>
          <a:blip r:embed="rId3" cstate="print"/>
          <a:srcRect l="14182" r="14182" b="3203"/>
          <a:stretch>
            <a:fillRect/>
          </a:stretch>
        </p:blipFill>
        <p:spPr bwMode="auto">
          <a:xfrm>
            <a:off x="1387475" y="168275"/>
            <a:ext cx="640715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55299" name="Picture 3" descr="S02401-027-f010"/>
          <p:cNvPicPr>
            <a:picLocks noChangeAspect="1" noChangeArrowheads="1"/>
          </p:cNvPicPr>
          <p:nvPr/>
        </p:nvPicPr>
        <p:blipFill>
          <a:blip r:embed="rId3" cstate="print"/>
          <a:srcRect l="13724" r="13724" b="5058"/>
          <a:stretch>
            <a:fillRect/>
          </a:stretch>
        </p:blipFill>
        <p:spPr bwMode="auto">
          <a:xfrm>
            <a:off x="873125" y="242888"/>
            <a:ext cx="7423150" cy="634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02401-027-f011"/>
          <p:cNvPicPr>
            <a:picLocks noChangeAspect="1" noChangeArrowheads="1"/>
          </p:cNvPicPr>
          <p:nvPr/>
        </p:nvPicPr>
        <p:blipFill>
          <a:blip r:embed="rId3" cstate="print"/>
          <a:srcRect l="14182" r="14182" b="3203"/>
          <a:stretch>
            <a:fillRect/>
          </a:stretch>
        </p:blipFill>
        <p:spPr bwMode="auto">
          <a:xfrm>
            <a:off x="1387475" y="168275"/>
            <a:ext cx="640715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S02401-027-f012"/>
          <p:cNvPicPr>
            <a:picLocks noChangeAspect="1" noChangeArrowheads="1"/>
          </p:cNvPicPr>
          <p:nvPr/>
        </p:nvPicPr>
        <p:blipFill>
          <a:blip r:embed="rId3" cstate="print"/>
          <a:srcRect l="15675" r="15675" b="4114"/>
          <a:stretch>
            <a:fillRect/>
          </a:stretch>
        </p:blipFill>
        <p:spPr bwMode="auto">
          <a:xfrm>
            <a:off x="981075" y="260350"/>
            <a:ext cx="7162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02401-027-f013"/>
          <p:cNvPicPr>
            <a:picLocks noChangeAspect="1" noChangeArrowheads="1"/>
          </p:cNvPicPr>
          <p:nvPr/>
        </p:nvPicPr>
        <p:blipFill>
          <a:blip r:embed="rId3" cstate="print"/>
          <a:srcRect l="13846" r="13863" b="6425"/>
          <a:stretch>
            <a:fillRect/>
          </a:stretch>
        </p:blipFill>
        <p:spPr bwMode="auto">
          <a:xfrm>
            <a:off x="1320800" y="185738"/>
            <a:ext cx="6473825" cy="619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02401-027-f015"/>
          <p:cNvPicPr>
            <a:picLocks noChangeAspect="1" noChangeArrowheads="1"/>
          </p:cNvPicPr>
          <p:nvPr/>
        </p:nvPicPr>
        <p:blipFill>
          <a:blip r:embed="rId3" cstate="print"/>
          <a:srcRect l="13060" r="13077" b="5479"/>
          <a:stretch>
            <a:fillRect/>
          </a:stretch>
        </p:blipFill>
        <p:spPr bwMode="auto">
          <a:xfrm>
            <a:off x="1265238" y="374650"/>
            <a:ext cx="6626225" cy="607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S02401-027-f016"/>
          <p:cNvPicPr>
            <a:picLocks noChangeAspect="1" noChangeArrowheads="1"/>
          </p:cNvPicPr>
          <p:nvPr/>
        </p:nvPicPr>
        <p:blipFill>
          <a:blip r:embed="rId3" cstate="print"/>
          <a:srcRect l="13196" r="13196" b="3720"/>
          <a:stretch>
            <a:fillRect/>
          </a:stretch>
        </p:blipFill>
        <p:spPr bwMode="auto">
          <a:xfrm>
            <a:off x="1320800" y="155575"/>
            <a:ext cx="6543675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50825" y="404813"/>
            <a:ext cx="8578850" cy="366712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en-US" altLang="cs-CZ">
                <a:solidFill>
                  <a:srgbClr val="FFFFFF"/>
                </a:solidFill>
              </a:rPr>
              <a:t>Importance of Number of Osmotic Particles in Determining Osmotic Pressure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76238" y="1312863"/>
            <a:ext cx="8572500" cy="106997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en-US" altLang="cs-CZ" sz="1600">
                <a:solidFill>
                  <a:srgbClr val="FFFFFF"/>
                </a:solidFill>
              </a:rPr>
              <a:t>Osmotic pressure is determined by the </a:t>
            </a:r>
            <a:r>
              <a:rPr lang="en-US" altLang="cs-CZ" sz="1600" i="1">
                <a:solidFill>
                  <a:srgbClr val="FFFFFF"/>
                </a:solidFill>
              </a:rPr>
              <a:t>number</a:t>
            </a:r>
            <a:r>
              <a:rPr lang="en-US" altLang="cs-CZ" sz="1600">
                <a:solidFill>
                  <a:srgbClr val="FFFFFF"/>
                </a:solidFill>
              </a:rPr>
              <a:t> of particles per volume of fluid, not</a:t>
            </a:r>
          </a:p>
          <a:p>
            <a:r>
              <a:rPr lang="en-US" altLang="cs-CZ" sz="1600">
                <a:solidFill>
                  <a:srgbClr val="FFFFFF"/>
                </a:solidFill>
              </a:rPr>
              <a:t>by the </a:t>
            </a:r>
            <a:r>
              <a:rPr lang="en-US" altLang="cs-CZ" sz="1600" i="1">
                <a:solidFill>
                  <a:srgbClr val="FFFFFF"/>
                </a:solidFill>
              </a:rPr>
              <a:t>mass</a:t>
            </a:r>
            <a:r>
              <a:rPr lang="en-US" altLang="cs-CZ" sz="1600">
                <a:solidFill>
                  <a:srgbClr val="FFFFFF"/>
                </a:solidFill>
              </a:rPr>
              <a:t> of the particles.</a:t>
            </a:r>
          </a:p>
          <a:p>
            <a:r>
              <a:rPr lang="en-US" altLang="cs-CZ" sz="1600">
                <a:solidFill>
                  <a:srgbClr val="FFFFFF"/>
                </a:solidFill>
              </a:rPr>
              <a:t>each particle in a solution, regardless of its mass, exerts, on average the same amount</a:t>
            </a:r>
          </a:p>
          <a:p>
            <a:r>
              <a:rPr lang="en-US" altLang="cs-CZ" sz="1600">
                <a:solidFill>
                  <a:srgbClr val="FFFFFF"/>
                </a:solidFill>
              </a:rPr>
              <a:t>of pressure against the membrane</a:t>
            </a:r>
            <a:r>
              <a:rPr lang="cs-CZ" altLang="cs-CZ" sz="1600">
                <a:solidFill>
                  <a:srgbClr val="FFFFFF"/>
                </a:solidFill>
              </a:rPr>
              <a:t>.</a:t>
            </a:r>
            <a:endParaRPr lang="en-US" altLang="cs-CZ" sz="1600">
              <a:solidFill>
                <a:srgbClr val="FFFFFF"/>
              </a:solidFill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1188" y="2708275"/>
            <a:ext cx="1460500" cy="915988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FFFF00"/>
                </a:solidFill>
              </a:rPr>
              <a:t>        m . v</a:t>
            </a:r>
            <a:r>
              <a:rPr lang="cs-CZ" altLang="cs-CZ" baseline="30000">
                <a:solidFill>
                  <a:srgbClr val="FFFF00"/>
                </a:solidFill>
              </a:rPr>
              <a:t>2</a:t>
            </a:r>
            <a:endParaRPr lang="cs-CZ" altLang="cs-CZ">
              <a:solidFill>
                <a:srgbClr val="FFFF00"/>
              </a:solidFill>
            </a:endParaRPr>
          </a:p>
          <a:p>
            <a:r>
              <a:rPr lang="cs-CZ" altLang="cs-CZ">
                <a:solidFill>
                  <a:srgbClr val="FFFF00"/>
                </a:solidFill>
              </a:rPr>
              <a:t>k =               </a:t>
            </a:r>
          </a:p>
          <a:p>
            <a:r>
              <a:rPr lang="cs-CZ" altLang="cs-CZ">
                <a:solidFill>
                  <a:srgbClr val="FFFF00"/>
                </a:solidFill>
              </a:rPr>
              <a:t>          2</a:t>
            </a:r>
            <a:endParaRPr lang="en-US" altLang="cs-CZ">
              <a:solidFill>
                <a:srgbClr val="FFFF00"/>
              </a:solidFill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1116013" y="3141663"/>
            <a:ext cx="8636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767263" y="2513013"/>
            <a:ext cx="2108200" cy="915987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en-US" altLang="cs-CZ">
                <a:solidFill>
                  <a:srgbClr val="FFFFFF"/>
                </a:solidFill>
              </a:rPr>
              <a:t>k = kinetic energy</a:t>
            </a:r>
          </a:p>
          <a:p>
            <a:r>
              <a:rPr lang="en-US" altLang="cs-CZ">
                <a:solidFill>
                  <a:srgbClr val="FFFFFF"/>
                </a:solidFill>
              </a:rPr>
              <a:t>m = mass</a:t>
            </a:r>
          </a:p>
          <a:p>
            <a:r>
              <a:rPr lang="en-US" altLang="cs-CZ">
                <a:solidFill>
                  <a:srgbClr val="FFFFFF"/>
                </a:solidFill>
              </a:rPr>
              <a:t>v  = velocity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17475" y="4005263"/>
            <a:ext cx="9026525" cy="106997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en-US" altLang="cs-CZ" sz="1600">
                <a:solidFill>
                  <a:srgbClr val="FFFFFF"/>
                </a:solidFill>
              </a:rPr>
              <a:t>Therefore, 1 mole of glucose in each liter has a concentration of 1 osm/L (even if 180 g/mol)</a:t>
            </a:r>
          </a:p>
          <a:p>
            <a:r>
              <a:rPr lang="en-US" altLang="cs-CZ" sz="1600">
                <a:solidFill>
                  <a:srgbClr val="FFFFFF"/>
                </a:solidFill>
              </a:rPr>
              <a:t>1 mole of sodium chloride has an osmolar concentration of 2 osm/L (even if 58.5 g/mol)</a:t>
            </a:r>
          </a:p>
          <a:p>
            <a:r>
              <a:rPr lang="en-US" altLang="cs-CZ" sz="1600">
                <a:solidFill>
                  <a:srgbClr val="FFFFFF"/>
                </a:solidFill>
              </a:rPr>
              <a:t>Thus, the term </a:t>
            </a:r>
            <a:r>
              <a:rPr lang="en-US" altLang="cs-CZ" sz="1600" i="1">
                <a:solidFill>
                  <a:srgbClr val="FFFF00"/>
                </a:solidFill>
              </a:rPr>
              <a:t>osmole</a:t>
            </a:r>
            <a:r>
              <a:rPr lang="en-US" altLang="cs-CZ" sz="1600">
                <a:solidFill>
                  <a:srgbClr val="FFFF00"/>
                </a:solidFill>
              </a:rPr>
              <a:t> </a:t>
            </a:r>
            <a:r>
              <a:rPr lang="en-US" altLang="cs-CZ" sz="1600">
                <a:solidFill>
                  <a:srgbClr val="FFFFFF"/>
                </a:solidFill>
              </a:rPr>
              <a:t>refers to the number of osmotically active particles in a solution</a:t>
            </a:r>
          </a:p>
          <a:p>
            <a:r>
              <a:rPr lang="en-US" altLang="cs-CZ" sz="1600">
                <a:solidFill>
                  <a:srgbClr val="FFFFFF"/>
                </a:solidFill>
              </a:rPr>
              <a:t>rather that to the molar concentration.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95288" y="5445125"/>
            <a:ext cx="7945437" cy="58102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en-US" altLang="cs-CZ" sz="1600" i="1">
                <a:solidFill>
                  <a:srgbClr val="FFFF00"/>
                </a:solidFill>
              </a:rPr>
              <a:t>Osmolality</a:t>
            </a:r>
            <a:r>
              <a:rPr lang="en-US" altLang="cs-CZ" sz="1600">
                <a:solidFill>
                  <a:srgbClr val="FFFFFF"/>
                </a:solidFill>
              </a:rPr>
              <a:t> = when concentration is expressed as </a:t>
            </a:r>
            <a:r>
              <a:rPr lang="en-US" altLang="cs-CZ" sz="1600" i="1">
                <a:solidFill>
                  <a:srgbClr val="FFFFFF"/>
                </a:solidFill>
              </a:rPr>
              <a:t>osmoles per kilogram of water</a:t>
            </a:r>
          </a:p>
          <a:p>
            <a:r>
              <a:rPr lang="en-US" altLang="cs-CZ" sz="1600" i="1">
                <a:solidFill>
                  <a:srgbClr val="FFFF00"/>
                </a:solidFill>
              </a:rPr>
              <a:t>Osmolarity</a:t>
            </a:r>
            <a:r>
              <a:rPr lang="en-US" altLang="cs-CZ" sz="1600" i="1">
                <a:solidFill>
                  <a:srgbClr val="FFFFFF"/>
                </a:solidFill>
              </a:rPr>
              <a:t> = </a:t>
            </a:r>
            <a:r>
              <a:rPr lang="en-US" altLang="cs-CZ" sz="1600">
                <a:solidFill>
                  <a:srgbClr val="FFFFFF"/>
                </a:solidFill>
              </a:rPr>
              <a:t>is expressed as </a:t>
            </a:r>
            <a:r>
              <a:rPr lang="en-US" altLang="cs-CZ" sz="1600" i="1">
                <a:solidFill>
                  <a:srgbClr val="FFFFFF"/>
                </a:solidFill>
              </a:rPr>
              <a:t>osmoles per liter of 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02401-027-f014"/>
          <p:cNvPicPr>
            <a:picLocks noChangeAspect="1" noChangeArrowheads="1"/>
          </p:cNvPicPr>
          <p:nvPr/>
        </p:nvPicPr>
        <p:blipFill>
          <a:blip r:embed="rId3" cstate="print"/>
          <a:srcRect l="15341" r="15341" b="4550"/>
          <a:stretch>
            <a:fillRect/>
          </a:stretch>
        </p:blipFill>
        <p:spPr bwMode="auto">
          <a:xfrm>
            <a:off x="1465263" y="141288"/>
            <a:ext cx="6226175" cy="642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77" descr="D:\SCContent\9781416045748\graphics\fullsize\S9781416045748-027-f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4938" y="1193800"/>
            <a:ext cx="6350000" cy="448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2467" name="Text Box 270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cs-CZ" sz="700" b="0" i="1">
                <a:solidFill>
                  <a:schemeClr val="tx1"/>
                </a:solidFill>
              </a:rPr>
              <a:t>Downloaded from: StudentConsult (on 3 January 2014 11:22 AM)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195513" y="765175"/>
            <a:ext cx="44894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/>
              <a:t>Renal Regulation of Potassium Balance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88640"/>
            <a:ext cx="2584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Calibri" pitchFamily="34" charset="0"/>
              </a:rPr>
              <a:t>            2.3 RT               </a:t>
            </a:r>
            <a:r>
              <a:rPr lang="en-US" dirty="0" smtClean="0">
                <a:latin typeface="Calibri" pitchFamily="34" charset="0"/>
              </a:rPr>
              <a:t>[C</a:t>
            </a:r>
            <a:r>
              <a:rPr lang="en-US" baseline="-25000" dirty="0" smtClean="0">
                <a:latin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</a:rPr>
              <a:t>]</a:t>
            </a:r>
            <a:endParaRPr lang="cs-CZ" dirty="0" smtClean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E</a:t>
            </a:r>
            <a:r>
              <a:rPr lang="en-US" baseline="-25000" dirty="0" smtClean="0">
                <a:latin typeface="Calibri" pitchFamily="34" charset="0"/>
              </a:rPr>
              <a:t>ion</a:t>
            </a:r>
            <a:r>
              <a:rPr lang="cs-CZ" dirty="0" smtClean="0">
                <a:latin typeface="Calibri" pitchFamily="34" charset="0"/>
              </a:rPr>
              <a:t>  =                 log</a:t>
            </a:r>
            <a:r>
              <a:rPr lang="cs-CZ" baseline="-25000" dirty="0" smtClean="0">
                <a:latin typeface="Calibri" pitchFamily="34" charset="0"/>
              </a:rPr>
              <a:t>10</a:t>
            </a:r>
            <a:endParaRPr lang="cs-CZ" dirty="0" smtClean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             </a:t>
            </a:r>
            <a:r>
              <a:rPr lang="cs-CZ" dirty="0" err="1" smtClean="0">
                <a:latin typeface="Calibri" pitchFamily="34" charset="0"/>
              </a:rPr>
              <a:t>zF</a:t>
            </a:r>
            <a:r>
              <a:rPr lang="en-US" dirty="0" smtClean="0">
                <a:latin typeface="Calibri" pitchFamily="34" charset="0"/>
              </a:rPr>
              <a:t>                     [C</a:t>
            </a:r>
            <a:r>
              <a:rPr lang="en-US" baseline="-25000" dirty="0" smtClean="0">
                <a:latin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</a:rPr>
              <a:t>]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1268760"/>
            <a:ext cx="5220071" cy="1928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1400" dirty="0" err="1" smtClean="0">
                <a:latin typeface="Calibri" pitchFamily="34" charset="0"/>
              </a:rPr>
              <a:t>E</a:t>
            </a:r>
            <a:r>
              <a:rPr lang="en-US" sz="1400" baseline="-25000" dirty="0" err="1" smtClean="0">
                <a:latin typeface="Calibri" pitchFamily="34" charset="0"/>
              </a:rPr>
              <a:t>ion</a:t>
            </a:r>
            <a:r>
              <a:rPr lang="en-US" sz="1400" dirty="0" smtClean="0">
                <a:latin typeface="Calibri" pitchFamily="34" charset="0"/>
              </a:rPr>
              <a:t> = the electrical potential (mV)</a:t>
            </a:r>
          </a:p>
          <a:p>
            <a:pPr algn="just">
              <a:lnSpc>
                <a:spcPts val="1800"/>
              </a:lnSpc>
            </a:pPr>
            <a:r>
              <a:rPr lang="en-US" sz="1400" dirty="0" smtClean="0">
                <a:latin typeface="Calibri" pitchFamily="34" charset="0"/>
              </a:rPr>
              <a:t>R = natural gas constant</a:t>
            </a:r>
          </a:p>
          <a:p>
            <a:pPr algn="just">
              <a:lnSpc>
                <a:spcPts val="1800"/>
              </a:lnSpc>
            </a:pPr>
            <a:r>
              <a:rPr lang="en-US" sz="1400" dirty="0" smtClean="0">
                <a:latin typeface="Calibri" pitchFamily="34" charset="0"/>
              </a:rPr>
              <a:t>T = the absolute temperature (</a:t>
            </a:r>
            <a:r>
              <a:rPr lang="en-US" sz="1400" baseline="30000" dirty="0" smtClean="0">
                <a:latin typeface="Calibri" pitchFamily="34" charset="0"/>
              </a:rPr>
              <a:t>0</a:t>
            </a:r>
            <a:r>
              <a:rPr lang="en-US" sz="1400" dirty="0" smtClean="0">
                <a:latin typeface="Calibri" pitchFamily="34" charset="0"/>
              </a:rPr>
              <a:t>K)</a:t>
            </a:r>
          </a:p>
          <a:p>
            <a:pPr algn="just">
              <a:lnSpc>
                <a:spcPts val="1800"/>
              </a:lnSpc>
            </a:pPr>
            <a:r>
              <a:rPr lang="en-US" sz="1400" dirty="0" smtClean="0">
                <a:latin typeface="Calibri" pitchFamily="34" charset="0"/>
              </a:rPr>
              <a:t>z = the valence of the ion</a:t>
            </a:r>
          </a:p>
          <a:p>
            <a:pPr algn="just">
              <a:lnSpc>
                <a:spcPts val="1800"/>
              </a:lnSpc>
            </a:pPr>
            <a:r>
              <a:rPr lang="en-US" sz="1400" dirty="0" smtClean="0">
                <a:latin typeface="Calibri" pitchFamily="34" charset="0"/>
              </a:rPr>
              <a:t>F = the Faraday constant (96 500 </a:t>
            </a:r>
            <a:r>
              <a:rPr lang="en-US" sz="1400" dirty="0" err="1" smtClean="0">
                <a:latin typeface="Calibri" pitchFamily="34" charset="0"/>
              </a:rPr>
              <a:t>colombs</a:t>
            </a:r>
            <a:r>
              <a:rPr lang="en-US" sz="1400" dirty="0" smtClean="0">
                <a:latin typeface="Calibri" pitchFamily="34" charset="0"/>
              </a:rPr>
              <a:t>/mol)</a:t>
            </a:r>
          </a:p>
          <a:p>
            <a:pPr algn="just">
              <a:lnSpc>
                <a:spcPts val="1800"/>
              </a:lnSpc>
            </a:pPr>
            <a:r>
              <a:rPr lang="en-US" sz="1400" dirty="0" smtClean="0">
                <a:latin typeface="Calibri" pitchFamily="34" charset="0"/>
              </a:rPr>
              <a:t>C</a:t>
            </a:r>
            <a:r>
              <a:rPr lang="en-US" sz="1400" baseline="-25000" dirty="0" smtClean="0">
                <a:latin typeface="Calibri" pitchFamily="34" charset="0"/>
              </a:rPr>
              <a:t>1 (in)</a:t>
            </a:r>
            <a:r>
              <a:rPr lang="en-US" sz="1400" dirty="0" smtClean="0">
                <a:latin typeface="Calibri" pitchFamily="34" charset="0"/>
              </a:rPr>
              <a:t> = the concentration of the ion inside the cell (</a:t>
            </a:r>
            <a:r>
              <a:rPr lang="en-US" sz="1400" dirty="0" err="1" smtClean="0">
                <a:latin typeface="Calibri" pitchFamily="34" charset="0"/>
              </a:rPr>
              <a:t>mmol</a:t>
            </a:r>
            <a:r>
              <a:rPr lang="en-US" sz="1400" dirty="0" smtClean="0">
                <a:latin typeface="Calibri" pitchFamily="34" charset="0"/>
              </a:rPr>
              <a:t>/L)</a:t>
            </a:r>
          </a:p>
          <a:p>
            <a:pPr algn="just">
              <a:lnSpc>
                <a:spcPts val="1800"/>
              </a:lnSpc>
            </a:pPr>
            <a:r>
              <a:rPr lang="en-US" sz="1400" dirty="0" smtClean="0">
                <a:latin typeface="Calibri" pitchFamily="34" charset="0"/>
              </a:rPr>
              <a:t>C</a:t>
            </a:r>
            <a:r>
              <a:rPr lang="en-US" sz="1400" baseline="-25000" dirty="0" smtClean="0">
                <a:latin typeface="Calibri" pitchFamily="34" charset="0"/>
              </a:rPr>
              <a:t>2</a:t>
            </a:r>
            <a:r>
              <a:rPr lang="en-US" sz="1400" dirty="0" smtClean="0">
                <a:latin typeface="Calibri" pitchFamily="34" charset="0"/>
              </a:rPr>
              <a:t> </a:t>
            </a:r>
            <a:r>
              <a:rPr lang="en-US" sz="1400" baseline="-25000" dirty="0" smtClean="0">
                <a:latin typeface="Calibri" pitchFamily="34" charset="0"/>
              </a:rPr>
              <a:t>(out)</a:t>
            </a:r>
            <a:r>
              <a:rPr lang="en-US" sz="1400" dirty="0" smtClean="0">
                <a:latin typeface="Calibri" pitchFamily="34" charset="0"/>
              </a:rPr>
              <a:t> = the concentration of the ion outside the cell  (</a:t>
            </a:r>
            <a:r>
              <a:rPr lang="en-US" sz="1400" dirty="0" err="1" smtClean="0">
                <a:latin typeface="Calibri" pitchFamily="34" charset="0"/>
              </a:rPr>
              <a:t>mmol</a:t>
            </a:r>
            <a:r>
              <a:rPr lang="en-US" sz="1400" dirty="0" smtClean="0">
                <a:latin typeface="Calibri" pitchFamily="34" charset="0"/>
              </a:rPr>
              <a:t>/L)</a:t>
            </a:r>
            <a:endParaRPr lang="cs-CZ" sz="1400" dirty="0" smtClean="0">
              <a:latin typeface="Calibri" pitchFamily="34" charset="0"/>
            </a:endParaRPr>
          </a:p>
          <a:p>
            <a:pPr algn="just">
              <a:lnSpc>
                <a:spcPts val="1800"/>
              </a:lnSpc>
            </a:pPr>
            <a:r>
              <a:rPr lang="cs-CZ" sz="1400" dirty="0" smtClean="0">
                <a:latin typeface="Calibri" pitchFamily="34" charset="0"/>
              </a:rPr>
              <a:t>2.3 RT/F = 60 </a:t>
            </a:r>
            <a:r>
              <a:rPr lang="cs-CZ" sz="1400" dirty="0" err="1" smtClean="0">
                <a:latin typeface="Calibri" pitchFamily="34" charset="0"/>
              </a:rPr>
              <a:t>mV</a:t>
            </a:r>
            <a:r>
              <a:rPr lang="cs-CZ" sz="1400" dirty="0" smtClean="0">
                <a:latin typeface="Calibri" pitchFamily="34" charset="0"/>
              </a:rPr>
              <a:t> </a:t>
            </a:r>
            <a:r>
              <a:rPr lang="cs-CZ" sz="1400" dirty="0" err="1" smtClean="0">
                <a:latin typeface="Calibri" pitchFamily="34" charset="0"/>
              </a:rPr>
              <a:t>at</a:t>
            </a:r>
            <a:r>
              <a:rPr lang="cs-CZ" sz="1400" dirty="0" smtClean="0">
                <a:latin typeface="Calibri" pitchFamily="34" charset="0"/>
              </a:rPr>
              <a:t> 37</a:t>
            </a:r>
            <a:r>
              <a:rPr lang="cs-CZ" sz="1400" baseline="30000" dirty="0" smtClean="0">
                <a:latin typeface="Calibri" pitchFamily="34" charset="0"/>
              </a:rPr>
              <a:t>0</a:t>
            </a:r>
            <a:r>
              <a:rPr lang="cs-CZ" sz="1400" dirty="0" smtClean="0">
                <a:latin typeface="Calibri" pitchFamily="34" charset="0"/>
              </a:rPr>
              <a:t>C</a:t>
            </a:r>
            <a:endParaRPr lang="en-US" sz="1400" dirty="0" smtClean="0">
              <a:latin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3356992"/>
            <a:ext cx="4087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             60 mV               100</a:t>
            </a:r>
          </a:p>
          <a:p>
            <a:r>
              <a:rPr lang="en-US" sz="1600" dirty="0" err="1" smtClean="0">
                <a:latin typeface="Calibri" pitchFamily="34" charset="0"/>
              </a:rPr>
              <a:t>E</a:t>
            </a:r>
            <a:r>
              <a:rPr lang="en-US" sz="1600" baseline="-25000" dirty="0" err="1" smtClean="0">
                <a:latin typeface="Calibri" pitchFamily="34" charset="0"/>
              </a:rPr>
              <a:t>ion</a:t>
            </a:r>
            <a:r>
              <a:rPr lang="en-US" sz="1600" dirty="0" smtClean="0">
                <a:latin typeface="Calibri" pitchFamily="34" charset="0"/>
              </a:rPr>
              <a:t>  =                  log</a:t>
            </a:r>
            <a:r>
              <a:rPr lang="en-US" sz="1600" baseline="-25000" dirty="0" smtClean="0">
                <a:latin typeface="Calibri" pitchFamily="34" charset="0"/>
              </a:rPr>
              <a:t>10</a:t>
            </a:r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                1                       4</a:t>
            </a:r>
          </a:p>
          <a:p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        = 60 mV x log</a:t>
            </a:r>
            <a:r>
              <a:rPr lang="en-US" sz="1600" baseline="-25000" dirty="0" smtClean="0">
                <a:latin typeface="Calibri" pitchFamily="34" charset="0"/>
              </a:rPr>
              <a:t>10</a:t>
            </a:r>
            <a:r>
              <a:rPr lang="en-US" sz="1600" dirty="0" smtClean="0">
                <a:latin typeface="Calibri" pitchFamily="34" charset="0"/>
              </a:rPr>
              <a:t> 25</a:t>
            </a:r>
          </a:p>
          <a:p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        = 60 mV x 1.40</a:t>
            </a:r>
          </a:p>
          <a:p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        = 84 mV (or -84 mV, cell interior negative)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16016" y="188640"/>
            <a:ext cx="4087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             60 mV               100</a:t>
            </a:r>
          </a:p>
          <a:p>
            <a:r>
              <a:rPr lang="en-US" sz="1600" dirty="0" err="1" smtClean="0">
                <a:solidFill>
                  <a:srgbClr val="FFFF00"/>
                </a:solidFill>
                <a:latin typeface="Calibri" pitchFamily="34" charset="0"/>
              </a:rPr>
              <a:t>E</a:t>
            </a:r>
            <a:r>
              <a:rPr lang="en-US" sz="1600" baseline="-25000" dirty="0" err="1" smtClean="0">
                <a:solidFill>
                  <a:srgbClr val="FFFF00"/>
                </a:solidFill>
                <a:latin typeface="Calibri" pitchFamily="34" charset="0"/>
              </a:rPr>
              <a:t>ion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  =                  log</a:t>
            </a:r>
            <a:r>
              <a:rPr lang="en-US" sz="1600" baseline="-25000" dirty="0" smtClean="0">
                <a:solidFill>
                  <a:srgbClr val="FFFF00"/>
                </a:solidFill>
                <a:latin typeface="Calibri" pitchFamily="34" charset="0"/>
              </a:rPr>
              <a:t>10</a:t>
            </a:r>
            <a:endParaRPr lang="en-US" sz="1600" dirty="0" smtClean="0">
              <a:solidFill>
                <a:srgbClr val="FFFF00"/>
              </a:solidFill>
              <a:latin typeface="Calibri" pitchFamily="34" charset="0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                1                       </a:t>
            </a:r>
            <a:r>
              <a:rPr lang="cs-CZ" sz="1600" dirty="0" smtClean="0">
                <a:solidFill>
                  <a:srgbClr val="FFFF00"/>
                </a:solidFill>
                <a:latin typeface="Calibri" pitchFamily="34" charset="0"/>
              </a:rPr>
              <a:t>10</a:t>
            </a:r>
            <a:endParaRPr lang="en-US" sz="1600" dirty="0" smtClean="0">
              <a:solidFill>
                <a:srgbClr val="FFFF00"/>
              </a:solidFill>
              <a:latin typeface="Calibri" pitchFamily="34" charset="0"/>
            </a:endParaRPr>
          </a:p>
          <a:p>
            <a:endParaRPr lang="en-US" sz="1600" dirty="0" smtClean="0">
              <a:solidFill>
                <a:srgbClr val="FFFF00"/>
              </a:solidFill>
              <a:latin typeface="Calibri" pitchFamily="34" charset="0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        = 60 mV x log</a:t>
            </a:r>
            <a:r>
              <a:rPr lang="en-US" sz="1600" baseline="-25000" dirty="0" smtClean="0">
                <a:solidFill>
                  <a:srgbClr val="FFFF00"/>
                </a:solidFill>
                <a:latin typeface="Calibri" pitchFamily="34" charset="0"/>
              </a:rPr>
              <a:t>10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cs-CZ" sz="1600" dirty="0" smtClean="0">
                <a:solidFill>
                  <a:srgbClr val="FFFF00"/>
                </a:solidFill>
                <a:latin typeface="Calibri" pitchFamily="34" charset="0"/>
              </a:rPr>
              <a:t>10</a:t>
            </a:r>
            <a:endParaRPr lang="en-US" sz="1600" dirty="0" smtClean="0">
              <a:solidFill>
                <a:srgbClr val="FFFF00"/>
              </a:solidFill>
              <a:latin typeface="Calibri" pitchFamily="34" charset="0"/>
            </a:endParaRPr>
          </a:p>
          <a:p>
            <a:endParaRPr lang="en-US" sz="1600" dirty="0" smtClean="0">
              <a:solidFill>
                <a:srgbClr val="FFFF00"/>
              </a:solidFill>
              <a:latin typeface="Calibri" pitchFamily="34" charset="0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        = 60 mV x </a:t>
            </a:r>
            <a:r>
              <a:rPr lang="cs-CZ" sz="1600" dirty="0" smtClean="0">
                <a:solidFill>
                  <a:srgbClr val="FFFF00"/>
                </a:solidFill>
                <a:latin typeface="Calibri" pitchFamily="34" charset="0"/>
              </a:rPr>
              <a:t>1</a:t>
            </a:r>
            <a:endParaRPr lang="en-US" sz="1600" dirty="0" smtClean="0">
              <a:solidFill>
                <a:srgbClr val="FFFF00"/>
              </a:solidFill>
              <a:latin typeface="Calibri" pitchFamily="34" charset="0"/>
            </a:endParaRPr>
          </a:p>
          <a:p>
            <a:endParaRPr lang="en-US" sz="1600" dirty="0" smtClean="0">
              <a:solidFill>
                <a:srgbClr val="FFFF00"/>
              </a:solidFill>
              <a:latin typeface="Calibri" pitchFamily="34" charset="0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        = </a:t>
            </a:r>
            <a:r>
              <a:rPr lang="cs-CZ" sz="1600" dirty="0" smtClean="0">
                <a:solidFill>
                  <a:srgbClr val="FFFF00"/>
                </a:solidFill>
                <a:latin typeface="Calibri" pitchFamily="34" charset="0"/>
              </a:rPr>
              <a:t>60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 mV (or -</a:t>
            </a:r>
            <a:r>
              <a:rPr lang="cs-CZ" sz="1600" dirty="0" smtClean="0">
                <a:solidFill>
                  <a:srgbClr val="FFFF00"/>
                </a:solidFill>
                <a:latin typeface="Calibri" pitchFamily="34" charset="0"/>
              </a:rPr>
              <a:t>60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 mV, cell interior negative)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08512" y="3356992"/>
            <a:ext cx="4283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            60 mV               100</a:t>
            </a:r>
          </a:p>
          <a:p>
            <a:r>
              <a:rPr lang="en-US" sz="1600" dirty="0" err="1" smtClean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lang="en-US" sz="1600" baseline="-25000" dirty="0" err="1" smtClean="0">
                <a:solidFill>
                  <a:srgbClr val="FF0000"/>
                </a:solidFill>
                <a:latin typeface="Calibri" pitchFamily="34" charset="0"/>
              </a:rPr>
              <a:t>ion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 =                  log</a:t>
            </a:r>
            <a:r>
              <a:rPr lang="en-US" sz="1600" baseline="-25000" dirty="0" smtClean="0">
                <a:solidFill>
                  <a:srgbClr val="FF0000"/>
                </a:solidFill>
                <a:latin typeface="Calibri" pitchFamily="34" charset="0"/>
              </a:rPr>
              <a:t>10</a:t>
            </a:r>
            <a:endParaRPr lang="en-US" sz="1600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               1                       </a:t>
            </a:r>
            <a:r>
              <a:rPr lang="cs-CZ" sz="1600" dirty="0" smtClean="0">
                <a:solidFill>
                  <a:srgbClr val="FF0000"/>
                </a:solidFill>
                <a:latin typeface="Calibri" pitchFamily="34" charset="0"/>
              </a:rPr>
              <a:t>1</a:t>
            </a:r>
            <a:endParaRPr lang="en-US" sz="1600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en-US" sz="1600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       = 60 mV x log</a:t>
            </a:r>
            <a:r>
              <a:rPr lang="en-US" sz="1600" baseline="-25000" dirty="0" smtClean="0">
                <a:solidFill>
                  <a:srgbClr val="FF0000"/>
                </a:solidFill>
                <a:latin typeface="Calibri" pitchFamily="34" charset="0"/>
              </a:rPr>
              <a:t>10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600" dirty="0" smtClean="0">
                <a:solidFill>
                  <a:srgbClr val="FF0000"/>
                </a:solidFill>
                <a:latin typeface="Calibri" pitchFamily="34" charset="0"/>
              </a:rPr>
              <a:t>100</a:t>
            </a:r>
            <a:endParaRPr lang="en-US" sz="1600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en-US" sz="1600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       = 60 mV x </a:t>
            </a:r>
            <a:r>
              <a:rPr lang="cs-CZ" sz="1600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endParaRPr lang="en-US" sz="1600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en-US" sz="1600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       = </a:t>
            </a:r>
            <a:r>
              <a:rPr lang="cs-CZ" sz="1600" dirty="0" smtClean="0">
                <a:solidFill>
                  <a:srgbClr val="FF0000"/>
                </a:solidFill>
                <a:latin typeface="Calibri" pitchFamily="34" charset="0"/>
              </a:rPr>
              <a:t>120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mV (or -</a:t>
            </a:r>
            <a:r>
              <a:rPr lang="cs-CZ" sz="1600" dirty="0" smtClean="0">
                <a:solidFill>
                  <a:srgbClr val="FF0000"/>
                </a:solidFill>
                <a:latin typeface="Calibri" pitchFamily="34" charset="0"/>
              </a:rPr>
              <a:t>120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mV, cell interior negative)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771800" y="6093296"/>
            <a:ext cx="5669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FF0000"/>
                </a:solidFill>
                <a:latin typeface="Calibri" pitchFamily="34" charset="0"/>
              </a:rPr>
              <a:t>Decreased serum K</a:t>
            </a:r>
            <a:r>
              <a:rPr lang="en-US" sz="1400" baseline="30000" smtClean="0">
                <a:solidFill>
                  <a:srgbClr val="FF0000"/>
                </a:solidFill>
                <a:latin typeface="Calibri" pitchFamily="34" charset="0"/>
              </a:rPr>
              <a:t>+</a:t>
            </a:r>
            <a:r>
              <a:rPr lang="en-US" sz="1400" smtClean="0">
                <a:solidFill>
                  <a:srgbClr val="FF0000"/>
                </a:solidFill>
                <a:latin typeface="Calibri" pitchFamily="34" charset="0"/>
              </a:rPr>
              <a:t> concentration „hyperpolarize“ the resting membrane</a:t>
            </a:r>
          </a:p>
          <a:p>
            <a:r>
              <a:rPr lang="en-US" sz="1400" smtClean="0">
                <a:solidFill>
                  <a:srgbClr val="FF0000"/>
                </a:solidFill>
                <a:latin typeface="Calibri" pitchFamily="34" charset="0"/>
              </a:rPr>
              <a:t>potential and therefore „firing“ action potentials becomes more difficult</a:t>
            </a:r>
            <a:endParaRPr lang="en-US" sz="140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0" name="Přímá spojovací čára 9"/>
          <p:cNvCxnSpPr/>
          <p:nvPr/>
        </p:nvCxnSpPr>
        <p:spPr bwMode="auto">
          <a:xfrm>
            <a:off x="971600" y="6453336"/>
            <a:ext cx="914400" cy="914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Přímá spojnice 5"/>
          <p:cNvCxnSpPr>
            <a:cxnSpLocks noChangeShapeType="1"/>
          </p:cNvCxnSpPr>
          <p:nvPr/>
        </p:nvCxnSpPr>
        <p:spPr bwMode="auto">
          <a:xfrm>
            <a:off x="899592" y="620688"/>
            <a:ext cx="720080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  <a:effectLst/>
        </p:spPr>
      </p:cxnSp>
      <p:cxnSp>
        <p:nvCxnSpPr>
          <p:cNvPr id="29" name="Přímá spojnice 5"/>
          <p:cNvCxnSpPr>
            <a:cxnSpLocks noChangeShapeType="1"/>
          </p:cNvCxnSpPr>
          <p:nvPr/>
        </p:nvCxnSpPr>
        <p:spPr bwMode="auto">
          <a:xfrm>
            <a:off x="2195736" y="620688"/>
            <a:ext cx="720080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  <a:effectLst/>
        </p:spPr>
      </p:cxnSp>
      <p:cxnSp>
        <p:nvCxnSpPr>
          <p:cNvPr id="30" name="Přímá spojnice 5"/>
          <p:cNvCxnSpPr>
            <a:cxnSpLocks noChangeShapeType="1"/>
          </p:cNvCxnSpPr>
          <p:nvPr/>
        </p:nvCxnSpPr>
        <p:spPr bwMode="auto">
          <a:xfrm>
            <a:off x="611560" y="3789040"/>
            <a:ext cx="720080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  <a:effectLst/>
        </p:spPr>
      </p:cxnSp>
      <p:cxnSp>
        <p:nvCxnSpPr>
          <p:cNvPr id="31" name="Přímá spojnice 5"/>
          <p:cNvCxnSpPr>
            <a:cxnSpLocks noChangeShapeType="1"/>
          </p:cNvCxnSpPr>
          <p:nvPr/>
        </p:nvCxnSpPr>
        <p:spPr bwMode="auto">
          <a:xfrm>
            <a:off x="1907704" y="3789040"/>
            <a:ext cx="720080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  <a:effectLst/>
        </p:spPr>
      </p:cxnSp>
      <p:cxnSp>
        <p:nvCxnSpPr>
          <p:cNvPr id="32" name="Přímá spojnice 5"/>
          <p:cNvCxnSpPr>
            <a:cxnSpLocks noChangeShapeType="1"/>
          </p:cNvCxnSpPr>
          <p:nvPr/>
        </p:nvCxnSpPr>
        <p:spPr bwMode="auto">
          <a:xfrm>
            <a:off x="5292080" y="620688"/>
            <a:ext cx="720080" cy="0"/>
          </a:xfrm>
          <a:prstGeom prst="lin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ffectLst/>
        </p:spPr>
      </p:cxnSp>
      <p:cxnSp>
        <p:nvCxnSpPr>
          <p:cNvPr id="33" name="Přímá spojnice 5"/>
          <p:cNvCxnSpPr>
            <a:cxnSpLocks noChangeShapeType="1"/>
          </p:cNvCxnSpPr>
          <p:nvPr/>
        </p:nvCxnSpPr>
        <p:spPr bwMode="auto">
          <a:xfrm>
            <a:off x="6588224" y="620688"/>
            <a:ext cx="720080" cy="0"/>
          </a:xfrm>
          <a:prstGeom prst="lin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ffectLst/>
        </p:spPr>
      </p:cxnSp>
      <p:cxnSp>
        <p:nvCxnSpPr>
          <p:cNvPr id="34" name="Přímá spojnice 5"/>
          <p:cNvCxnSpPr>
            <a:cxnSpLocks noChangeShapeType="1"/>
          </p:cNvCxnSpPr>
          <p:nvPr/>
        </p:nvCxnSpPr>
        <p:spPr bwMode="auto">
          <a:xfrm>
            <a:off x="5220072" y="3789040"/>
            <a:ext cx="72008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</p:spPr>
      </p:cxnSp>
      <p:cxnSp>
        <p:nvCxnSpPr>
          <p:cNvPr id="35" name="Přímá spojnice 5"/>
          <p:cNvCxnSpPr>
            <a:cxnSpLocks noChangeShapeType="1"/>
          </p:cNvCxnSpPr>
          <p:nvPr/>
        </p:nvCxnSpPr>
        <p:spPr bwMode="auto">
          <a:xfrm>
            <a:off x="6516216" y="3789040"/>
            <a:ext cx="72008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8" name="Picture 2" descr="C:\Documents and Settings\Uzivatel\Dokumenty\Luděk Červenka\Výuka dia\Rapid Review Physiology\Chapter 1 Cell Physiology\Obr_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10" y="332656"/>
            <a:ext cx="8504743" cy="5984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2" name="Picture 2" descr="C:\Documents and Settings\Uzivatel\Dokumenty\Luděk Červenka\Výuka dia\Rapid Review Physiology\Chapter 4 Cardiovascular Physiology\Obr_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463" y="1204913"/>
            <a:ext cx="7583487" cy="4448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6" name="Picture 2" descr="C:\Documents and Settings\Uzivatel\Dokumenty\Luděk Červenka\Výuka dia\Rapid Review Physiology\Chapter 4 Cardiovascular Physiology\Obr_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700" y="785813"/>
            <a:ext cx="7593013" cy="5286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61214" y="0"/>
            <a:ext cx="1958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cs-CZ" b="1" dirty="0" err="1" smtClean="0">
                <a:latin typeface="Calibri" pitchFamily="34" charset="0"/>
              </a:rPr>
              <a:t>Hyperkalemia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189442" name="Picture 2" descr="C:\Documents and Settings\Uzivatel\Dokumenty\Luděk Červenka\Výuka dia\Cardiovascular physiology LEVICK\3  The cardiac myocyte excitation and contraction\003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7752" y="476518"/>
            <a:ext cx="5174316" cy="4191273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50752" y="878446"/>
            <a:ext cx="36353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en-US" sz="1400" b="1" dirty="0" smtClean="0">
                <a:solidFill>
                  <a:srgbClr val="FF0000"/>
                </a:solidFill>
                <a:latin typeface="Calibri" pitchFamily="34" charset="0"/>
              </a:rPr>
              <a:t>Reduces the </a:t>
            </a:r>
            <a:r>
              <a:rPr lang="en-US" sz="1400" b="1" dirty="0" err="1" smtClean="0">
                <a:solidFill>
                  <a:srgbClr val="FF0000"/>
                </a:solidFill>
                <a:latin typeface="Calibri" pitchFamily="34" charset="0"/>
              </a:rPr>
              <a:t>Nerns</a:t>
            </a:r>
            <a:r>
              <a:rPr lang="en-US" sz="1400" b="1" dirty="0" smtClean="0">
                <a:solidFill>
                  <a:srgbClr val="FF0000"/>
                </a:solidFill>
                <a:latin typeface="Calibri" pitchFamily="34" charset="0"/>
              </a:rPr>
              <a:t> K</a:t>
            </a:r>
            <a:r>
              <a:rPr lang="en-US" sz="1400" b="1" baseline="30000" dirty="0" smtClean="0">
                <a:solidFill>
                  <a:srgbClr val="FF0000"/>
                </a:solidFill>
                <a:latin typeface="Calibri" pitchFamily="34" charset="0"/>
              </a:rPr>
              <a:t>+</a:t>
            </a:r>
            <a:r>
              <a:rPr lang="en-US" sz="1400" b="1" dirty="0" smtClean="0">
                <a:solidFill>
                  <a:srgbClr val="FF0000"/>
                </a:solidFill>
                <a:latin typeface="Calibri" pitchFamily="34" charset="0"/>
              </a:rPr>
              <a:t> equilibrium potential</a:t>
            </a:r>
          </a:p>
          <a:p>
            <a:pPr marL="342900" indent="-342900" algn="just"/>
            <a:r>
              <a:rPr lang="en-US" sz="1400" b="1" dirty="0" smtClean="0">
                <a:solidFill>
                  <a:srgbClr val="FF0000"/>
                </a:solidFill>
                <a:latin typeface="Calibri" pitchFamily="34" charset="0"/>
              </a:rPr>
              <a:t>and therefore the resting membrane potential</a:t>
            </a:r>
          </a:p>
          <a:p>
            <a:pPr marL="342900" indent="-342900" algn="just"/>
            <a:endParaRPr lang="en-US" sz="1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1803579"/>
            <a:ext cx="2575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cs-CZ" sz="1400" b="1" dirty="0" smtClean="0">
                <a:latin typeface="Calibri" pitchFamily="34" charset="0"/>
              </a:rPr>
              <a:t>          2.3 RT                  </a:t>
            </a:r>
            <a:r>
              <a:rPr lang="en-US" sz="1400" b="1" dirty="0" smtClean="0">
                <a:latin typeface="Calibri" pitchFamily="34" charset="0"/>
              </a:rPr>
              <a:t>[C</a:t>
            </a:r>
            <a:r>
              <a:rPr lang="en-US" sz="1400" b="1" baseline="-25000" dirty="0" smtClean="0">
                <a:latin typeface="Calibri" pitchFamily="34" charset="0"/>
              </a:rPr>
              <a:t>1</a:t>
            </a:r>
            <a:r>
              <a:rPr lang="en-US" sz="1400" b="1" dirty="0" smtClean="0">
                <a:latin typeface="Calibri" pitchFamily="34" charset="0"/>
              </a:rPr>
              <a:t>]</a:t>
            </a:r>
            <a:endParaRPr lang="cs-CZ" sz="1400" b="1" dirty="0" smtClean="0">
              <a:latin typeface="Calibri" pitchFamily="34" charset="0"/>
            </a:endParaRPr>
          </a:p>
          <a:p>
            <a:pPr marL="342900" indent="-342900" algn="just"/>
            <a:r>
              <a:rPr lang="cs-CZ" sz="1400" b="1" dirty="0" smtClean="0">
                <a:latin typeface="Calibri" pitchFamily="34" charset="0"/>
              </a:rPr>
              <a:t>E</a:t>
            </a:r>
            <a:r>
              <a:rPr lang="cs-CZ" sz="1400" b="1" baseline="-25000" dirty="0" smtClean="0">
                <a:latin typeface="Calibri" pitchFamily="34" charset="0"/>
              </a:rPr>
              <a:t>K</a:t>
            </a:r>
            <a:r>
              <a:rPr lang="cs-CZ" sz="1400" b="1" dirty="0" smtClean="0">
                <a:latin typeface="Calibri" pitchFamily="34" charset="0"/>
              </a:rPr>
              <a:t> = -               log</a:t>
            </a:r>
            <a:r>
              <a:rPr lang="cs-CZ" sz="1400" b="1" baseline="-25000" dirty="0" smtClean="0">
                <a:latin typeface="Calibri" pitchFamily="34" charset="0"/>
              </a:rPr>
              <a:t>10</a:t>
            </a:r>
            <a:endParaRPr lang="cs-CZ" sz="1400" b="1" dirty="0" smtClean="0">
              <a:latin typeface="Calibri" pitchFamily="34" charset="0"/>
            </a:endParaRPr>
          </a:p>
          <a:p>
            <a:pPr marL="342900" indent="-342900" algn="just"/>
            <a:r>
              <a:rPr lang="cs-CZ" sz="1400" b="1" dirty="0" smtClean="0">
                <a:latin typeface="Calibri" pitchFamily="34" charset="0"/>
              </a:rPr>
              <a:t>           </a:t>
            </a:r>
            <a:r>
              <a:rPr lang="cs-CZ" sz="1400" b="1" dirty="0" err="1" smtClean="0">
                <a:latin typeface="Calibri" pitchFamily="34" charset="0"/>
              </a:rPr>
              <a:t>zF</a:t>
            </a:r>
            <a:r>
              <a:rPr lang="cs-CZ" sz="1400" b="1" dirty="0" smtClean="0">
                <a:latin typeface="Calibri" pitchFamily="34" charset="0"/>
              </a:rPr>
              <a:t>  </a:t>
            </a:r>
            <a:r>
              <a:rPr lang="en-US" sz="1400" b="1" dirty="0" smtClean="0">
                <a:latin typeface="Calibri" pitchFamily="34" charset="0"/>
              </a:rPr>
              <a:t>                       [C</a:t>
            </a:r>
            <a:r>
              <a:rPr lang="en-US" sz="1400" b="1" baseline="-25000" dirty="0" smtClean="0">
                <a:latin typeface="Calibri" pitchFamily="34" charset="0"/>
              </a:rPr>
              <a:t>2</a:t>
            </a:r>
            <a:r>
              <a:rPr lang="en-US" sz="1400" b="1" dirty="0" smtClean="0">
                <a:latin typeface="Calibri" pitchFamily="34" charset="0"/>
              </a:rPr>
              <a:t>]</a:t>
            </a:r>
          </a:p>
          <a:p>
            <a:pPr marL="342900" indent="-342900" algn="just"/>
            <a:endParaRPr lang="en-US" sz="1400" b="1" dirty="0">
              <a:latin typeface="Calibri" pitchFamily="34" charset="0"/>
            </a:endParaRPr>
          </a:p>
        </p:txBody>
      </p:sp>
      <p:cxnSp>
        <p:nvCxnSpPr>
          <p:cNvPr id="7" name="Přímá spojovací čára 6"/>
          <p:cNvCxnSpPr/>
          <p:nvPr/>
        </p:nvCxnSpPr>
        <p:spPr bwMode="auto">
          <a:xfrm>
            <a:off x="566672" y="2176530"/>
            <a:ext cx="32197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Přímá spojovací čára 7"/>
          <p:cNvCxnSpPr/>
          <p:nvPr/>
        </p:nvCxnSpPr>
        <p:spPr bwMode="auto">
          <a:xfrm>
            <a:off x="1581956" y="2174383"/>
            <a:ext cx="32197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ovéPole 8"/>
          <p:cNvSpPr txBox="1"/>
          <p:nvPr/>
        </p:nvSpPr>
        <p:spPr>
          <a:xfrm>
            <a:off x="316899" y="2614411"/>
            <a:ext cx="15600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050" b="1" dirty="0" smtClean="0">
                <a:latin typeface="Calibri" pitchFamily="34" charset="0"/>
              </a:rPr>
              <a:t>2.3 ET</a:t>
            </a:r>
            <a:r>
              <a:rPr lang="cs-CZ" sz="1050" b="1" dirty="0" smtClean="0">
                <a:latin typeface="Calibri" pitchFamily="34" charset="0"/>
              </a:rPr>
              <a:t>/F (60 </a:t>
            </a:r>
            <a:r>
              <a:rPr lang="cs-CZ" sz="1050" b="1" dirty="0" err="1" smtClean="0">
                <a:latin typeface="Calibri" pitchFamily="34" charset="0"/>
              </a:rPr>
              <a:t>mV</a:t>
            </a:r>
            <a:r>
              <a:rPr lang="cs-CZ" sz="1050" b="1" dirty="0" smtClean="0">
                <a:latin typeface="Calibri" pitchFamily="34" charset="0"/>
              </a:rPr>
              <a:t> </a:t>
            </a:r>
            <a:r>
              <a:rPr lang="cs-CZ" sz="1050" b="1" dirty="0" err="1" smtClean="0">
                <a:latin typeface="Calibri" pitchFamily="34" charset="0"/>
              </a:rPr>
              <a:t>at</a:t>
            </a:r>
            <a:r>
              <a:rPr lang="cs-CZ" sz="1050" b="1" dirty="0" smtClean="0">
                <a:latin typeface="Calibri" pitchFamily="34" charset="0"/>
              </a:rPr>
              <a:t> 37</a:t>
            </a:r>
            <a:r>
              <a:rPr lang="cs-CZ" sz="1050" b="1" baseline="30000" dirty="0" smtClean="0">
                <a:latin typeface="Calibri" pitchFamily="34" charset="0"/>
              </a:rPr>
              <a:t>0 </a:t>
            </a:r>
            <a:r>
              <a:rPr lang="cs-CZ" sz="1050" b="1" dirty="0" smtClean="0">
                <a:latin typeface="Calibri" pitchFamily="34" charset="0"/>
              </a:rPr>
              <a:t>C)</a:t>
            </a:r>
            <a:endParaRPr lang="en-US" sz="1050" b="1" dirty="0">
              <a:latin typeface="Calibri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0" y="3012046"/>
            <a:ext cx="2575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cs-CZ" sz="1400" b="1" dirty="0" smtClean="0">
                <a:latin typeface="Calibri" pitchFamily="34" charset="0"/>
              </a:rPr>
              <a:t>          60                  </a:t>
            </a:r>
            <a:r>
              <a:rPr lang="en-US" sz="1400" b="1" dirty="0" smtClean="0">
                <a:latin typeface="Calibri" pitchFamily="34" charset="0"/>
              </a:rPr>
              <a:t>[</a:t>
            </a:r>
            <a:r>
              <a:rPr lang="cs-CZ" sz="1400" b="1" dirty="0" smtClean="0">
                <a:latin typeface="Calibri" pitchFamily="34" charset="0"/>
              </a:rPr>
              <a:t>100</a:t>
            </a:r>
            <a:r>
              <a:rPr lang="en-US" sz="1400" b="1" dirty="0" smtClean="0">
                <a:latin typeface="Calibri" pitchFamily="34" charset="0"/>
              </a:rPr>
              <a:t>]</a:t>
            </a:r>
            <a:endParaRPr lang="cs-CZ" sz="1400" b="1" dirty="0" smtClean="0">
              <a:latin typeface="Calibri" pitchFamily="34" charset="0"/>
            </a:endParaRPr>
          </a:p>
          <a:p>
            <a:pPr marL="342900" indent="-342900" algn="just"/>
            <a:r>
              <a:rPr lang="cs-CZ" sz="1400" b="1" dirty="0" smtClean="0">
                <a:latin typeface="Calibri" pitchFamily="34" charset="0"/>
              </a:rPr>
              <a:t>E</a:t>
            </a:r>
            <a:r>
              <a:rPr lang="cs-CZ" sz="1400" b="1" baseline="-25000" dirty="0" smtClean="0">
                <a:latin typeface="Calibri" pitchFamily="34" charset="0"/>
              </a:rPr>
              <a:t>K</a:t>
            </a:r>
            <a:r>
              <a:rPr lang="cs-CZ" sz="1400" b="1" dirty="0" smtClean="0">
                <a:latin typeface="Calibri" pitchFamily="34" charset="0"/>
              </a:rPr>
              <a:t> = -               log</a:t>
            </a:r>
            <a:r>
              <a:rPr lang="cs-CZ" sz="1400" b="1" baseline="-25000" dirty="0" smtClean="0">
                <a:latin typeface="Calibri" pitchFamily="34" charset="0"/>
              </a:rPr>
              <a:t>10</a:t>
            </a:r>
            <a:endParaRPr lang="cs-CZ" sz="1400" b="1" dirty="0" smtClean="0">
              <a:latin typeface="Calibri" pitchFamily="34" charset="0"/>
            </a:endParaRPr>
          </a:p>
          <a:p>
            <a:pPr marL="342900" indent="-342900" algn="just"/>
            <a:r>
              <a:rPr lang="cs-CZ" sz="1400" b="1" dirty="0" smtClean="0">
                <a:latin typeface="Calibri" pitchFamily="34" charset="0"/>
              </a:rPr>
              <a:t>           1  </a:t>
            </a:r>
            <a:r>
              <a:rPr lang="en-US" sz="1400" b="1" dirty="0" smtClean="0">
                <a:latin typeface="Calibri" pitchFamily="34" charset="0"/>
              </a:rPr>
              <a:t>                   [</a:t>
            </a:r>
            <a:r>
              <a:rPr lang="cs-CZ" sz="1400" b="1" dirty="0" smtClean="0">
                <a:latin typeface="Calibri" pitchFamily="34" charset="0"/>
              </a:rPr>
              <a:t>4</a:t>
            </a:r>
            <a:r>
              <a:rPr lang="en-US" sz="1400" b="1" dirty="0" smtClean="0">
                <a:latin typeface="Calibri" pitchFamily="34" charset="0"/>
              </a:rPr>
              <a:t>]</a:t>
            </a:r>
            <a:endParaRPr lang="cs-CZ" sz="1400" b="1" dirty="0" smtClean="0">
              <a:latin typeface="Calibri" pitchFamily="34" charset="0"/>
            </a:endParaRPr>
          </a:p>
          <a:p>
            <a:pPr marL="342900" indent="-342900" algn="just"/>
            <a:endParaRPr lang="cs-CZ" sz="1400" b="1" dirty="0" smtClean="0">
              <a:latin typeface="Calibri" pitchFamily="34" charset="0"/>
            </a:endParaRPr>
          </a:p>
          <a:p>
            <a:pPr marL="342900" indent="-342900" algn="just"/>
            <a:r>
              <a:rPr lang="cs-CZ" sz="1400" b="1" dirty="0" smtClean="0">
                <a:latin typeface="Calibri" pitchFamily="34" charset="0"/>
              </a:rPr>
              <a:t>=         60 x log</a:t>
            </a:r>
            <a:r>
              <a:rPr lang="cs-CZ" sz="1400" b="1" baseline="-25000" dirty="0" smtClean="0">
                <a:latin typeface="Calibri" pitchFamily="34" charset="0"/>
              </a:rPr>
              <a:t>10</a:t>
            </a:r>
            <a:r>
              <a:rPr lang="cs-CZ" sz="1400" b="1" dirty="0" smtClean="0">
                <a:latin typeface="Calibri" pitchFamily="34" charset="0"/>
              </a:rPr>
              <a:t>      25</a:t>
            </a:r>
          </a:p>
          <a:p>
            <a:pPr marL="342900" indent="-342900" algn="just"/>
            <a:endParaRPr lang="cs-CZ" sz="1400" b="1" dirty="0" smtClean="0">
              <a:latin typeface="Calibri" pitchFamily="34" charset="0"/>
            </a:endParaRPr>
          </a:p>
          <a:p>
            <a:pPr marL="342900" indent="-342900" algn="just"/>
            <a:r>
              <a:rPr lang="cs-CZ" sz="1400" b="1" dirty="0" smtClean="0">
                <a:latin typeface="Calibri" pitchFamily="34" charset="0"/>
              </a:rPr>
              <a:t>=         60 x 1.4</a:t>
            </a:r>
          </a:p>
          <a:p>
            <a:pPr marL="342900" indent="-342900" algn="just"/>
            <a:r>
              <a:rPr lang="cs-CZ" sz="1400" b="1" dirty="0" smtClean="0">
                <a:latin typeface="Calibri" pitchFamily="34" charset="0"/>
              </a:rPr>
              <a:t>=         84 </a:t>
            </a:r>
            <a:r>
              <a:rPr lang="cs-CZ" sz="1400" b="1" dirty="0" err="1" smtClean="0">
                <a:latin typeface="Calibri" pitchFamily="34" charset="0"/>
              </a:rPr>
              <a:t>mV</a:t>
            </a:r>
            <a:r>
              <a:rPr lang="cs-CZ" sz="1400" b="1" dirty="0" smtClean="0">
                <a:latin typeface="Calibri" pitchFamily="34" charset="0"/>
              </a:rPr>
              <a:t> (</a:t>
            </a:r>
            <a:r>
              <a:rPr lang="cs-CZ" sz="1400" b="1" dirty="0" err="1" smtClean="0">
                <a:latin typeface="Calibri" pitchFamily="34" charset="0"/>
              </a:rPr>
              <a:t>or</a:t>
            </a:r>
            <a:r>
              <a:rPr lang="cs-CZ" sz="1400" b="1" dirty="0" smtClean="0">
                <a:latin typeface="Calibri" pitchFamily="34" charset="0"/>
              </a:rPr>
              <a:t> -84 </a:t>
            </a:r>
            <a:r>
              <a:rPr lang="cs-CZ" sz="1400" b="1" dirty="0" err="1" smtClean="0">
                <a:latin typeface="Calibri" pitchFamily="34" charset="0"/>
              </a:rPr>
              <a:t>mV</a:t>
            </a:r>
            <a:r>
              <a:rPr lang="cs-CZ" sz="1400" b="1" dirty="0" smtClean="0">
                <a:latin typeface="Calibri" pitchFamily="34" charset="0"/>
              </a:rPr>
              <a:t>, </a:t>
            </a:r>
            <a:r>
              <a:rPr lang="cs-CZ" sz="1400" b="1" dirty="0" err="1" smtClean="0">
                <a:latin typeface="Calibri" pitchFamily="34" charset="0"/>
              </a:rPr>
              <a:t>interior</a:t>
            </a:r>
            <a:r>
              <a:rPr lang="cs-CZ" sz="1400" b="1" dirty="0" smtClean="0">
                <a:latin typeface="Calibri" pitchFamily="34" charset="0"/>
              </a:rPr>
              <a:t>    </a:t>
            </a:r>
          </a:p>
          <a:p>
            <a:pPr marL="342900" indent="-342900" algn="just"/>
            <a:r>
              <a:rPr lang="cs-CZ" sz="1400" b="1" dirty="0" smtClean="0">
                <a:latin typeface="Calibri" pitchFamily="34" charset="0"/>
              </a:rPr>
              <a:t>                          cell </a:t>
            </a:r>
            <a:r>
              <a:rPr lang="cs-CZ" sz="1400" b="1" dirty="0" err="1" smtClean="0">
                <a:latin typeface="Calibri" pitchFamily="34" charset="0"/>
              </a:rPr>
              <a:t>is</a:t>
            </a:r>
            <a:r>
              <a:rPr lang="cs-CZ" sz="1400" b="1" dirty="0" smtClean="0">
                <a:latin typeface="Calibri" pitchFamily="34" charset="0"/>
              </a:rPr>
              <a:t> negative)</a:t>
            </a:r>
            <a:endParaRPr lang="en-US" sz="1400" b="1" dirty="0" smtClean="0">
              <a:latin typeface="Calibri" pitchFamily="34" charset="0"/>
            </a:endParaRPr>
          </a:p>
          <a:p>
            <a:pPr marL="342900" indent="-342900" algn="just"/>
            <a:endParaRPr lang="en-US" sz="1400" b="1" dirty="0">
              <a:latin typeface="Calibri" pitchFamily="34" charset="0"/>
            </a:endParaRPr>
          </a:p>
        </p:txBody>
      </p:sp>
      <p:cxnSp>
        <p:nvCxnSpPr>
          <p:cNvPr id="11" name="Přímá spojovací čára 10"/>
          <p:cNvCxnSpPr/>
          <p:nvPr/>
        </p:nvCxnSpPr>
        <p:spPr bwMode="auto">
          <a:xfrm>
            <a:off x="500132" y="3346361"/>
            <a:ext cx="32197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Přímá spojovací čára 11"/>
          <p:cNvCxnSpPr/>
          <p:nvPr/>
        </p:nvCxnSpPr>
        <p:spPr bwMode="auto">
          <a:xfrm>
            <a:off x="1373749" y="3344214"/>
            <a:ext cx="32197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ovéPole 14"/>
          <p:cNvSpPr txBox="1"/>
          <p:nvPr/>
        </p:nvSpPr>
        <p:spPr>
          <a:xfrm>
            <a:off x="3462271" y="4672128"/>
            <a:ext cx="25757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cs-CZ" sz="1400" b="1" dirty="0" smtClean="0">
                <a:solidFill>
                  <a:srgbClr val="FF0000"/>
                </a:solidFill>
                <a:latin typeface="Calibri" pitchFamily="34" charset="0"/>
              </a:rPr>
              <a:t>          60                  </a:t>
            </a:r>
            <a:r>
              <a:rPr lang="en-US" sz="1400" b="1" dirty="0" smtClean="0">
                <a:solidFill>
                  <a:srgbClr val="FF0000"/>
                </a:solidFill>
                <a:latin typeface="Calibri" pitchFamily="34" charset="0"/>
              </a:rPr>
              <a:t>[</a:t>
            </a:r>
            <a:r>
              <a:rPr lang="cs-CZ" sz="1400" b="1" dirty="0" smtClean="0">
                <a:solidFill>
                  <a:srgbClr val="FF0000"/>
                </a:solidFill>
                <a:latin typeface="Calibri" pitchFamily="34" charset="0"/>
              </a:rPr>
              <a:t>100</a:t>
            </a:r>
            <a:r>
              <a:rPr lang="en-US" sz="1400" b="1" dirty="0" smtClean="0">
                <a:solidFill>
                  <a:srgbClr val="FF0000"/>
                </a:solidFill>
                <a:latin typeface="Calibri" pitchFamily="34" charset="0"/>
              </a:rPr>
              <a:t>]</a:t>
            </a:r>
            <a:endParaRPr lang="cs-CZ" sz="1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 algn="just"/>
            <a:r>
              <a:rPr lang="cs-CZ" sz="1400" b="1" dirty="0" smtClean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lang="cs-CZ" sz="1400" b="1" baseline="-25000" dirty="0" smtClean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cs-CZ" sz="1400" b="1" dirty="0" smtClean="0">
                <a:solidFill>
                  <a:srgbClr val="FF0000"/>
                </a:solidFill>
                <a:latin typeface="Calibri" pitchFamily="34" charset="0"/>
              </a:rPr>
              <a:t> = -               log</a:t>
            </a:r>
            <a:r>
              <a:rPr lang="cs-CZ" sz="1400" b="1" baseline="-25000" dirty="0" smtClean="0">
                <a:solidFill>
                  <a:srgbClr val="FF0000"/>
                </a:solidFill>
                <a:latin typeface="Calibri" pitchFamily="34" charset="0"/>
              </a:rPr>
              <a:t>10</a:t>
            </a:r>
            <a:endParaRPr lang="cs-CZ" sz="1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 algn="just"/>
            <a:r>
              <a:rPr lang="cs-CZ" sz="1400" b="1" dirty="0" smtClean="0">
                <a:solidFill>
                  <a:srgbClr val="FF0000"/>
                </a:solidFill>
                <a:latin typeface="Calibri" pitchFamily="34" charset="0"/>
              </a:rPr>
              <a:t>           1  </a:t>
            </a:r>
            <a:r>
              <a:rPr lang="en-US" sz="1400" b="1" dirty="0" smtClean="0">
                <a:solidFill>
                  <a:srgbClr val="FF0000"/>
                </a:solidFill>
                <a:latin typeface="Calibri" pitchFamily="34" charset="0"/>
              </a:rPr>
              <a:t>                   [</a:t>
            </a:r>
            <a:r>
              <a:rPr lang="cs-CZ" sz="1400" b="1" dirty="0" smtClean="0">
                <a:solidFill>
                  <a:srgbClr val="FF0000"/>
                </a:solidFill>
                <a:latin typeface="Calibri" pitchFamily="34" charset="0"/>
              </a:rPr>
              <a:t>1</a:t>
            </a:r>
            <a:r>
              <a:rPr lang="en-US" sz="1400" b="1" dirty="0" smtClean="0">
                <a:solidFill>
                  <a:srgbClr val="FF0000"/>
                </a:solidFill>
                <a:latin typeface="Calibri" pitchFamily="34" charset="0"/>
              </a:rPr>
              <a:t>]</a:t>
            </a:r>
            <a:endParaRPr lang="cs-CZ" sz="1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 algn="just"/>
            <a:endParaRPr lang="cs-CZ" sz="1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 algn="just"/>
            <a:r>
              <a:rPr lang="cs-CZ" sz="1400" b="1" dirty="0" smtClean="0">
                <a:solidFill>
                  <a:srgbClr val="FF0000"/>
                </a:solidFill>
                <a:latin typeface="Calibri" pitchFamily="34" charset="0"/>
              </a:rPr>
              <a:t>=         60 x log</a:t>
            </a:r>
            <a:r>
              <a:rPr lang="cs-CZ" sz="1400" b="1" baseline="-25000" dirty="0" smtClean="0">
                <a:solidFill>
                  <a:srgbClr val="FF0000"/>
                </a:solidFill>
                <a:latin typeface="Calibri" pitchFamily="34" charset="0"/>
              </a:rPr>
              <a:t>10</a:t>
            </a:r>
            <a:r>
              <a:rPr lang="cs-CZ" sz="1400" b="1" dirty="0" smtClean="0">
                <a:solidFill>
                  <a:srgbClr val="FF0000"/>
                </a:solidFill>
                <a:latin typeface="Calibri" pitchFamily="34" charset="0"/>
              </a:rPr>
              <a:t>      100</a:t>
            </a:r>
          </a:p>
          <a:p>
            <a:pPr marL="342900" indent="-342900" algn="just"/>
            <a:endParaRPr lang="cs-CZ" sz="1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 algn="just"/>
            <a:r>
              <a:rPr lang="cs-CZ" sz="1400" b="1" dirty="0" smtClean="0">
                <a:solidFill>
                  <a:srgbClr val="FF0000"/>
                </a:solidFill>
                <a:latin typeface="Calibri" pitchFamily="34" charset="0"/>
              </a:rPr>
              <a:t>=         60 x 2</a:t>
            </a:r>
          </a:p>
          <a:p>
            <a:pPr marL="342900" indent="-342900" algn="just"/>
            <a:r>
              <a:rPr lang="cs-CZ" sz="1400" b="1" dirty="0" smtClean="0">
                <a:solidFill>
                  <a:srgbClr val="FF0000"/>
                </a:solidFill>
                <a:latin typeface="Calibri" pitchFamily="34" charset="0"/>
              </a:rPr>
              <a:t>=         120 </a:t>
            </a:r>
            <a:r>
              <a:rPr lang="cs-CZ" sz="1400" b="1" dirty="0" err="1" smtClean="0">
                <a:solidFill>
                  <a:srgbClr val="FF0000"/>
                </a:solidFill>
                <a:latin typeface="Calibri" pitchFamily="34" charset="0"/>
              </a:rPr>
              <a:t>mV</a:t>
            </a:r>
            <a:r>
              <a:rPr lang="cs-CZ" sz="1400" b="1" dirty="0" smtClean="0">
                <a:solidFill>
                  <a:srgbClr val="FF0000"/>
                </a:solidFill>
                <a:latin typeface="Calibri" pitchFamily="34" charset="0"/>
              </a:rPr>
              <a:t> (</a:t>
            </a:r>
            <a:r>
              <a:rPr lang="cs-CZ" sz="1400" b="1" dirty="0" err="1" smtClean="0">
                <a:solidFill>
                  <a:srgbClr val="FF0000"/>
                </a:solidFill>
                <a:latin typeface="Calibri" pitchFamily="34" charset="0"/>
              </a:rPr>
              <a:t>or</a:t>
            </a:r>
            <a:r>
              <a:rPr lang="cs-CZ" sz="1400" b="1" dirty="0" smtClean="0">
                <a:solidFill>
                  <a:srgbClr val="FF0000"/>
                </a:solidFill>
                <a:latin typeface="Calibri" pitchFamily="34" charset="0"/>
              </a:rPr>
              <a:t> -120 </a:t>
            </a:r>
            <a:r>
              <a:rPr lang="cs-CZ" sz="1400" b="1" dirty="0" err="1" smtClean="0">
                <a:solidFill>
                  <a:srgbClr val="FF0000"/>
                </a:solidFill>
                <a:latin typeface="Calibri" pitchFamily="34" charset="0"/>
              </a:rPr>
              <a:t>mV</a:t>
            </a:r>
            <a:r>
              <a:rPr lang="cs-CZ" sz="1400" b="1" dirty="0" smtClean="0">
                <a:solidFill>
                  <a:srgbClr val="FF0000"/>
                </a:solidFill>
                <a:latin typeface="Calibri" pitchFamily="34" charset="0"/>
              </a:rPr>
              <a:t>)                      </a:t>
            </a:r>
            <a:endParaRPr lang="en-US" sz="1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 algn="just"/>
            <a:endParaRPr lang="en-US" sz="1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310648" y="4650663"/>
            <a:ext cx="25757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cs-CZ" sz="1400" b="1" dirty="0" smtClean="0">
                <a:solidFill>
                  <a:srgbClr val="0000FF"/>
                </a:solidFill>
                <a:latin typeface="Calibri" pitchFamily="34" charset="0"/>
              </a:rPr>
              <a:t>          60                  </a:t>
            </a:r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[</a:t>
            </a:r>
            <a:r>
              <a:rPr lang="cs-CZ" sz="1400" b="1" dirty="0" smtClean="0">
                <a:solidFill>
                  <a:srgbClr val="0000FF"/>
                </a:solidFill>
                <a:latin typeface="Calibri" pitchFamily="34" charset="0"/>
              </a:rPr>
              <a:t>100</a:t>
            </a:r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]</a:t>
            </a:r>
            <a:endParaRPr lang="cs-CZ" sz="1400" b="1" dirty="0" smtClean="0">
              <a:solidFill>
                <a:srgbClr val="0000FF"/>
              </a:solidFill>
              <a:latin typeface="Calibri" pitchFamily="34" charset="0"/>
            </a:endParaRPr>
          </a:p>
          <a:p>
            <a:pPr marL="342900" indent="-342900" algn="just"/>
            <a:r>
              <a:rPr lang="cs-CZ" sz="1400" b="1" dirty="0" smtClean="0">
                <a:solidFill>
                  <a:srgbClr val="0000FF"/>
                </a:solidFill>
                <a:latin typeface="Calibri" pitchFamily="34" charset="0"/>
              </a:rPr>
              <a:t>E</a:t>
            </a:r>
            <a:r>
              <a:rPr lang="cs-CZ" sz="1400" b="1" baseline="-25000" dirty="0" smtClean="0">
                <a:solidFill>
                  <a:srgbClr val="0000FF"/>
                </a:solidFill>
                <a:latin typeface="Calibri" pitchFamily="34" charset="0"/>
              </a:rPr>
              <a:t>K</a:t>
            </a:r>
            <a:r>
              <a:rPr lang="cs-CZ" sz="1400" b="1" dirty="0" smtClean="0">
                <a:solidFill>
                  <a:srgbClr val="0000FF"/>
                </a:solidFill>
                <a:latin typeface="Calibri" pitchFamily="34" charset="0"/>
              </a:rPr>
              <a:t> = -               log</a:t>
            </a:r>
            <a:r>
              <a:rPr lang="cs-CZ" sz="1400" b="1" baseline="-25000" dirty="0" smtClean="0">
                <a:solidFill>
                  <a:srgbClr val="0000FF"/>
                </a:solidFill>
                <a:latin typeface="Calibri" pitchFamily="34" charset="0"/>
              </a:rPr>
              <a:t>10</a:t>
            </a:r>
            <a:endParaRPr lang="cs-CZ" sz="1400" b="1" dirty="0" smtClean="0">
              <a:solidFill>
                <a:srgbClr val="0000FF"/>
              </a:solidFill>
              <a:latin typeface="Calibri" pitchFamily="34" charset="0"/>
            </a:endParaRPr>
          </a:p>
          <a:p>
            <a:pPr marL="342900" indent="-342900" algn="just"/>
            <a:r>
              <a:rPr lang="cs-CZ" sz="1400" b="1" dirty="0" smtClean="0">
                <a:solidFill>
                  <a:srgbClr val="0000FF"/>
                </a:solidFill>
                <a:latin typeface="Calibri" pitchFamily="34" charset="0"/>
              </a:rPr>
              <a:t>           1  </a:t>
            </a:r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                   [</a:t>
            </a:r>
            <a:r>
              <a:rPr lang="cs-CZ" sz="1400" b="1" dirty="0" smtClean="0">
                <a:solidFill>
                  <a:srgbClr val="0000FF"/>
                </a:solidFill>
                <a:latin typeface="Calibri" pitchFamily="34" charset="0"/>
              </a:rPr>
              <a:t>10</a:t>
            </a:r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]</a:t>
            </a:r>
            <a:endParaRPr lang="cs-CZ" sz="1400" b="1" dirty="0" smtClean="0">
              <a:solidFill>
                <a:srgbClr val="0000FF"/>
              </a:solidFill>
              <a:latin typeface="Calibri" pitchFamily="34" charset="0"/>
            </a:endParaRPr>
          </a:p>
          <a:p>
            <a:pPr marL="342900" indent="-342900" algn="just"/>
            <a:endParaRPr lang="cs-CZ" sz="1400" b="1" dirty="0" smtClean="0">
              <a:solidFill>
                <a:srgbClr val="0000FF"/>
              </a:solidFill>
              <a:latin typeface="Calibri" pitchFamily="34" charset="0"/>
            </a:endParaRPr>
          </a:p>
          <a:p>
            <a:pPr marL="342900" indent="-342900" algn="just"/>
            <a:r>
              <a:rPr lang="cs-CZ" sz="1400" b="1" dirty="0" smtClean="0">
                <a:solidFill>
                  <a:srgbClr val="0000FF"/>
                </a:solidFill>
                <a:latin typeface="Calibri" pitchFamily="34" charset="0"/>
              </a:rPr>
              <a:t>=         60 x log</a:t>
            </a:r>
            <a:r>
              <a:rPr lang="cs-CZ" sz="1400" b="1" baseline="-25000" dirty="0" smtClean="0">
                <a:solidFill>
                  <a:srgbClr val="0000FF"/>
                </a:solidFill>
                <a:latin typeface="Calibri" pitchFamily="34" charset="0"/>
              </a:rPr>
              <a:t>10</a:t>
            </a:r>
            <a:r>
              <a:rPr lang="cs-CZ" sz="1400" b="1" dirty="0" smtClean="0">
                <a:solidFill>
                  <a:srgbClr val="0000FF"/>
                </a:solidFill>
                <a:latin typeface="Calibri" pitchFamily="34" charset="0"/>
              </a:rPr>
              <a:t>      10</a:t>
            </a:r>
          </a:p>
          <a:p>
            <a:pPr marL="342900" indent="-342900" algn="just"/>
            <a:endParaRPr lang="cs-CZ" sz="1400" b="1" dirty="0" smtClean="0">
              <a:solidFill>
                <a:srgbClr val="0000FF"/>
              </a:solidFill>
              <a:latin typeface="Calibri" pitchFamily="34" charset="0"/>
            </a:endParaRPr>
          </a:p>
          <a:p>
            <a:pPr marL="342900" indent="-342900" algn="just"/>
            <a:r>
              <a:rPr lang="cs-CZ" sz="1400" b="1" dirty="0" smtClean="0">
                <a:solidFill>
                  <a:srgbClr val="0000FF"/>
                </a:solidFill>
                <a:latin typeface="Calibri" pitchFamily="34" charset="0"/>
              </a:rPr>
              <a:t>=         60 x 1</a:t>
            </a:r>
          </a:p>
          <a:p>
            <a:pPr marL="342900" indent="-342900" algn="just"/>
            <a:r>
              <a:rPr lang="cs-CZ" sz="1400" b="1" dirty="0" smtClean="0">
                <a:solidFill>
                  <a:srgbClr val="0000FF"/>
                </a:solidFill>
                <a:latin typeface="Calibri" pitchFamily="34" charset="0"/>
              </a:rPr>
              <a:t>=         60 </a:t>
            </a:r>
            <a:r>
              <a:rPr lang="cs-CZ" sz="1400" b="1" dirty="0" err="1" smtClean="0">
                <a:solidFill>
                  <a:srgbClr val="0000FF"/>
                </a:solidFill>
                <a:latin typeface="Calibri" pitchFamily="34" charset="0"/>
              </a:rPr>
              <a:t>mV</a:t>
            </a:r>
            <a:r>
              <a:rPr lang="cs-CZ" sz="1400" b="1" dirty="0" smtClean="0">
                <a:solidFill>
                  <a:srgbClr val="0000FF"/>
                </a:solidFill>
                <a:latin typeface="Calibri" pitchFamily="34" charset="0"/>
              </a:rPr>
              <a:t> (</a:t>
            </a:r>
            <a:r>
              <a:rPr lang="cs-CZ" sz="1400" b="1" dirty="0" err="1" smtClean="0">
                <a:solidFill>
                  <a:srgbClr val="0000FF"/>
                </a:solidFill>
                <a:latin typeface="Calibri" pitchFamily="34" charset="0"/>
              </a:rPr>
              <a:t>or</a:t>
            </a:r>
            <a:r>
              <a:rPr lang="cs-CZ" sz="1400" b="1" dirty="0" smtClean="0">
                <a:solidFill>
                  <a:srgbClr val="0000FF"/>
                </a:solidFill>
                <a:latin typeface="Calibri" pitchFamily="34" charset="0"/>
              </a:rPr>
              <a:t> -60 </a:t>
            </a:r>
            <a:r>
              <a:rPr lang="cs-CZ" sz="1400" b="1" dirty="0" err="1" smtClean="0">
                <a:solidFill>
                  <a:srgbClr val="0000FF"/>
                </a:solidFill>
                <a:latin typeface="Calibri" pitchFamily="34" charset="0"/>
              </a:rPr>
              <a:t>mV</a:t>
            </a:r>
            <a:r>
              <a:rPr lang="cs-CZ" sz="1400" b="1" dirty="0" smtClean="0">
                <a:solidFill>
                  <a:srgbClr val="0000FF"/>
                </a:solidFill>
                <a:latin typeface="Calibri" pitchFamily="34" charset="0"/>
              </a:rPr>
              <a:t>)                      </a:t>
            </a:r>
            <a:endParaRPr lang="en-US" sz="1400" b="1" dirty="0" smtClean="0">
              <a:solidFill>
                <a:srgbClr val="0000FF"/>
              </a:solidFill>
              <a:latin typeface="Calibri" pitchFamily="34" charset="0"/>
            </a:endParaRPr>
          </a:p>
          <a:p>
            <a:pPr marL="342900" indent="-342900" algn="just"/>
            <a:endParaRPr lang="en-US" sz="1400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9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330106"/>
            <a:ext cx="3530710" cy="1107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Reduced resting membrane potential</a:t>
            </a:r>
          </a:p>
          <a:p>
            <a:pPr algn="just">
              <a:lnSpc>
                <a:spcPts val="1600"/>
              </a:lnSpc>
            </a:pP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diminishes the action potential, because</a:t>
            </a:r>
          </a:p>
          <a:p>
            <a:pPr algn="just">
              <a:lnSpc>
                <a:spcPts val="1600"/>
              </a:lnSpc>
            </a:pPr>
            <a:r>
              <a:rPr lang="cs-CZ" sz="1200" b="1" dirty="0" smtClean="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he low resting potential prevents many</a:t>
            </a:r>
          </a:p>
          <a:p>
            <a:pPr algn="just">
              <a:lnSpc>
                <a:spcPts val="1600"/>
              </a:lnSpc>
            </a:pP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Na</a:t>
            </a:r>
            <a:r>
              <a:rPr lang="en-US" sz="1200" b="1" baseline="30000" dirty="0" smtClean="0">
                <a:solidFill>
                  <a:srgbClr val="FF0000"/>
                </a:solidFill>
                <a:latin typeface="Calibri" pitchFamily="34" charset="0"/>
              </a:rPr>
              <a:t>+</a:t>
            </a: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 channels from </a:t>
            </a:r>
            <a:r>
              <a:rPr lang="en-US" sz="1200" b="1" dirty="0" err="1" smtClean="0">
                <a:solidFill>
                  <a:srgbClr val="FF0000"/>
                </a:solidFill>
                <a:latin typeface="Calibri" pitchFamily="34" charset="0"/>
              </a:rPr>
              <a:t>reseting</a:t>
            </a: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 from the</a:t>
            </a:r>
          </a:p>
          <a:p>
            <a:pPr algn="just">
              <a:lnSpc>
                <a:spcPts val="1600"/>
              </a:lnSpc>
            </a:pP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Inactivated state to the closed-but –</a:t>
            </a:r>
            <a:r>
              <a:rPr lang="en-US" sz="1200" b="1" dirty="0" err="1" smtClean="0">
                <a:solidFill>
                  <a:srgbClr val="FF0000"/>
                </a:solidFill>
                <a:latin typeface="Calibri" pitchFamily="34" charset="0"/>
              </a:rPr>
              <a:t>activatable</a:t>
            </a: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 state</a:t>
            </a:r>
            <a:endParaRPr lang="en-US" sz="1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" name="Picture 2" descr="C:\Documents and Settings\Uzivatel\Dokumenty\Luděk Červenka\Výuka dia\Cardiovascular physiology LEVICK\3  The cardiac myocyte excitation and contraction\003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4988" y="1431758"/>
            <a:ext cx="5391570" cy="4682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188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C:\Documents and Settings\Uzivatel\Dokumenty\Luděk Červenka\Výuka dia\Cardiovascular physiology LEVICK\4  Initiation and nervous control of heartbeat\004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512" y="1647683"/>
            <a:ext cx="7940386" cy="3743325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6237" y="313898"/>
            <a:ext cx="89160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As a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result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action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potential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begins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to lose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its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sharp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phase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0,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and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is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eventually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reduced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to a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sluggish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rise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small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amplitude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  <a:p>
            <a:pPr algn="just"/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dependent</a:t>
            </a:r>
            <a:r>
              <a:rPr lang="cs-CZ" sz="1300" b="1" dirty="0" smtClean="0">
                <a:solidFill>
                  <a:srgbClr val="FF0000"/>
                </a:solidFill>
                <a:latin typeface="Calibri" pitchFamily="34" charset="0"/>
              </a:rPr>
              <a:t> on </a:t>
            </a:r>
            <a:r>
              <a:rPr lang="cs-CZ" sz="1300" b="1" dirty="0" err="1" smtClean="0">
                <a:solidFill>
                  <a:srgbClr val="FF0000"/>
                </a:solidFill>
                <a:latin typeface="Calibri" pitchFamily="34" charset="0"/>
              </a:rPr>
              <a:t>I</a:t>
            </a:r>
            <a:r>
              <a:rPr lang="cs-CZ" sz="1300" b="1" baseline="-25000" dirty="0" err="1" smtClean="0">
                <a:solidFill>
                  <a:srgbClr val="FF0000"/>
                </a:solidFill>
                <a:latin typeface="Calibri" pitchFamily="34" charset="0"/>
              </a:rPr>
              <a:t>ca</a:t>
            </a:r>
            <a:r>
              <a:rPr lang="cs-CZ" sz="1300" b="1" baseline="-25000" dirty="0" smtClean="0">
                <a:solidFill>
                  <a:srgbClr val="FF0000"/>
                </a:solidFill>
                <a:latin typeface="Calibri" pitchFamily="34" charset="0"/>
              </a:rPr>
              <a:t>-L</a:t>
            </a:r>
            <a:endParaRPr lang="en-US" sz="13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7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02401-004-f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260350"/>
            <a:ext cx="6208713" cy="476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6227763" y="981075"/>
            <a:ext cx="0" cy="172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219700" y="1292225"/>
            <a:ext cx="917575" cy="33655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chemeClr val="tx1"/>
                </a:solidFill>
              </a:rPr>
              <a:t>cm H</a:t>
            </a:r>
            <a:r>
              <a:rPr lang="cs-CZ" altLang="cs-CZ" sz="1600" baseline="-25000">
                <a:solidFill>
                  <a:schemeClr val="tx1"/>
                </a:solidFill>
              </a:rPr>
              <a:t>2</a:t>
            </a:r>
            <a:r>
              <a:rPr lang="cs-CZ" altLang="cs-CZ" sz="1600">
                <a:solidFill>
                  <a:schemeClr val="tx1"/>
                </a:solidFill>
              </a:rPr>
              <a:t>O</a:t>
            </a:r>
            <a:endParaRPr lang="en-US" altLang="cs-CZ" sz="1600">
              <a:solidFill>
                <a:schemeClr val="tx1"/>
              </a:solidFill>
            </a:endParaRP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3851275" y="981075"/>
            <a:ext cx="2449513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3851275" y="2708275"/>
            <a:ext cx="2449513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455738" y="5213350"/>
            <a:ext cx="6075362" cy="56515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en-US" altLang="cs-CZ" sz="1500">
                <a:solidFill>
                  <a:srgbClr val="FFFFFF"/>
                </a:solidFill>
              </a:rPr>
              <a:t>The exact amount of pressure required to stop osmosis is called </a:t>
            </a:r>
          </a:p>
          <a:p>
            <a:r>
              <a:rPr lang="cs-CZ" altLang="cs-CZ" sz="1500">
                <a:solidFill>
                  <a:srgbClr val="FFFFFF"/>
                </a:solidFill>
              </a:rPr>
              <a:t>t</a:t>
            </a:r>
            <a:r>
              <a:rPr lang="en-US" altLang="cs-CZ" sz="1500">
                <a:solidFill>
                  <a:srgbClr val="FFFFFF"/>
                </a:solidFill>
              </a:rPr>
              <a:t>he </a:t>
            </a:r>
            <a:r>
              <a:rPr lang="en-US" altLang="cs-CZ" sz="1600" i="1">
                <a:solidFill>
                  <a:srgbClr val="FFFFFF"/>
                </a:solidFill>
              </a:rPr>
              <a:t>osmotic pressure</a:t>
            </a:r>
            <a:r>
              <a:rPr lang="en-US" altLang="cs-CZ" sz="1500">
                <a:solidFill>
                  <a:srgbClr val="FFFFFF"/>
                </a:solidFill>
              </a:rPr>
              <a:t> of the solution.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zivatel\Dokumenty\Luděk Červenka\Výuka dia\Cardiovascular physiology LEVICK\4  Initiation and nervous control of heartbeat\004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0340" y="1492014"/>
            <a:ext cx="5965078" cy="4963378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333662" y="313898"/>
            <a:ext cx="83612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300" b="1" smtClean="0">
                <a:solidFill>
                  <a:srgbClr val="FF0000"/>
                </a:solidFill>
                <a:latin typeface="Calibri" pitchFamily="34" charset="0"/>
              </a:rPr>
              <a:t>Small, slow-rising action potentials generate less propagating current, electrical transmission is slower and less secure.</a:t>
            </a:r>
          </a:p>
          <a:p>
            <a:pPr algn="just"/>
            <a:r>
              <a:rPr lang="en-US" sz="1300" b="1" smtClean="0">
                <a:solidFill>
                  <a:srgbClr val="FF0000"/>
                </a:solidFill>
                <a:latin typeface="Calibri" pitchFamily="34" charset="0"/>
              </a:rPr>
              <a:t>This can lead to heart block or a pathological ventricular tachycardia/fibrilation.</a:t>
            </a:r>
            <a:endParaRPr lang="en-US" sz="13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29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zivatel\Dokumenty\Luděk Červenka\Výuka dia\Cardiovascular physiology LEVICK\3  The cardiac myocyte excitation and contraction\003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3825" y="0"/>
            <a:ext cx="3638550" cy="6559887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226872" y="545911"/>
            <a:ext cx="49717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200" b="1" smtClean="0">
                <a:solidFill>
                  <a:srgbClr val="FF0000"/>
                </a:solidFill>
                <a:latin typeface="Calibri" pitchFamily="34" charset="0"/>
              </a:rPr>
              <a:t>The raised extracellular K</a:t>
            </a:r>
            <a:r>
              <a:rPr lang="en-US" sz="1200" b="1" baseline="30000" smtClean="0">
                <a:solidFill>
                  <a:srgbClr val="FF0000"/>
                </a:solidFill>
                <a:latin typeface="Calibri" pitchFamily="34" charset="0"/>
              </a:rPr>
              <a:t>+</a:t>
            </a:r>
            <a:r>
              <a:rPr lang="en-US" sz="1200" b="1" smtClean="0">
                <a:solidFill>
                  <a:srgbClr val="FF0000"/>
                </a:solidFill>
                <a:latin typeface="Calibri" pitchFamily="34" charset="0"/>
              </a:rPr>
              <a:t> also stimulates the 3Na</a:t>
            </a:r>
            <a:r>
              <a:rPr lang="en-US" sz="1200" b="1" baseline="30000" smtClean="0">
                <a:solidFill>
                  <a:srgbClr val="FF0000"/>
                </a:solidFill>
                <a:latin typeface="Calibri" pitchFamily="34" charset="0"/>
              </a:rPr>
              <a:t>+</a:t>
            </a:r>
            <a:r>
              <a:rPr lang="en-US" sz="1200" b="1" smtClean="0">
                <a:solidFill>
                  <a:srgbClr val="FF0000"/>
                </a:solidFill>
                <a:latin typeface="Calibri" pitchFamily="34" charset="0"/>
              </a:rPr>
              <a:t>-2K</a:t>
            </a:r>
            <a:r>
              <a:rPr lang="en-US" sz="1200" b="1" baseline="30000" smtClean="0">
                <a:solidFill>
                  <a:srgbClr val="FF0000"/>
                </a:solidFill>
                <a:latin typeface="Calibri" pitchFamily="34" charset="0"/>
              </a:rPr>
              <a:t>+</a:t>
            </a:r>
            <a:r>
              <a:rPr lang="en-US" sz="1200" b="1" smtClean="0">
                <a:solidFill>
                  <a:srgbClr val="FF0000"/>
                </a:solidFill>
                <a:latin typeface="Calibri" pitchFamily="34" charset="0"/>
              </a:rPr>
              <a:t> pump,</a:t>
            </a:r>
          </a:p>
          <a:p>
            <a:pPr algn="just"/>
            <a:r>
              <a:rPr lang="en-US" sz="1200" b="1" smtClean="0">
                <a:solidFill>
                  <a:srgbClr val="FF0000"/>
                </a:solidFill>
                <a:latin typeface="Calibri" pitchFamily="34" charset="0"/>
              </a:rPr>
              <a:t>enhances the activity of K</a:t>
            </a:r>
            <a:r>
              <a:rPr lang="en-US" sz="1200" b="1" baseline="30000" smtClean="0">
                <a:solidFill>
                  <a:srgbClr val="FF0000"/>
                </a:solidFill>
                <a:latin typeface="Calibri" pitchFamily="34" charset="0"/>
              </a:rPr>
              <a:t>+</a:t>
            </a:r>
            <a:r>
              <a:rPr lang="en-US" sz="1200" b="1" smtClean="0">
                <a:solidFill>
                  <a:srgbClr val="FF0000"/>
                </a:solidFill>
                <a:latin typeface="Calibri" pitchFamily="34" charset="0"/>
              </a:rPr>
              <a:t> channels K</a:t>
            </a:r>
            <a:r>
              <a:rPr lang="en-US" sz="1200" b="1" baseline="-25000" smtClean="0">
                <a:solidFill>
                  <a:srgbClr val="FF0000"/>
                </a:solidFill>
                <a:latin typeface="Calibri" pitchFamily="34" charset="0"/>
              </a:rPr>
              <a:t>ir</a:t>
            </a:r>
            <a:r>
              <a:rPr lang="en-US" sz="1200" b="1" smtClean="0">
                <a:solidFill>
                  <a:srgbClr val="FF0000"/>
                </a:solidFill>
                <a:latin typeface="Calibri" pitchFamily="34" charset="0"/>
              </a:rPr>
              <a:t> and K</a:t>
            </a:r>
            <a:r>
              <a:rPr lang="en-US" sz="1200" b="1" baseline="-25000" smtClean="0">
                <a:solidFill>
                  <a:srgbClr val="FF0000"/>
                </a:solidFill>
                <a:latin typeface="Calibri" pitchFamily="34" charset="0"/>
              </a:rPr>
              <a:t>v</a:t>
            </a:r>
            <a:r>
              <a:rPr lang="en-US" sz="1200" b="1" smtClean="0">
                <a:solidFill>
                  <a:srgbClr val="FF0000"/>
                </a:solidFill>
                <a:latin typeface="Calibri" pitchFamily="34" charset="0"/>
              </a:rPr>
              <a:t>, causing early repolarization.</a:t>
            </a:r>
          </a:p>
          <a:p>
            <a:pPr algn="just"/>
            <a:endParaRPr lang="en-US" sz="1200" b="1" smtClean="0">
              <a:solidFill>
                <a:srgbClr val="FF0000"/>
              </a:solidFill>
              <a:latin typeface="Calibri" pitchFamily="34" charset="0"/>
            </a:endParaRPr>
          </a:p>
          <a:p>
            <a:pPr algn="just"/>
            <a:r>
              <a:rPr lang="en-US" sz="1200" b="1" smtClean="0">
                <a:solidFill>
                  <a:srgbClr val="FF0000"/>
                </a:solidFill>
                <a:latin typeface="Calibri" pitchFamily="34" charset="0"/>
              </a:rPr>
              <a:t>Wide QRS is likely due to slow electrical propagation in the ventricle</a:t>
            </a:r>
          </a:p>
          <a:p>
            <a:pPr algn="just"/>
            <a:endParaRPr lang="en-US" sz="1200" b="1" smtClean="0">
              <a:solidFill>
                <a:srgbClr val="FF0000"/>
              </a:solidFill>
              <a:latin typeface="Calibri" pitchFamily="34" charset="0"/>
            </a:endParaRPr>
          </a:p>
          <a:p>
            <a:pPr algn="just"/>
            <a:r>
              <a:rPr lang="en-US" sz="1200" b="1" smtClean="0">
                <a:solidFill>
                  <a:srgbClr val="FF0000"/>
                </a:solidFill>
                <a:latin typeface="Calibri" pitchFamily="34" charset="0"/>
              </a:rPr>
              <a:t>Tall, peaked T wawe is likely due to enhanced repolarization K</a:t>
            </a:r>
            <a:r>
              <a:rPr lang="en-US" sz="1200" b="1" baseline="30000" smtClean="0">
                <a:solidFill>
                  <a:srgbClr val="FF0000"/>
                </a:solidFill>
                <a:latin typeface="Calibri" pitchFamily="34" charset="0"/>
              </a:rPr>
              <a:t>+ </a:t>
            </a:r>
            <a:r>
              <a:rPr lang="en-US" sz="1200" b="1" smtClean="0">
                <a:solidFill>
                  <a:srgbClr val="FF0000"/>
                </a:solidFill>
                <a:latin typeface="Calibri" pitchFamily="34" charset="0"/>
              </a:rPr>
              <a:t>current</a:t>
            </a:r>
          </a:p>
          <a:p>
            <a:pPr algn="just"/>
            <a:r>
              <a:rPr lang="en-US" sz="1200" b="1" smtClean="0">
                <a:solidFill>
                  <a:srgbClr val="FF0000"/>
                </a:solidFill>
                <a:latin typeface="Calibri" pitchFamily="34" charset="0"/>
              </a:rPr>
              <a:t>(similar changes occur in ischameic myocardium)</a:t>
            </a:r>
          </a:p>
          <a:p>
            <a:pPr algn="just"/>
            <a:r>
              <a:rPr lang="en-US" sz="1200" b="1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en-US" sz="12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472926" y="2756847"/>
            <a:ext cx="1859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cs-CZ" b="1" dirty="0" err="1" smtClean="0">
                <a:latin typeface="Calibri" pitchFamily="34" charset="0"/>
              </a:rPr>
              <a:t>Hypokalemia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3439236"/>
            <a:ext cx="5099666" cy="1312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The low extracellular K</a:t>
            </a:r>
            <a:r>
              <a:rPr lang="en-US" sz="1200" b="1" baseline="30000" dirty="0" smtClean="0">
                <a:solidFill>
                  <a:srgbClr val="FFFF00"/>
                </a:solidFill>
                <a:latin typeface="Calibri" pitchFamily="34" charset="0"/>
              </a:rPr>
              <a:t>+</a:t>
            </a: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 also reduces the activity of the 3Na</a:t>
            </a:r>
            <a:r>
              <a:rPr lang="en-US" sz="1200" b="1" baseline="30000" dirty="0" smtClean="0">
                <a:solidFill>
                  <a:srgbClr val="FFFF00"/>
                </a:solidFill>
                <a:latin typeface="Calibri" pitchFamily="34" charset="0"/>
              </a:rPr>
              <a:t>+</a:t>
            </a: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-2K</a:t>
            </a:r>
            <a:r>
              <a:rPr lang="en-US" sz="1200" b="1" baseline="30000" dirty="0" smtClean="0">
                <a:solidFill>
                  <a:srgbClr val="FFFF00"/>
                </a:solidFill>
                <a:latin typeface="Calibri" pitchFamily="34" charset="0"/>
              </a:rPr>
              <a:t>+</a:t>
            </a: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 pump,</a:t>
            </a:r>
          </a:p>
          <a:p>
            <a:pPr algn="just">
              <a:lnSpc>
                <a:spcPts val="1600"/>
              </a:lnSpc>
            </a:pP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and  the activity of K</a:t>
            </a:r>
            <a:r>
              <a:rPr lang="en-US" sz="1200" b="1" baseline="30000" dirty="0" smtClean="0">
                <a:solidFill>
                  <a:srgbClr val="FFFF00"/>
                </a:solidFill>
                <a:latin typeface="Calibri" pitchFamily="34" charset="0"/>
              </a:rPr>
              <a:t>+</a:t>
            </a: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 channels </a:t>
            </a:r>
            <a:r>
              <a:rPr lang="en-US" sz="1200" b="1" dirty="0" err="1" smtClean="0">
                <a:solidFill>
                  <a:srgbClr val="FFFF00"/>
                </a:solidFill>
                <a:latin typeface="Calibri" pitchFamily="34" charset="0"/>
              </a:rPr>
              <a:t>K</a:t>
            </a:r>
            <a:r>
              <a:rPr lang="en-US" sz="1200" b="1" baseline="-25000" dirty="0" err="1" smtClean="0">
                <a:solidFill>
                  <a:srgbClr val="FFFF00"/>
                </a:solidFill>
                <a:latin typeface="Calibri" pitchFamily="34" charset="0"/>
              </a:rPr>
              <a:t>ir</a:t>
            </a: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 and </a:t>
            </a:r>
            <a:r>
              <a:rPr lang="en-US" sz="1200" b="1" dirty="0" err="1" smtClean="0">
                <a:solidFill>
                  <a:srgbClr val="FFFF00"/>
                </a:solidFill>
                <a:latin typeface="Calibri" pitchFamily="34" charset="0"/>
              </a:rPr>
              <a:t>K</a:t>
            </a:r>
            <a:r>
              <a:rPr lang="en-US" sz="1200" b="1" baseline="-25000" dirty="0" err="1" smtClean="0">
                <a:solidFill>
                  <a:srgbClr val="FFFF00"/>
                </a:solidFill>
                <a:latin typeface="Calibri" pitchFamily="34" charset="0"/>
              </a:rPr>
              <a:t>v</a:t>
            </a: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, causing prolonged </a:t>
            </a:r>
            <a:r>
              <a:rPr lang="en-US" sz="1200" b="1" dirty="0" err="1" smtClean="0">
                <a:solidFill>
                  <a:srgbClr val="FFFF00"/>
                </a:solidFill>
                <a:latin typeface="Calibri" pitchFamily="34" charset="0"/>
              </a:rPr>
              <a:t>repolarization</a:t>
            </a: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.</a:t>
            </a:r>
          </a:p>
          <a:p>
            <a:pPr algn="just">
              <a:lnSpc>
                <a:spcPts val="1600"/>
              </a:lnSpc>
            </a:pP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This is particularly true in </a:t>
            </a:r>
            <a:r>
              <a:rPr lang="en-US" sz="1200" b="1" dirty="0" err="1" smtClean="0">
                <a:solidFill>
                  <a:srgbClr val="FFFF00"/>
                </a:solidFill>
                <a:latin typeface="Calibri" pitchFamily="34" charset="0"/>
              </a:rPr>
              <a:t>K</a:t>
            </a:r>
            <a:r>
              <a:rPr lang="en-US" sz="1200" b="1" baseline="-25000" dirty="0" err="1" smtClean="0">
                <a:solidFill>
                  <a:srgbClr val="FFFF00"/>
                </a:solidFill>
                <a:latin typeface="Calibri" pitchFamily="34" charset="0"/>
              </a:rPr>
              <a:t>v</a:t>
            </a: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 rich </a:t>
            </a:r>
            <a:r>
              <a:rPr lang="en-US" sz="1200" b="1" dirty="0" err="1" smtClean="0">
                <a:solidFill>
                  <a:srgbClr val="FFFF00"/>
                </a:solidFill>
                <a:latin typeface="Calibri" pitchFamily="34" charset="0"/>
              </a:rPr>
              <a:t>subepicardial</a:t>
            </a: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Calibri" pitchFamily="34" charset="0"/>
              </a:rPr>
              <a:t>myocates</a:t>
            </a: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.</a:t>
            </a:r>
          </a:p>
          <a:p>
            <a:pPr algn="just">
              <a:lnSpc>
                <a:spcPts val="1600"/>
              </a:lnSpc>
            </a:pP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Prolongation of the </a:t>
            </a:r>
            <a:r>
              <a:rPr lang="en-US" sz="1200" b="1" dirty="0" err="1" smtClean="0">
                <a:solidFill>
                  <a:srgbClr val="FFFF00"/>
                </a:solidFill>
                <a:latin typeface="Calibri" pitchFamily="34" charset="0"/>
              </a:rPr>
              <a:t>subepicardial</a:t>
            </a: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 action potentials leads to flattened or even</a:t>
            </a:r>
          </a:p>
          <a:p>
            <a:pPr algn="just">
              <a:lnSpc>
                <a:spcPts val="1600"/>
              </a:lnSpc>
            </a:pP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Inverted T </a:t>
            </a:r>
            <a:r>
              <a:rPr lang="en-US" sz="1200" b="1" dirty="0" err="1" smtClean="0">
                <a:solidFill>
                  <a:srgbClr val="FFFF00"/>
                </a:solidFill>
                <a:latin typeface="Calibri" pitchFamily="34" charset="0"/>
              </a:rPr>
              <a:t>wawes</a:t>
            </a: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, which are called a U </a:t>
            </a:r>
            <a:r>
              <a:rPr lang="en-US" sz="1200" b="1" dirty="0" err="1" smtClean="0">
                <a:solidFill>
                  <a:srgbClr val="FFFF00"/>
                </a:solidFill>
                <a:latin typeface="Calibri" pitchFamily="34" charset="0"/>
              </a:rPr>
              <a:t>wawe</a:t>
            </a:r>
            <a:r>
              <a:rPr lang="en-US" sz="1200" b="1" dirty="0" smtClean="0">
                <a:solidFill>
                  <a:srgbClr val="FFFF00"/>
                </a:solidFill>
                <a:latin typeface="Calibri" pitchFamily="34" charset="0"/>
              </a:rPr>
              <a:t>.</a:t>
            </a:r>
          </a:p>
          <a:p>
            <a:pPr>
              <a:lnSpc>
                <a:spcPts val="1600"/>
              </a:lnSpc>
            </a:pPr>
            <a:endParaRPr lang="en-US" sz="12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45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Výuka dia\Boron Physiology\6 THE URINARY SYSTEM\S9781416031154-037-f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1674" y="332656"/>
            <a:ext cx="4270606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64515" name="Picture 3" descr="S02401-029-f001"/>
          <p:cNvPicPr>
            <a:picLocks noChangeAspect="1" noChangeArrowheads="1"/>
          </p:cNvPicPr>
          <p:nvPr/>
        </p:nvPicPr>
        <p:blipFill>
          <a:blip r:embed="rId3" cstate="print"/>
          <a:srcRect l="12173" r="12173" b="5562"/>
          <a:stretch>
            <a:fillRect/>
          </a:stretch>
        </p:blipFill>
        <p:spPr bwMode="auto">
          <a:xfrm>
            <a:off x="1157288" y="412750"/>
            <a:ext cx="7135812" cy="625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9781416031154-037-f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150" y="95250"/>
            <a:ext cx="67437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9781416031154-037-f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3488" y="95250"/>
            <a:ext cx="667702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7259638" y="3808413"/>
            <a:ext cx="13684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FF9900"/>
                </a:solidFill>
                <a:cs typeface="Times New Roman" pitchFamily="18" charset="0"/>
              </a:rPr>
              <a:t>  inzulín</a:t>
            </a:r>
            <a:endParaRPr lang="cs-CZ" altLang="cs-CZ" sz="2400">
              <a:solidFill>
                <a:srgbClr val="FF9900"/>
              </a:solidFill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7350125" y="5084763"/>
            <a:ext cx="17938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FFFF66"/>
                </a:solidFill>
                <a:cs typeface="Times New Roman" pitchFamily="18" charset="0"/>
              </a:rPr>
              <a:t>  adrenalin</a:t>
            </a:r>
            <a:endParaRPr lang="cs-CZ" altLang="cs-CZ" sz="2400">
              <a:solidFill>
                <a:srgbClr val="FFFF66"/>
              </a:solidFill>
            </a:endParaRPr>
          </a:p>
        </p:txBody>
      </p:sp>
      <p:sp>
        <p:nvSpPr>
          <p:cNvPr id="67589" name="AutoShape 5"/>
          <p:cNvSpPr>
            <a:spLocks noChangeArrowheads="1"/>
          </p:cNvSpPr>
          <p:nvPr/>
        </p:nvSpPr>
        <p:spPr bwMode="auto">
          <a:xfrm>
            <a:off x="827088" y="260350"/>
            <a:ext cx="5257800" cy="6434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7590" name="Oval 6"/>
          <p:cNvSpPr>
            <a:spLocks noChangeArrowheads="1"/>
          </p:cNvSpPr>
          <p:nvPr/>
        </p:nvSpPr>
        <p:spPr bwMode="auto">
          <a:xfrm rot="1002687">
            <a:off x="1547813" y="4292600"/>
            <a:ext cx="1152525" cy="647700"/>
          </a:xfrm>
          <a:prstGeom prst="ellipse">
            <a:avLst/>
          </a:prstGeom>
          <a:gradFill rotWithShape="1">
            <a:gsLst>
              <a:gs pos="0">
                <a:srgbClr val="960000"/>
              </a:gs>
              <a:gs pos="100000">
                <a:srgbClr val="450000"/>
              </a:gs>
            </a:gsLst>
            <a:path path="rect">
              <a:fillToRect l="100000" t="100000"/>
            </a:path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7591" name="Oval 7"/>
          <p:cNvSpPr>
            <a:spLocks noChangeArrowheads="1"/>
          </p:cNvSpPr>
          <p:nvPr/>
        </p:nvSpPr>
        <p:spPr bwMode="auto">
          <a:xfrm rot="2317532">
            <a:off x="1258888" y="620713"/>
            <a:ext cx="1116012" cy="1160462"/>
          </a:xfrm>
          <a:prstGeom prst="ellipse">
            <a:avLst/>
          </a:prstGeom>
          <a:gradFill rotWithShape="1">
            <a:gsLst>
              <a:gs pos="0">
                <a:srgbClr val="5F5F5F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7000875" y="1057275"/>
            <a:ext cx="93662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66FF33"/>
                </a:solidFill>
                <a:cs typeface="Times New Roman" pitchFamily="18" charset="0"/>
              </a:rPr>
              <a:t> </a:t>
            </a:r>
            <a:r>
              <a:rPr lang="cs-CZ" altLang="cs-CZ" sz="2400">
                <a:solidFill>
                  <a:srgbClr val="66FF33"/>
                </a:solidFill>
              </a:rPr>
              <a:t>2 </a:t>
            </a:r>
            <a:r>
              <a:rPr lang="cs-CZ" altLang="cs-CZ" sz="2400">
                <a:solidFill>
                  <a:srgbClr val="66FF33"/>
                </a:solidFill>
                <a:cs typeface="Times New Roman" pitchFamily="18" charset="0"/>
              </a:rPr>
              <a:t>K</a:t>
            </a:r>
            <a:r>
              <a:rPr lang="cs-CZ" altLang="cs-CZ" sz="2400" baseline="30000">
                <a:solidFill>
                  <a:srgbClr val="66FF33"/>
                </a:solidFill>
                <a:cs typeface="Times New Roman" pitchFamily="18" charset="0"/>
              </a:rPr>
              <a:t>+</a:t>
            </a:r>
            <a:endParaRPr lang="cs-CZ" altLang="cs-CZ" sz="2400">
              <a:solidFill>
                <a:srgbClr val="66FF33"/>
              </a:solidFill>
            </a:endParaRPr>
          </a:p>
        </p:txBody>
      </p:sp>
      <p:sp>
        <p:nvSpPr>
          <p:cNvPr id="67593" name="AutoShape 9"/>
          <p:cNvSpPr>
            <a:spLocks noChangeArrowheads="1"/>
          </p:cNvSpPr>
          <p:nvPr/>
        </p:nvSpPr>
        <p:spPr bwMode="auto">
          <a:xfrm rot="5400000">
            <a:off x="5663407" y="497681"/>
            <a:ext cx="792162" cy="1152525"/>
          </a:xfrm>
          <a:prstGeom prst="flowChartCollate">
            <a:avLst/>
          </a:prstGeom>
          <a:gradFill rotWithShape="1">
            <a:gsLst>
              <a:gs pos="0">
                <a:srgbClr val="FF7C80"/>
              </a:gs>
              <a:gs pos="50000">
                <a:srgbClr val="76393B"/>
              </a:gs>
              <a:gs pos="100000">
                <a:srgbClr val="FF7C8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4127500" y="615950"/>
            <a:ext cx="12969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FF7C80"/>
                </a:solidFill>
                <a:cs typeface="Times New Roman" pitchFamily="18" charset="0"/>
              </a:rPr>
              <a:t>  3 Na</a:t>
            </a:r>
            <a:r>
              <a:rPr lang="cs-CZ" altLang="cs-CZ" sz="2400" baseline="30000">
                <a:solidFill>
                  <a:srgbClr val="FF7C80"/>
                </a:solidFill>
                <a:cs typeface="Times New Roman" pitchFamily="18" charset="0"/>
              </a:rPr>
              <a:t>+</a:t>
            </a:r>
            <a:endParaRPr lang="cs-CZ" altLang="cs-CZ" sz="2400">
              <a:solidFill>
                <a:srgbClr val="FF7C80"/>
              </a:solidFill>
            </a:endParaRPr>
          </a:p>
        </p:txBody>
      </p:sp>
      <p:sp>
        <p:nvSpPr>
          <p:cNvPr id="67595" name="Freeform 11"/>
          <p:cNvSpPr>
            <a:spLocks/>
          </p:cNvSpPr>
          <p:nvPr/>
        </p:nvSpPr>
        <p:spPr bwMode="auto">
          <a:xfrm>
            <a:off x="5081588" y="1420813"/>
            <a:ext cx="420687" cy="538162"/>
          </a:xfrm>
          <a:custGeom>
            <a:avLst/>
            <a:gdLst>
              <a:gd name="T0" fmla="*/ 0 w 290"/>
              <a:gd name="T1" fmla="*/ 2147483647 h 203"/>
              <a:gd name="T2" fmla="*/ 2147483647 w 290"/>
              <a:gd name="T3" fmla="*/ 2147483647 h 203"/>
              <a:gd name="T4" fmla="*/ 2147483647 w 290"/>
              <a:gd name="T5" fmla="*/ 2147483647 h 203"/>
              <a:gd name="T6" fmla="*/ 2147483647 w 290"/>
              <a:gd name="T7" fmla="*/ 2147483647 h 203"/>
              <a:gd name="T8" fmla="*/ 2147483647 w 290"/>
              <a:gd name="T9" fmla="*/ 2147483647 h 203"/>
              <a:gd name="T10" fmla="*/ 2147483647 w 290"/>
              <a:gd name="T11" fmla="*/ 2147483647 h 2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0"/>
              <a:gd name="T19" fmla="*/ 0 h 203"/>
              <a:gd name="T20" fmla="*/ 290 w 290"/>
              <a:gd name="T21" fmla="*/ 203 h 2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0" h="203">
                <a:moveTo>
                  <a:pt x="0" y="15"/>
                </a:moveTo>
                <a:cubicBezTo>
                  <a:pt x="21" y="16"/>
                  <a:pt x="99" y="21"/>
                  <a:pt x="135" y="20"/>
                </a:cubicBezTo>
                <a:cubicBezTo>
                  <a:pt x="171" y="19"/>
                  <a:pt x="191" y="13"/>
                  <a:pt x="216" y="11"/>
                </a:cubicBezTo>
                <a:cubicBezTo>
                  <a:pt x="241" y="10"/>
                  <a:pt x="279" y="0"/>
                  <a:pt x="285" y="11"/>
                </a:cubicBezTo>
                <a:cubicBezTo>
                  <a:pt x="290" y="23"/>
                  <a:pt x="277" y="49"/>
                  <a:pt x="248" y="81"/>
                </a:cubicBezTo>
                <a:cubicBezTo>
                  <a:pt x="220" y="113"/>
                  <a:pt x="140" y="178"/>
                  <a:pt x="112" y="203"/>
                </a:cubicBezTo>
              </a:path>
            </a:pathLst>
          </a:custGeom>
          <a:noFill/>
          <a:ln w="28575" cmpd="sng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96" name="Text Box 12"/>
          <p:cNvSpPr txBox="1">
            <a:spLocks noChangeArrowheads="1"/>
          </p:cNvSpPr>
          <p:nvPr/>
        </p:nvSpPr>
        <p:spPr bwMode="auto">
          <a:xfrm>
            <a:off x="4632325" y="1901825"/>
            <a:ext cx="9017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1600">
                <a:solidFill>
                  <a:schemeClr val="tx1"/>
                </a:solidFill>
                <a:cs typeface="Times New Roman" pitchFamily="18" charset="0"/>
              </a:rPr>
              <a:t>   ATP</a:t>
            </a:r>
            <a:endParaRPr lang="cs-CZ" altLang="cs-CZ" sz="1600">
              <a:solidFill>
                <a:schemeClr val="tx1"/>
              </a:solidFill>
            </a:endParaRPr>
          </a:p>
        </p:txBody>
      </p:sp>
      <p:sp>
        <p:nvSpPr>
          <p:cNvPr id="67597" name="Line 13"/>
          <p:cNvSpPr>
            <a:spLocks noChangeShapeType="1"/>
          </p:cNvSpPr>
          <p:nvPr/>
        </p:nvSpPr>
        <p:spPr bwMode="auto">
          <a:xfrm>
            <a:off x="5168900" y="992188"/>
            <a:ext cx="1920875" cy="79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98" name="Line 14"/>
          <p:cNvSpPr>
            <a:spLocks noChangeShapeType="1"/>
          </p:cNvSpPr>
          <p:nvPr/>
        </p:nvSpPr>
        <p:spPr bwMode="auto">
          <a:xfrm flipV="1">
            <a:off x="5195888" y="1252538"/>
            <a:ext cx="183197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99" name="Oval 15"/>
          <p:cNvSpPr>
            <a:spLocks noChangeArrowheads="1"/>
          </p:cNvSpPr>
          <p:nvPr/>
        </p:nvSpPr>
        <p:spPr bwMode="auto">
          <a:xfrm>
            <a:off x="5603875" y="2417763"/>
            <a:ext cx="792163" cy="719137"/>
          </a:xfrm>
          <a:prstGeom prst="ellipse">
            <a:avLst/>
          </a:prstGeom>
          <a:solidFill>
            <a:srgbClr val="FFCC66"/>
          </a:solidFill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7600" name="Line 16"/>
          <p:cNvSpPr>
            <a:spLocks noChangeShapeType="1"/>
          </p:cNvSpPr>
          <p:nvPr/>
        </p:nvSpPr>
        <p:spPr bwMode="auto">
          <a:xfrm flipV="1">
            <a:off x="5195888" y="2767013"/>
            <a:ext cx="1411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01" name="Text Box 17"/>
          <p:cNvSpPr txBox="1">
            <a:spLocks noChangeArrowheads="1"/>
          </p:cNvSpPr>
          <p:nvPr/>
        </p:nvSpPr>
        <p:spPr bwMode="auto">
          <a:xfrm>
            <a:off x="6624638" y="2514600"/>
            <a:ext cx="1800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FFCC66"/>
                </a:solidFill>
                <a:cs typeface="Times New Roman" pitchFamily="18" charset="0"/>
              </a:rPr>
              <a:t>  glukóza</a:t>
            </a:r>
            <a:endParaRPr lang="cs-CZ" altLang="cs-CZ" sz="2400">
              <a:solidFill>
                <a:srgbClr val="FFCC66"/>
              </a:solidFill>
            </a:endParaRPr>
          </a:p>
        </p:txBody>
      </p:sp>
      <p:sp>
        <p:nvSpPr>
          <p:cNvPr id="67602" name="AutoShape 18"/>
          <p:cNvSpPr>
            <a:spLocks noChangeArrowheads="1"/>
          </p:cNvSpPr>
          <p:nvPr/>
        </p:nvSpPr>
        <p:spPr bwMode="auto">
          <a:xfrm rot="8779523">
            <a:off x="4967288" y="3703638"/>
            <a:ext cx="1854200" cy="669925"/>
          </a:xfrm>
          <a:prstGeom prst="lightningBol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path path="rect">
              <a:fillToRect l="50000" t="50000" r="50000" b="50000"/>
            </a:path>
          </a:gradFill>
          <a:ln w="381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7603" name="Text Box 19"/>
          <p:cNvSpPr txBox="1">
            <a:spLocks noChangeArrowheads="1"/>
          </p:cNvSpPr>
          <p:nvPr/>
        </p:nvSpPr>
        <p:spPr bwMode="auto">
          <a:xfrm>
            <a:off x="5965825" y="2032000"/>
            <a:ext cx="11525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>
                <a:solidFill>
                  <a:srgbClr val="FF9900"/>
                </a:solidFill>
                <a:cs typeface="Times New Roman" pitchFamily="18" charset="0"/>
              </a:rPr>
              <a:t>  GLUT4</a:t>
            </a:r>
            <a:endParaRPr lang="cs-CZ" altLang="cs-CZ">
              <a:solidFill>
                <a:srgbClr val="FF9900"/>
              </a:solidFill>
            </a:endParaRPr>
          </a:p>
        </p:txBody>
      </p:sp>
      <p:sp>
        <p:nvSpPr>
          <p:cNvPr id="67604" name="Oval 20"/>
          <p:cNvSpPr>
            <a:spLocks noChangeArrowheads="1"/>
          </p:cNvSpPr>
          <p:nvPr/>
        </p:nvSpPr>
        <p:spPr bwMode="auto">
          <a:xfrm>
            <a:off x="6329363" y="3962400"/>
            <a:ext cx="142875" cy="144463"/>
          </a:xfrm>
          <a:prstGeom prst="ellipse">
            <a:avLst/>
          </a:prstGeom>
          <a:solidFill>
            <a:srgbClr val="99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7605" name="Oval 21"/>
          <p:cNvSpPr>
            <a:spLocks noChangeArrowheads="1"/>
          </p:cNvSpPr>
          <p:nvPr/>
        </p:nvSpPr>
        <p:spPr bwMode="auto">
          <a:xfrm>
            <a:off x="7197725" y="3967163"/>
            <a:ext cx="142875" cy="144462"/>
          </a:xfrm>
          <a:prstGeom prst="ellipse">
            <a:avLst/>
          </a:prstGeom>
          <a:solidFill>
            <a:srgbClr val="99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7606" name="Line 22"/>
          <p:cNvSpPr>
            <a:spLocks noChangeShapeType="1"/>
          </p:cNvSpPr>
          <p:nvPr/>
        </p:nvSpPr>
        <p:spPr bwMode="auto">
          <a:xfrm flipH="1">
            <a:off x="6537325" y="4038600"/>
            <a:ext cx="57626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07" name="AutoShape 23"/>
          <p:cNvSpPr>
            <a:spLocks noChangeArrowheads="1"/>
          </p:cNvSpPr>
          <p:nvPr/>
        </p:nvSpPr>
        <p:spPr bwMode="auto">
          <a:xfrm>
            <a:off x="5291138" y="5084763"/>
            <a:ext cx="1246187" cy="3683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rgbClr val="FFFF99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67608" name="Line 24"/>
          <p:cNvSpPr>
            <a:spLocks noChangeShapeType="1"/>
          </p:cNvSpPr>
          <p:nvPr/>
        </p:nvSpPr>
        <p:spPr bwMode="auto">
          <a:xfrm>
            <a:off x="5507038" y="5157788"/>
            <a:ext cx="7921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09" name="Line 25"/>
          <p:cNvSpPr>
            <a:spLocks noChangeShapeType="1"/>
          </p:cNvSpPr>
          <p:nvPr/>
        </p:nvSpPr>
        <p:spPr bwMode="auto">
          <a:xfrm>
            <a:off x="5495925" y="5253038"/>
            <a:ext cx="7921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10" name="Line 26"/>
          <p:cNvSpPr>
            <a:spLocks noChangeShapeType="1"/>
          </p:cNvSpPr>
          <p:nvPr/>
        </p:nvSpPr>
        <p:spPr bwMode="auto">
          <a:xfrm>
            <a:off x="5518150" y="5360988"/>
            <a:ext cx="7921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11" name="Oval 27"/>
          <p:cNvSpPr>
            <a:spLocks noChangeArrowheads="1"/>
          </p:cNvSpPr>
          <p:nvPr/>
        </p:nvSpPr>
        <p:spPr bwMode="auto">
          <a:xfrm>
            <a:off x="6426200" y="5187950"/>
            <a:ext cx="142875" cy="144463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7612" name="Oval 28"/>
          <p:cNvSpPr>
            <a:spLocks noChangeArrowheads="1"/>
          </p:cNvSpPr>
          <p:nvPr/>
        </p:nvSpPr>
        <p:spPr bwMode="auto">
          <a:xfrm>
            <a:off x="7308850" y="5205413"/>
            <a:ext cx="142875" cy="1444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7613" name="Line 29"/>
          <p:cNvSpPr>
            <a:spLocks noChangeShapeType="1"/>
          </p:cNvSpPr>
          <p:nvPr/>
        </p:nvSpPr>
        <p:spPr bwMode="auto">
          <a:xfrm flipH="1">
            <a:off x="6634163" y="5264150"/>
            <a:ext cx="57626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14" name="AutoShape 30"/>
          <p:cNvSpPr>
            <a:spLocks noChangeArrowheads="1"/>
          </p:cNvSpPr>
          <p:nvPr/>
        </p:nvSpPr>
        <p:spPr bwMode="auto">
          <a:xfrm rot="-9618229">
            <a:off x="2012950" y="4357688"/>
            <a:ext cx="720725" cy="684212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7615" name="AutoShape 31"/>
          <p:cNvSpPr>
            <a:spLocks noChangeArrowheads="1"/>
          </p:cNvSpPr>
          <p:nvPr/>
        </p:nvSpPr>
        <p:spPr bwMode="auto">
          <a:xfrm rot="-9618229">
            <a:off x="6564313" y="6021388"/>
            <a:ext cx="720725" cy="684212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rect">
              <a:fillToRect l="50000" t="50000" r="50000" b="50000"/>
            </a:path>
          </a:gra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7616" name="Text Box 32"/>
          <p:cNvSpPr txBox="1">
            <a:spLocks noChangeArrowheads="1"/>
          </p:cNvSpPr>
          <p:nvPr/>
        </p:nvSpPr>
        <p:spPr bwMode="auto">
          <a:xfrm>
            <a:off x="7164388" y="6165850"/>
            <a:ext cx="19796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FF0000"/>
                </a:solidFill>
                <a:cs typeface="Times New Roman" pitchFamily="18" charset="0"/>
              </a:rPr>
              <a:t>  aldosteron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67617" name="Text Box 33"/>
          <p:cNvSpPr txBox="1">
            <a:spLocks noChangeArrowheads="1"/>
          </p:cNvSpPr>
          <p:nvPr/>
        </p:nvSpPr>
        <p:spPr bwMode="auto">
          <a:xfrm>
            <a:off x="900113" y="4941888"/>
            <a:ext cx="19796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FF0000"/>
                </a:solidFill>
                <a:cs typeface="Times New Roman" pitchFamily="18" charset="0"/>
              </a:rPr>
              <a:t>  aldosteron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67618" name="Text Box 34"/>
          <p:cNvSpPr txBox="1">
            <a:spLocks noChangeArrowheads="1"/>
          </p:cNvSpPr>
          <p:nvPr/>
        </p:nvSpPr>
        <p:spPr bwMode="auto">
          <a:xfrm>
            <a:off x="717550" y="3271838"/>
            <a:ext cx="1620838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2000">
                <a:solidFill>
                  <a:srgbClr val="FF4343"/>
                </a:solidFill>
                <a:cs typeface="Times New Roman" pitchFamily="18" charset="0"/>
              </a:rPr>
              <a:t>Mineralo-</a:t>
            </a:r>
            <a:br>
              <a:rPr lang="cs-CZ" altLang="cs-CZ" sz="2000">
                <a:solidFill>
                  <a:srgbClr val="FF4343"/>
                </a:solidFill>
                <a:cs typeface="Times New Roman" pitchFamily="18" charset="0"/>
              </a:rPr>
            </a:br>
            <a:r>
              <a:rPr lang="cs-CZ" altLang="cs-CZ" sz="2000">
                <a:solidFill>
                  <a:srgbClr val="FF4343"/>
                </a:solidFill>
                <a:cs typeface="Times New Roman" pitchFamily="18" charset="0"/>
              </a:rPr>
              <a:t>kortikoidní receptor</a:t>
            </a:r>
            <a:endParaRPr lang="cs-CZ" altLang="cs-CZ" sz="2000">
              <a:solidFill>
                <a:srgbClr val="FF4343"/>
              </a:solidFill>
            </a:endParaRPr>
          </a:p>
        </p:txBody>
      </p:sp>
      <p:sp>
        <p:nvSpPr>
          <p:cNvPr id="67619" name="Text Box 35"/>
          <p:cNvSpPr txBox="1">
            <a:spLocks noChangeArrowheads="1"/>
          </p:cNvSpPr>
          <p:nvPr/>
        </p:nvSpPr>
        <p:spPr bwMode="auto">
          <a:xfrm>
            <a:off x="5891213" y="3308350"/>
            <a:ext cx="2808287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2000">
                <a:solidFill>
                  <a:srgbClr val="990000"/>
                </a:solidFill>
                <a:cs typeface="Times New Roman" pitchFamily="18" charset="0"/>
              </a:rPr>
              <a:t>Inzulínový receptor</a:t>
            </a:r>
            <a:endParaRPr lang="cs-CZ" altLang="cs-CZ" sz="2000">
              <a:solidFill>
                <a:srgbClr val="990000"/>
              </a:solidFill>
            </a:endParaRPr>
          </a:p>
        </p:txBody>
      </p:sp>
      <p:sp>
        <p:nvSpPr>
          <p:cNvPr id="67620" name="Text Box 36"/>
          <p:cNvSpPr txBox="1">
            <a:spLocks noChangeArrowheads="1"/>
          </p:cNvSpPr>
          <p:nvPr/>
        </p:nvSpPr>
        <p:spPr bwMode="auto">
          <a:xfrm>
            <a:off x="5514975" y="4462463"/>
            <a:ext cx="280828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2000">
                <a:solidFill>
                  <a:srgbClr val="FFFF00"/>
                </a:solidFill>
                <a:cs typeface="Times New Roman" pitchFamily="18" charset="0"/>
              </a:rPr>
              <a:t>Adrenalínový receptor</a:t>
            </a:r>
            <a:endParaRPr lang="cs-CZ" altLang="cs-CZ" sz="2000">
              <a:solidFill>
                <a:srgbClr val="FFFF00"/>
              </a:solidFill>
            </a:endParaRPr>
          </a:p>
        </p:txBody>
      </p:sp>
      <p:sp>
        <p:nvSpPr>
          <p:cNvPr id="67621" name="Text Box 37"/>
          <p:cNvSpPr txBox="1">
            <a:spLocks noChangeArrowheads="1"/>
          </p:cNvSpPr>
          <p:nvPr/>
        </p:nvSpPr>
        <p:spPr bwMode="auto">
          <a:xfrm>
            <a:off x="3635375" y="4581525"/>
            <a:ext cx="1404938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FFFF00"/>
                </a:solidFill>
                <a:cs typeface="Times New Roman" pitchFamily="18" charset="0"/>
              </a:rPr>
              <a:t>   cAMP</a:t>
            </a:r>
            <a:endParaRPr lang="cs-CZ" altLang="cs-CZ" sz="2400">
              <a:solidFill>
                <a:srgbClr val="FFFF00"/>
              </a:solidFill>
            </a:endParaRPr>
          </a:p>
        </p:txBody>
      </p:sp>
      <p:sp>
        <p:nvSpPr>
          <p:cNvPr id="67622" name="Freeform 38"/>
          <p:cNvSpPr>
            <a:spLocks/>
          </p:cNvSpPr>
          <p:nvPr/>
        </p:nvSpPr>
        <p:spPr bwMode="auto">
          <a:xfrm>
            <a:off x="2916238" y="5013325"/>
            <a:ext cx="3384550" cy="1655763"/>
          </a:xfrm>
          <a:custGeom>
            <a:avLst/>
            <a:gdLst>
              <a:gd name="T0" fmla="*/ 2147483647 w 2132"/>
              <a:gd name="T1" fmla="*/ 2147483647 h 1043"/>
              <a:gd name="T2" fmla="*/ 2147483647 w 2132"/>
              <a:gd name="T3" fmla="*/ 2147483647 h 1043"/>
              <a:gd name="T4" fmla="*/ 0 w 2132"/>
              <a:gd name="T5" fmla="*/ 0 h 1043"/>
              <a:gd name="T6" fmla="*/ 0 60000 65536"/>
              <a:gd name="T7" fmla="*/ 0 60000 65536"/>
              <a:gd name="T8" fmla="*/ 0 60000 65536"/>
              <a:gd name="T9" fmla="*/ 0 w 2132"/>
              <a:gd name="T10" fmla="*/ 0 h 1043"/>
              <a:gd name="T11" fmla="*/ 2132 w 2132"/>
              <a:gd name="T12" fmla="*/ 1043 h 10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2" h="1043">
                <a:moveTo>
                  <a:pt x="2132" y="816"/>
                </a:moveTo>
                <a:cubicBezTo>
                  <a:pt x="2014" y="929"/>
                  <a:pt x="1897" y="1043"/>
                  <a:pt x="1542" y="907"/>
                </a:cubicBezTo>
                <a:cubicBezTo>
                  <a:pt x="1187" y="771"/>
                  <a:pt x="593" y="385"/>
                  <a:pt x="0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23" name="Freeform 39"/>
          <p:cNvSpPr>
            <a:spLocks/>
          </p:cNvSpPr>
          <p:nvPr/>
        </p:nvSpPr>
        <p:spPr bwMode="auto">
          <a:xfrm>
            <a:off x="4427538" y="5013325"/>
            <a:ext cx="720725" cy="400050"/>
          </a:xfrm>
          <a:custGeom>
            <a:avLst/>
            <a:gdLst>
              <a:gd name="T0" fmla="*/ 2147483647 w 454"/>
              <a:gd name="T1" fmla="*/ 2147483647 h 252"/>
              <a:gd name="T2" fmla="*/ 2147483647 w 454"/>
              <a:gd name="T3" fmla="*/ 2147483647 h 252"/>
              <a:gd name="T4" fmla="*/ 0 w 454"/>
              <a:gd name="T5" fmla="*/ 0 h 252"/>
              <a:gd name="T6" fmla="*/ 0 60000 65536"/>
              <a:gd name="T7" fmla="*/ 0 60000 65536"/>
              <a:gd name="T8" fmla="*/ 0 60000 65536"/>
              <a:gd name="T9" fmla="*/ 0 w 454"/>
              <a:gd name="T10" fmla="*/ 0 h 252"/>
              <a:gd name="T11" fmla="*/ 454 w 454"/>
              <a:gd name="T12" fmla="*/ 252 h 2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4" h="252">
                <a:moveTo>
                  <a:pt x="454" y="181"/>
                </a:moveTo>
                <a:cubicBezTo>
                  <a:pt x="425" y="188"/>
                  <a:pt x="356" y="252"/>
                  <a:pt x="280" y="222"/>
                </a:cubicBezTo>
                <a:cubicBezTo>
                  <a:pt x="204" y="192"/>
                  <a:pt x="58" y="46"/>
                  <a:pt x="0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24" name="Freeform 40"/>
          <p:cNvSpPr>
            <a:spLocks/>
          </p:cNvSpPr>
          <p:nvPr/>
        </p:nvSpPr>
        <p:spPr bwMode="auto">
          <a:xfrm>
            <a:off x="2063750" y="1196975"/>
            <a:ext cx="2436813" cy="2879725"/>
          </a:xfrm>
          <a:custGeom>
            <a:avLst/>
            <a:gdLst>
              <a:gd name="T0" fmla="*/ 2147483647 w 1535"/>
              <a:gd name="T1" fmla="*/ 2147483647 h 1814"/>
              <a:gd name="T2" fmla="*/ 2147483647 w 1535"/>
              <a:gd name="T3" fmla="*/ 2147483647 h 1814"/>
              <a:gd name="T4" fmla="*/ 2147483647 w 1535"/>
              <a:gd name="T5" fmla="*/ 2147483647 h 1814"/>
              <a:gd name="T6" fmla="*/ 2147483647 w 1535"/>
              <a:gd name="T7" fmla="*/ 0 h 1814"/>
              <a:gd name="T8" fmla="*/ 0 60000 65536"/>
              <a:gd name="T9" fmla="*/ 0 60000 65536"/>
              <a:gd name="T10" fmla="*/ 0 60000 65536"/>
              <a:gd name="T11" fmla="*/ 0 60000 65536"/>
              <a:gd name="T12" fmla="*/ 0 w 1535"/>
              <a:gd name="T13" fmla="*/ 0 h 1814"/>
              <a:gd name="T14" fmla="*/ 1535 w 1535"/>
              <a:gd name="T15" fmla="*/ 1814 h 18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35" h="1814">
                <a:moveTo>
                  <a:pt x="174" y="1814"/>
                </a:moveTo>
                <a:cubicBezTo>
                  <a:pt x="87" y="1591"/>
                  <a:pt x="0" y="1368"/>
                  <a:pt x="38" y="1134"/>
                </a:cubicBezTo>
                <a:cubicBezTo>
                  <a:pt x="76" y="900"/>
                  <a:pt x="152" y="597"/>
                  <a:pt x="401" y="408"/>
                </a:cubicBezTo>
                <a:cubicBezTo>
                  <a:pt x="650" y="219"/>
                  <a:pt x="1092" y="109"/>
                  <a:pt x="1535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25" name="Text Box 41"/>
          <p:cNvSpPr txBox="1">
            <a:spLocks noChangeArrowheads="1"/>
          </p:cNvSpPr>
          <p:nvPr/>
        </p:nvSpPr>
        <p:spPr bwMode="auto">
          <a:xfrm>
            <a:off x="4284663" y="981075"/>
            <a:ext cx="93662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66FF33"/>
                </a:solidFill>
                <a:cs typeface="Times New Roman" pitchFamily="18" charset="0"/>
              </a:rPr>
              <a:t> </a:t>
            </a:r>
            <a:r>
              <a:rPr lang="cs-CZ" altLang="cs-CZ" sz="2400">
                <a:solidFill>
                  <a:srgbClr val="66FF33"/>
                </a:solidFill>
              </a:rPr>
              <a:t>  </a:t>
            </a:r>
            <a:r>
              <a:rPr lang="cs-CZ" altLang="cs-CZ" sz="2400">
                <a:solidFill>
                  <a:srgbClr val="66FF33"/>
                </a:solidFill>
                <a:cs typeface="Times New Roman" pitchFamily="18" charset="0"/>
              </a:rPr>
              <a:t>K</a:t>
            </a:r>
            <a:r>
              <a:rPr lang="cs-CZ" altLang="cs-CZ" sz="2400" baseline="30000">
                <a:solidFill>
                  <a:srgbClr val="66FF33"/>
                </a:solidFill>
                <a:cs typeface="Times New Roman" pitchFamily="18" charset="0"/>
              </a:rPr>
              <a:t>+</a:t>
            </a:r>
            <a:endParaRPr lang="cs-CZ" altLang="cs-CZ" sz="2400">
              <a:solidFill>
                <a:srgbClr val="66FF33"/>
              </a:solidFill>
            </a:endParaRPr>
          </a:p>
        </p:txBody>
      </p:sp>
      <p:sp>
        <p:nvSpPr>
          <p:cNvPr id="67626" name="Freeform 42"/>
          <p:cNvSpPr>
            <a:spLocks/>
          </p:cNvSpPr>
          <p:nvPr/>
        </p:nvSpPr>
        <p:spPr bwMode="auto">
          <a:xfrm>
            <a:off x="2711450" y="1341438"/>
            <a:ext cx="1789113" cy="3311525"/>
          </a:xfrm>
          <a:custGeom>
            <a:avLst/>
            <a:gdLst>
              <a:gd name="T0" fmla="*/ 2147483647 w 1127"/>
              <a:gd name="T1" fmla="*/ 2147483647 h 2086"/>
              <a:gd name="T2" fmla="*/ 2147483647 w 1127"/>
              <a:gd name="T3" fmla="*/ 2147483647 h 2086"/>
              <a:gd name="T4" fmla="*/ 2147483647 w 1127"/>
              <a:gd name="T5" fmla="*/ 2147483647 h 2086"/>
              <a:gd name="T6" fmla="*/ 2147483647 w 1127"/>
              <a:gd name="T7" fmla="*/ 2147483647 h 2086"/>
              <a:gd name="T8" fmla="*/ 2147483647 w 1127"/>
              <a:gd name="T9" fmla="*/ 2147483647 h 2086"/>
              <a:gd name="T10" fmla="*/ 2147483647 w 1127"/>
              <a:gd name="T11" fmla="*/ 0 h 20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27"/>
              <a:gd name="T19" fmla="*/ 0 h 2086"/>
              <a:gd name="T20" fmla="*/ 1127 w 1127"/>
              <a:gd name="T21" fmla="*/ 2086 h 208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27" h="2086">
                <a:moveTo>
                  <a:pt x="809" y="2086"/>
                </a:moveTo>
                <a:cubicBezTo>
                  <a:pt x="684" y="2006"/>
                  <a:pt x="559" y="1927"/>
                  <a:pt x="446" y="1814"/>
                </a:cubicBezTo>
                <a:cubicBezTo>
                  <a:pt x="333" y="1701"/>
                  <a:pt x="197" y="1557"/>
                  <a:pt x="129" y="1406"/>
                </a:cubicBezTo>
                <a:cubicBezTo>
                  <a:pt x="61" y="1255"/>
                  <a:pt x="0" y="1073"/>
                  <a:pt x="38" y="907"/>
                </a:cubicBezTo>
                <a:cubicBezTo>
                  <a:pt x="76" y="741"/>
                  <a:pt x="174" y="559"/>
                  <a:pt x="356" y="408"/>
                </a:cubicBezTo>
                <a:cubicBezTo>
                  <a:pt x="538" y="257"/>
                  <a:pt x="832" y="128"/>
                  <a:pt x="1127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27" name="Freeform 43"/>
          <p:cNvSpPr>
            <a:spLocks/>
          </p:cNvSpPr>
          <p:nvPr/>
        </p:nvSpPr>
        <p:spPr bwMode="auto">
          <a:xfrm>
            <a:off x="3371850" y="1484313"/>
            <a:ext cx="1609725" cy="2630487"/>
          </a:xfrm>
          <a:custGeom>
            <a:avLst/>
            <a:gdLst>
              <a:gd name="T0" fmla="*/ 2147483647 w 1014"/>
              <a:gd name="T1" fmla="*/ 2147483647 h 1657"/>
              <a:gd name="T2" fmla="*/ 2147483647 w 1014"/>
              <a:gd name="T3" fmla="*/ 2147483647 h 1657"/>
              <a:gd name="T4" fmla="*/ 2147483647 w 1014"/>
              <a:gd name="T5" fmla="*/ 2147483647 h 1657"/>
              <a:gd name="T6" fmla="*/ 2147483647 w 1014"/>
              <a:gd name="T7" fmla="*/ 2147483647 h 1657"/>
              <a:gd name="T8" fmla="*/ 2147483647 w 1014"/>
              <a:gd name="T9" fmla="*/ 2147483647 h 1657"/>
              <a:gd name="T10" fmla="*/ 2147483647 w 1014"/>
              <a:gd name="T11" fmla="*/ 0 h 16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14"/>
              <a:gd name="T19" fmla="*/ 0 h 1657"/>
              <a:gd name="T20" fmla="*/ 1014 w 1014"/>
              <a:gd name="T21" fmla="*/ 1657 h 16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14" h="1657">
                <a:moveTo>
                  <a:pt x="1014" y="1657"/>
                </a:moveTo>
                <a:cubicBezTo>
                  <a:pt x="945" y="1641"/>
                  <a:pt x="736" y="1612"/>
                  <a:pt x="597" y="1551"/>
                </a:cubicBezTo>
                <a:cubicBezTo>
                  <a:pt x="458" y="1490"/>
                  <a:pt x="274" y="1377"/>
                  <a:pt x="180" y="1293"/>
                </a:cubicBezTo>
                <a:cubicBezTo>
                  <a:pt x="86" y="1209"/>
                  <a:pt x="40" y="1161"/>
                  <a:pt x="30" y="1044"/>
                </a:cubicBezTo>
                <a:cubicBezTo>
                  <a:pt x="20" y="927"/>
                  <a:pt x="0" y="764"/>
                  <a:pt x="121" y="590"/>
                </a:cubicBezTo>
                <a:cubicBezTo>
                  <a:pt x="242" y="416"/>
                  <a:pt x="650" y="98"/>
                  <a:pt x="756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28" name="Freeform 44"/>
          <p:cNvSpPr>
            <a:spLocks/>
          </p:cNvSpPr>
          <p:nvPr/>
        </p:nvSpPr>
        <p:spPr bwMode="auto">
          <a:xfrm>
            <a:off x="4343400" y="2781300"/>
            <a:ext cx="842963" cy="1165225"/>
          </a:xfrm>
          <a:custGeom>
            <a:avLst/>
            <a:gdLst>
              <a:gd name="T0" fmla="*/ 2147483647 w 531"/>
              <a:gd name="T1" fmla="*/ 2147483647 h 734"/>
              <a:gd name="T2" fmla="*/ 2147483647 w 531"/>
              <a:gd name="T3" fmla="*/ 2147483647 h 734"/>
              <a:gd name="T4" fmla="*/ 2147483647 w 531"/>
              <a:gd name="T5" fmla="*/ 2147483647 h 734"/>
              <a:gd name="T6" fmla="*/ 2147483647 w 531"/>
              <a:gd name="T7" fmla="*/ 2147483647 h 734"/>
              <a:gd name="T8" fmla="*/ 2147483647 w 531"/>
              <a:gd name="T9" fmla="*/ 0 h 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1"/>
              <a:gd name="T16" fmla="*/ 0 h 734"/>
              <a:gd name="T17" fmla="*/ 531 w 531"/>
              <a:gd name="T18" fmla="*/ 734 h 7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1" h="734">
                <a:moveTo>
                  <a:pt x="531" y="734"/>
                </a:moveTo>
                <a:cubicBezTo>
                  <a:pt x="475" y="710"/>
                  <a:pt x="275" y="646"/>
                  <a:pt x="189" y="589"/>
                </a:cubicBezTo>
                <a:cubicBezTo>
                  <a:pt x="103" y="532"/>
                  <a:pt x="30" y="466"/>
                  <a:pt x="15" y="393"/>
                </a:cubicBezTo>
                <a:cubicBezTo>
                  <a:pt x="0" y="320"/>
                  <a:pt x="40" y="215"/>
                  <a:pt x="99" y="150"/>
                </a:cubicBezTo>
                <a:cubicBezTo>
                  <a:pt x="158" y="85"/>
                  <a:pt x="314" y="31"/>
                  <a:pt x="371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S9781416031154-037-f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50" y="95250"/>
            <a:ext cx="57531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124075" y="536575"/>
            <a:ext cx="461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>
                <a:solidFill>
                  <a:srgbClr val="FFFF00"/>
                </a:solidFill>
              </a:rPr>
              <a:t>Summary of tubular potassium transport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95288" y="1700213"/>
            <a:ext cx="8321675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700">
                <a:solidFill>
                  <a:srgbClr val="FFFF00"/>
                </a:solidFill>
              </a:rPr>
              <a:t>                                                  </a:t>
            </a:r>
            <a:r>
              <a:rPr lang="en-US" altLang="cs-CZ" sz="1700">
                <a:solidFill>
                  <a:srgbClr val="FFFF00"/>
                </a:solidFill>
              </a:rPr>
              <a:t>Normal- or high-potassium  Low-potassium</a:t>
            </a:r>
          </a:p>
          <a:p>
            <a:r>
              <a:rPr lang="en-US" altLang="cs-CZ" sz="1700">
                <a:solidFill>
                  <a:srgbClr val="FFFF00"/>
                </a:solidFill>
              </a:rPr>
              <a:t>Tubular segment                     diet                                          diet</a:t>
            </a:r>
          </a:p>
          <a:p>
            <a:endParaRPr lang="en-US" altLang="cs-CZ" sz="1700">
              <a:solidFill>
                <a:srgbClr val="FFFF00"/>
              </a:solidFill>
            </a:endParaRPr>
          </a:p>
          <a:p>
            <a:r>
              <a:rPr lang="en-US" altLang="cs-CZ" sz="1700">
                <a:solidFill>
                  <a:srgbClr val="FFFFFF"/>
                </a:solidFill>
              </a:rPr>
              <a:t>Proximal tubule                       Reabsorption (60-80 %)         Reabsorption (55 %)</a:t>
            </a:r>
          </a:p>
          <a:p>
            <a:endParaRPr lang="en-US" altLang="cs-CZ" sz="1700">
              <a:solidFill>
                <a:srgbClr val="FFFFFF"/>
              </a:solidFill>
            </a:endParaRPr>
          </a:p>
          <a:p>
            <a:r>
              <a:rPr lang="en-US" altLang="cs-CZ" sz="1700">
                <a:solidFill>
                  <a:srgbClr val="FFFFFF"/>
                </a:solidFill>
              </a:rPr>
              <a:t>Thick ascending limb              Reabsorption (5-25 %)           Reabsorption (30 %)</a:t>
            </a:r>
          </a:p>
          <a:p>
            <a:endParaRPr lang="en-US" altLang="cs-CZ" sz="1700">
              <a:solidFill>
                <a:srgbClr val="FFFFFF"/>
              </a:solidFill>
            </a:endParaRPr>
          </a:p>
          <a:p>
            <a:r>
              <a:rPr lang="en-US" altLang="cs-CZ" sz="1700">
                <a:solidFill>
                  <a:srgbClr val="FFFFFF"/>
                </a:solidFill>
              </a:rPr>
              <a:t>Distal convoluted tubule         </a:t>
            </a:r>
            <a:r>
              <a:rPr lang="en-US" altLang="cs-CZ" sz="1700">
                <a:solidFill>
                  <a:srgbClr val="FF3300"/>
                </a:solidFill>
              </a:rPr>
              <a:t>Secretion  </a:t>
            </a:r>
            <a:r>
              <a:rPr lang="en-US" altLang="cs-CZ" sz="1700">
                <a:solidFill>
                  <a:srgbClr val="FFFFFF"/>
                </a:solidFill>
              </a:rPr>
              <a:t>                               Reabsorption</a:t>
            </a:r>
          </a:p>
          <a:p>
            <a:endParaRPr lang="en-US" altLang="cs-CZ" sz="1700">
              <a:solidFill>
                <a:srgbClr val="FFFFFF"/>
              </a:solidFill>
            </a:endParaRPr>
          </a:p>
          <a:p>
            <a:r>
              <a:rPr lang="en-US" altLang="cs-CZ" sz="1700">
                <a:solidFill>
                  <a:srgbClr val="FFFFFF"/>
                </a:solidFill>
              </a:rPr>
              <a:t>Cortical collecting duct           </a:t>
            </a:r>
            <a:r>
              <a:rPr lang="en-US" altLang="cs-CZ" sz="1700">
                <a:solidFill>
                  <a:srgbClr val="FF3300"/>
                </a:solidFill>
              </a:rPr>
              <a:t>Substantial secretion</a:t>
            </a:r>
            <a:r>
              <a:rPr lang="en-US" altLang="cs-CZ" sz="1700">
                <a:solidFill>
                  <a:srgbClr val="FFFFFF"/>
                </a:solidFill>
              </a:rPr>
              <a:t> </a:t>
            </a:r>
            <a:r>
              <a:rPr lang="en-US" altLang="cs-CZ" sz="1700">
                <a:solidFill>
                  <a:srgbClr val="FFFFFF"/>
                </a:solidFill>
                <a:cs typeface="Arial" charset="0"/>
              </a:rPr>
              <a:t>            0</a:t>
            </a:r>
          </a:p>
          <a:p>
            <a:r>
              <a:rPr lang="en-US" altLang="cs-CZ" sz="1700">
                <a:solidFill>
                  <a:srgbClr val="FFFFFF"/>
                </a:solidFill>
              </a:rPr>
              <a:t>(Principals cells)                      </a:t>
            </a:r>
            <a:r>
              <a:rPr lang="en-US" altLang="cs-CZ" sz="1700" i="1">
                <a:solidFill>
                  <a:srgbClr val="FF3300"/>
                </a:solidFill>
              </a:rPr>
              <a:t>(15-180 %)</a:t>
            </a:r>
          </a:p>
          <a:p>
            <a:endParaRPr lang="en-US" altLang="cs-CZ" sz="1700">
              <a:solidFill>
                <a:srgbClr val="FFFFFF"/>
              </a:solidFill>
            </a:endParaRPr>
          </a:p>
          <a:p>
            <a:r>
              <a:rPr lang="en-US" altLang="cs-CZ" sz="1700">
                <a:solidFill>
                  <a:srgbClr val="FFFFFF"/>
                </a:solidFill>
              </a:rPr>
              <a:t>Cortical collecting duct           Reabsorption (10 %)               Reabsorption (10 %)</a:t>
            </a:r>
          </a:p>
          <a:p>
            <a:r>
              <a:rPr lang="en-US" altLang="cs-CZ" sz="1700">
                <a:solidFill>
                  <a:srgbClr val="FFFFFF"/>
                </a:solidFill>
              </a:rPr>
              <a:t>(Intecalated cells, type A)</a:t>
            </a:r>
          </a:p>
          <a:p>
            <a:endParaRPr lang="en-US" altLang="cs-CZ" sz="1700">
              <a:solidFill>
                <a:srgbClr val="FFFFFF"/>
              </a:solidFill>
            </a:endParaRPr>
          </a:p>
          <a:p>
            <a:r>
              <a:rPr lang="en-US" altLang="cs-CZ" sz="1700">
                <a:solidFill>
                  <a:srgbClr val="FFFFFF"/>
                </a:solidFill>
              </a:rPr>
              <a:t>Medullary collecting duct        Reabsorption (5 %)                 Reabsorption (5 %)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70659" name="Picture 3" descr="S02401-029-f002"/>
          <p:cNvPicPr>
            <a:picLocks noChangeAspect="1" noChangeArrowheads="1"/>
          </p:cNvPicPr>
          <p:nvPr/>
        </p:nvPicPr>
        <p:blipFill>
          <a:blip r:embed="rId3" cstate="print"/>
          <a:srcRect b="5569"/>
          <a:stretch>
            <a:fillRect/>
          </a:stretch>
        </p:blipFill>
        <p:spPr bwMode="auto">
          <a:xfrm>
            <a:off x="93663" y="558800"/>
            <a:ext cx="8956675" cy="589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979613" y="260350"/>
            <a:ext cx="4959350" cy="366713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en-US" altLang="cs-CZ">
                <a:solidFill>
                  <a:srgbClr val="FFFFFF"/>
                </a:solidFill>
              </a:rPr>
              <a:t>Relation of Osmolality to Osmotic Pressure 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836613"/>
            <a:ext cx="8810625" cy="18034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en-US" altLang="cs-CZ" sz="1600">
                <a:solidFill>
                  <a:srgbClr val="FFFFFF"/>
                </a:solidFill>
              </a:rPr>
              <a:t>A concentration of 1 osmole/L will cause 19 300 mmHg osmotic pressure</a:t>
            </a:r>
          </a:p>
          <a:p>
            <a:pPr algn="just"/>
            <a:r>
              <a:rPr lang="en-US" altLang="cs-CZ" sz="1600">
                <a:solidFill>
                  <a:srgbClr val="FFFFFF"/>
                </a:solidFill>
              </a:rPr>
              <a:t>1 milliosmole/L is equivalent to 19.3 mmHg</a:t>
            </a:r>
          </a:p>
          <a:p>
            <a:pPr algn="just"/>
            <a:r>
              <a:rPr lang="en-US" altLang="cs-CZ" sz="1600">
                <a:solidFill>
                  <a:srgbClr val="FFFFFF"/>
                </a:solidFill>
              </a:rPr>
              <a:t>Physiologically body fluids 300 mOsm/L = 5790 mmHg total osmotic pressure</a:t>
            </a:r>
          </a:p>
          <a:p>
            <a:pPr algn="just"/>
            <a:endParaRPr lang="en-US" altLang="cs-CZ" sz="1600">
              <a:solidFill>
                <a:srgbClr val="FFFFFF"/>
              </a:solidFill>
            </a:endParaRPr>
          </a:p>
          <a:p>
            <a:pPr algn="just"/>
            <a:r>
              <a:rPr lang="en-US" altLang="cs-CZ" sz="1600">
                <a:solidFill>
                  <a:srgbClr val="FFFFFF"/>
                </a:solidFill>
              </a:rPr>
              <a:t>                        Corrected osmolar activity (</a:t>
            </a:r>
            <a:r>
              <a:rPr lang="en-US" altLang="cs-CZ" sz="1600" i="1">
                <a:solidFill>
                  <a:srgbClr val="FFFFFF"/>
                </a:solidFill>
              </a:rPr>
              <a:t>osmotic coefficient</a:t>
            </a:r>
            <a:r>
              <a:rPr lang="en-US" altLang="cs-CZ" sz="1600">
                <a:solidFill>
                  <a:srgbClr val="FFFFFF"/>
                </a:solidFill>
              </a:rPr>
              <a:t>) = 0.93</a:t>
            </a:r>
          </a:p>
          <a:p>
            <a:pPr algn="just"/>
            <a:r>
              <a:rPr lang="en-US" altLang="cs-CZ" sz="1600">
                <a:solidFill>
                  <a:srgbClr val="FFFFFF"/>
                </a:solidFill>
              </a:rPr>
              <a:t>The reason for this correction is that cations and anions exert interionic attraction, which</a:t>
            </a:r>
          </a:p>
          <a:p>
            <a:pPr algn="just"/>
            <a:r>
              <a:rPr lang="en-US" altLang="cs-CZ" sz="1600">
                <a:solidFill>
                  <a:srgbClr val="FFFFFF"/>
                </a:solidFill>
              </a:rPr>
              <a:t>Can cause a slight decrease in the osmotic „activity“ of the dissolved substance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827088" y="3213100"/>
            <a:ext cx="7296150" cy="611188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cs-CZ">
                <a:solidFill>
                  <a:srgbClr val="FFFFFF"/>
                </a:solidFill>
              </a:rPr>
              <a:t>Calculation of the Osmolarity and Osmotic Pressure of a Solution</a:t>
            </a:r>
          </a:p>
          <a:p>
            <a:pPr algn="ctr"/>
            <a:r>
              <a:rPr lang="en-US" altLang="cs-CZ" sz="1600">
                <a:solidFill>
                  <a:srgbClr val="FFFFFF"/>
                </a:solidFill>
              </a:rPr>
              <a:t>(by using van´t Hoff´s law)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79388" y="4149725"/>
            <a:ext cx="8666162" cy="100647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cs-CZ" altLang="cs-CZ" sz="1500">
                <a:solidFill>
                  <a:srgbClr val="FFFFFF"/>
                </a:solidFill>
              </a:rPr>
              <a:t>0.9 % NaCl = 9 g NaCl per liter. Molecular weight of sodium chloride is 58.5 g/mol, the molarity</a:t>
            </a:r>
          </a:p>
          <a:p>
            <a:r>
              <a:rPr lang="cs-CZ" altLang="cs-CZ" sz="1500">
                <a:solidFill>
                  <a:srgbClr val="FFFFFF"/>
                </a:solidFill>
              </a:rPr>
              <a:t>of solution is 9 g/L divided by 58.5 g/mol = 0.154 mol/L.</a:t>
            </a:r>
          </a:p>
          <a:p>
            <a:r>
              <a:rPr lang="cs-CZ" altLang="cs-CZ" sz="1500">
                <a:solidFill>
                  <a:srgbClr val="FFFFFF"/>
                </a:solidFill>
              </a:rPr>
              <a:t>The osmolarity is 2 x 0.154 = 0.308 osm/L = 308 mOsm/L</a:t>
            </a:r>
          </a:p>
          <a:p>
            <a:r>
              <a:rPr lang="cs-CZ" altLang="cs-CZ" sz="1500">
                <a:solidFill>
                  <a:srgbClr val="FFFFFF"/>
                </a:solidFill>
              </a:rPr>
              <a:t>308 mOsm/L x 0.93 (osmotic coefficient) = 286 mOsm/L is the actual osmolarity of 0.9 % NaCl</a:t>
            </a:r>
            <a:endParaRPr lang="en-US" altLang="cs-CZ" sz="15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reeform 2"/>
          <p:cNvSpPr>
            <a:spLocks/>
          </p:cNvSpPr>
          <p:nvPr/>
        </p:nvSpPr>
        <p:spPr bwMode="auto">
          <a:xfrm>
            <a:off x="1581150" y="1397000"/>
            <a:ext cx="5884863" cy="4321175"/>
          </a:xfrm>
          <a:custGeom>
            <a:avLst/>
            <a:gdLst>
              <a:gd name="T0" fmla="*/ 2147483647 w 3707"/>
              <a:gd name="T1" fmla="*/ 2147483647 h 2722"/>
              <a:gd name="T2" fmla="*/ 2147483647 w 3707"/>
              <a:gd name="T3" fmla="*/ 2147483647 h 2722"/>
              <a:gd name="T4" fmla="*/ 2147483647 w 3707"/>
              <a:gd name="T5" fmla="*/ 2147483647 h 2722"/>
              <a:gd name="T6" fmla="*/ 2147483647 w 3707"/>
              <a:gd name="T7" fmla="*/ 2147483647 h 2722"/>
              <a:gd name="T8" fmla="*/ 2147483647 w 3707"/>
              <a:gd name="T9" fmla="*/ 2147483647 h 2722"/>
              <a:gd name="T10" fmla="*/ 2147483647 w 3707"/>
              <a:gd name="T11" fmla="*/ 2147483647 h 2722"/>
              <a:gd name="T12" fmla="*/ 2147483647 w 3707"/>
              <a:gd name="T13" fmla="*/ 2147483647 h 2722"/>
              <a:gd name="T14" fmla="*/ 2147483647 w 3707"/>
              <a:gd name="T15" fmla="*/ 2147483647 h 2722"/>
              <a:gd name="T16" fmla="*/ 2147483647 w 3707"/>
              <a:gd name="T17" fmla="*/ 2147483647 h 2722"/>
              <a:gd name="T18" fmla="*/ 2147483647 w 3707"/>
              <a:gd name="T19" fmla="*/ 2147483647 h 2722"/>
              <a:gd name="T20" fmla="*/ 2147483647 w 3707"/>
              <a:gd name="T21" fmla="*/ 2147483647 h 2722"/>
              <a:gd name="T22" fmla="*/ 2147483647 w 3707"/>
              <a:gd name="T23" fmla="*/ 2147483647 h 2722"/>
              <a:gd name="T24" fmla="*/ 2147483647 w 3707"/>
              <a:gd name="T25" fmla="*/ 2147483647 h 2722"/>
              <a:gd name="T26" fmla="*/ 2147483647 w 3707"/>
              <a:gd name="T27" fmla="*/ 2147483647 h 2722"/>
              <a:gd name="T28" fmla="*/ 2147483647 w 3707"/>
              <a:gd name="T29" fmla="*/ 2147483647 h 2722"/>
              <a:gd name="T30" fmla="*/ 2147483647 w 3707"/>
              <a:gd name="T31" fmla="*/ 2147483647 h 2722"/>
              <a:gd name="T32" fmla="*/ 2147483647 w 3707"/>
              <a:gd name="T33" fmla="*/ 2147483647 h 2722"/>
              <a:gd name="T34" fmla="*/ 2147483647 w 3707"/>
              <a:gd name="T35" fmla="*/ 2147483647 h 2722"/>
              <a:gd name="T36" fmla="*/ 2147483647 w 3707"/>
              <a:gd name="T37" fmla="*/ 2147483647 h 2722"/>
              <a:gd name="T38" fmla="*/ 2147483647 w 3707"/>
              <a:gd name="T39" fmla="*/ 2147483647 h 2722"/>
              <a:gd name="T40" fmla="*/ 2147483647 w 3707"/>
              <a:gd name="T41" fmla="*/ 2147483647 h 2722"/>
              <a:gd name="T42" fmla="*/ 2147483647 w 3707"/>
              <a:gd name="T43" fmla="*/ 2147483647 h 2722"/>
              <a:gd name="T44" fmla="*/ 2147483647 w 3707"/>
              <a:gd name="T45" fmla="*/ 2147483647 h 2722"/>
              <a:gd name="T46" fmla="*/ 2147483647 w 3707"/>
              <a:gd name="T47" fmla="*/ 2147483647 h 2722"/>
              <a:gd name="T48" fmla="*/ 2147483647 w 3707"/>
              <a:gd name="T49" fmla="*/ 2147483647 h 2722"/>
              <a:gd name="T50" fmla="*/ 2147483647 w 3707"/>
              <a:gd name="T51" fmla="*/ 2147483647 h 2722"/>
              <a:gd name="T52" fmla="*/ 2147483647 w 3707"/>
              <a:gd name="T53" fmla="*/ 2147483647 h 2722"/>
              <a:gd name="T54" fmla="*/ 2147483647 w 3707"/>
              <a:gd name="T55" fmla="*/ 2147483647 h 2722"/>
              <a:gd name="T56" fmla="*/ 2147483647 w 3707"/>
              <a:gd name="T57" fmla="*/ 2147483647 h 2722"/>
              <a:gd name="T58" fmla="*/ 2147483647 w 3707"/>
              <a:gd name="T59" fmla="*/ 2147483647 h 2722"/>
              <a:gd name="T60" fmla="*/ 2147483647 w 3707"/>
              <a:gd name="T61" fmla="*/ 2147483647 h 2722"/>
              <a:gd name="T62" fmla="*/ 2147483647 w 3707"/>
              <a:gd name="T63" fmla="*/ 2147483647 h 2722"/>
              <a:gd name="T64" fmla="*/ 2147483647 w 3707"/>
              <a:gd name="T65" fmla="*/ 2147483647 h 2722"/>
              <a:gd name="T66" fmla="*/ 2147483647 w 3707"/>
              <a:gd name="T67" fmla="*/ 2147483647 h 2722"/>
              <a:gd name="T68" fmla="*/ 2147483647 w 3707"/>
              <a:gd name="T69" fmla="*/ 2147483647 h 2722"/>
              <a:gd name="T70" fmla="*/ 2147483647 w 3707"/>
              <a:gd name="T71" fmla="*/ 2147483647 h 2722"/>
              <a:gd name="T72" fmla="*/ 2147483647 w 3707"/>
              <a:gd name="T73" fmla="*/ 2147483647 h 2722"/>
              <a:gd name="T74" fmla="*/ 2147483647 w 3707"/>
              <a:gd name="T75" fmla="*/ 2147483647 h 2722"/>
              <a:gd name="T76" fmla="*/ 2147483647 w 3707"/>
              <a:gd name="T77" fmla="*/ 2147483647 h 2722"/>
              <a:gd name="T78" fmla="*/ 2147483647 w 3707"/>
              <a:gd name="T79" fmla="*/ 2147483647 h 2722"/>
              <a:gd name="T80" fmla="*/ 2147483647 w 3707"/>
              <a:gd name="T81" fmla="*/ 2147483647 h 2722"/>
              <a:gd name="T82" fmla="*/ 2147483647 w 3707"/>
              <a:gd name="T83" fmla="*/ 2147483647 h 2722"/>
              <a:gd name="T84" fmla="*/ 2147483647 w 3707"/>
              <a:gd name="T85" fmla="*/ 2147483647 h 2722"/>
              <a:gd name="T86" fmla="*/ 2147483647 w 3707"/>
              <a:gd name="T87" fmla="*/ 2147483647 h 2722"/>
              <a:gd name="T88" fmla="*/ 2147483647 w 3707"/>
              <a:gd name="T89" fmla="*/ 2147483647 h 2722"/>
              <a:gd name="T90" fmla="*/ 2147483647 w 3707"/>
              <a:gd name="T91" fmla="*/ 2147483647 h 2722"/>
              <a:gd name="T92" fmla="*/ 2147483647 w 3707"/>
              <a:gd name="T93" fmla="*/ 2147483647 h 2722"/>
              <a:gd name="T94" fmla="*/ 2147483647 w 3707"/>
              <a:gd name="T95" fmla="*/ 2147483647 h 2722"/>
              <a:gd name="T96" fmla="*/ 2147483647 w 3707"/>
              <a:gd name="T97" fmla="*/ 2147483647 h 2722"/>
              <a:gd name="T98" fmla="*/ 2147483647 w 3707"/>
              <a:gd name="T99" fmla="*/ 2147483647 h 2722"/>
              <a:gd name="T100" fmla="*/ 2147483647 w 3707"/>
              <a:gd name="T101" fmla="*/ 2147483647 h 272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707"/>
              <a:gd name="T154" fmla="*/ 0 h 2722"/>
              <a:gd name="T155" fmla="*/ 3707 w 3707"/>
              <a:gd name="T156" fmla="*/ 2722 h 272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707" h="2722">
                <a:moveTo>
                  <a:pt x="472" y="203"/>
                </a:moveTo>
                <a:cubicBezTo>
                  <a:pt x="383" y="210"/>
                  <a:pt x="187" y="175"/>
                  <a:pt x="118" y="204"/>
                </a:cubicBezTo>
                <a:cubicBezTo>
                  <a:pt x="49" y="233"/>
                  <a:pt x="63" y="312"/>
                  <a:pt x="57" y="378"/>
                </a:cubicBezTo>
                <a:cubicBezTo>
                  <a:pt x="51" y="444"/>
                  <a:pt x="52" y="562"/>
                  <a:pt x="80" y="598"/>
                </a:cubicBezTo>
                <a:cubicBezTo>
                  <a:pt x="108" y="634"/>
                  <a:pt x="166" y="590"/>
                  <a:pt x="223" y="597"/>
                </a:cubicBezTo>
                <a:cubicBezTo>
                  <a:pt x="280" y="604"/>
                  <a:pt x="400" y="609"/>
                  <a:pt x="422" y="639"/>
                </a:cubicBezTo>
                <a:cubicBezTo>
                  <a:pt x="444" y="669"/>
                  <a:pt x="415" y="745"/>
                  <a:pt x="353" y="780"/>
                </a:cubicBezTo>
                <a:cubicBezTo>
                  <a:pt x="291" y="815"/>
                  <a:pt x="100" y="818"/>
                  <a:pt x="50" y="848"/>
                </a:cubicBezTo>
                <a:cubicBezTo>
                  <a:pt x="0" y="878"/>
                  <a:pt x="21" y="924"/>
                  <a:pt x="50" y="962"/>
                </a:cubicBezTo>
                <a:cubicBezTo>
                  <a:pt x="79" y="1000"/>
                  <a:pt x="225" y="1037"/>
                  <a:pt x="224" y="1075"/>
                </a:cubicBezTo>
                <a:cubicBezTo>
                  <a:pt x="223" y="1113"/>
                  <a:pt x="66" y="1127"/>
                  <a:pt x="42" y="1189"/>
                </a:cubicBezTo>
                <a:cubicBezTo>
                  <a:pt x="18" y="1251"/>
                  <a:pt x="50" y="1400"/>
                  <a:pt x="80" y="1447"/>
                </a:cubicBezTo>
                <a:cubicBezTo>
                  <a:pt x="110" y="1494"/>
                  <a:pt x="170" y="1450"/>
                  <a:pt x="224" y="1469"/>
                </a:cubicBezTo>
                <a:cubicBezTo>
                  <a:pt x="278" y="1488"/>
                  <a:pt x="427" y="1533"/>
                  <a:pt x="405" y="1563"/>
                </a:cubicBezTo>
                <a:cubicBezTo>
                  <a:pt x="383" y="1593"/>
                  <a:pt x="139" y="1616"/>
                  <a:pt x="90" y="1647"/>
                </a:cubicBezTo>
                <a:cubicBezTo>
                  <a:pt x="41" y="1678"/>
                  <a:pt x="66" y="1722"/>
                  <a:pt x="111" y="1750"/>
                </a:cubicBezTo>
                <a:cubicBezTo>
                  <a:pt x="156" y="1778"/>
                  <a:pt x="316" y="1737"/>
                  <a:pt x="361" y="1818"/>
                </a:cubicBezTo>
                <a:cubicBezTo>
                  <a:pt x="406" y="1899"/>
                  <a:pt x="422" y="2161"/>
                  <a:pt x="383" y="2235"/>
                </a:cubicBezTo>
                <a:cubicBezTo>
                  <a:pt x="344" y="2309"/>
                  <a:pt x="164" y="2239"/>
                  <a:pt x="126" y="2265"/>
                </a:cubicBezTo>
                <a:cubicBezTo>
                  <a:pt x="88" y="2291"/>
                  <a:pt x="132" y="2346"/>
                  <a:pt x="156" y="2394"/>
                </a:cubicBezTo>
                <a:cubicBezTo>
                  <a:pt x="180" y="2442"/>
                  <a:pt x="173" y="2523"/>
                  <a:pt x="273" y="2551"/>
                </a:cubicBezTo>
                <a:cubicBezTo>
                  <a:pt x="373" y="2579"/>
                  <a:pt x="632" y="2536"/>
                  <a:pt x="754" y="2565"/>
                </a:cubicBezTo>
                <a:cubicBezTo>
                  <a:pt x="876" y="2593"/>
                  <a:pt x="920" y="2722"/>
                  <a:pt x="1003" y="2719"/>
                </a:cubicBezTo>
                <a:cubicBezTo>
                  <a:pt x="1086" y="2716"/>
                  <a:pt x="1129" y="2575"/>
                  <a:pt x="1252" y="2551"/>
                </a:cubicBezTo>
                <a:cubicBezTo>
                  <a:pt x="1375" y="2526"/>
                  <a:pt x="1394" y="2567"/>
                  <a:pt x="1742" y="2571"/>
                </a:cubicBezTo>
                <a:cubicBezTo>
                  <a:pt x="2089" y="2575"/>
                  <a:pt x="3044" y="2602"/>
                  <a:pt x="3336" y="2571"/>
                </a:cubicBezTo>
                <a:cubicBezTo>
                  <a:pt x="3628" y="2540"/>
                  <a:pt x="3512" y="2411"/>
                  <a:pt x="3493" y="2383"/>
                </a:cubicBezTo>
                <a:cubicBezTo>
                  <a:pt x="3474" y="2355"/>
                  <a:pt x="3256" y="2418"/>
                  <a:pt x="3225" y="2402"/>
                </a:cubicBezTo>
                <a:cubicBezTo>
                  <a:pt x="3194" y="2386"/>
                  <a:pt x="3300" y="2351"/>
                  <a:pt x="3309" y="2288"/>
                </a:cubicBezTo>
                <a:cubicBezTo>
                  <a:pt x="3318" y="2225"/>
                  <a:pt x="3258" y="2085"/>
                  <a:pt x="3279" y="2023"/>
                </a:cubicBezTo>
                <a:cubicBezTo>
                  <a:pt x="3300" y="1961"/>
                  <a:pt x="3424" y="1943"/>
                  <a:pt x="3438" y="1917"/>
                </a:cubicBezTo>
                <a:cubicBezTo>
                  <a:pt x="3452" y="1891"/>
                  <a:pt x="3364" y="1884"/>
                  <a:pt x="3362" y="1864"/>
                </a:cubicBezTo>
                <a:cubicBezTo>
                  <a:pt x="3360" y="1844"/>
                  <a:pt x="3431" y="1811"/>
                  <a:pt x="3423" y="1795"/>
                </a:cubicBezTo>
                <a:cubicBezTo>
                  <a:pt x="3415" y="1779"/>
                  <a:pt x="3312" y="1783"/>
                  <a:pt x="3316" y="1765"/>
                </a:cubicBezTo>
                <a:cubicBezTo>
                  <a:pt x="3320" y="1747"/>
                  <a:pt x="3429" y="1760"/>
                  <a:pt x="3445" y="1689"/>
                </a:cubicBezTo>
                <a:cubicBezTo>
                  <a:pt x="3461" y="1618"/>
                  <a:pt x="3436" y="1403"/>
                  <a:pt x="3415" y="1341"/>
                </a:cubicBezTo>
                <a:cubicBezTo>
                  <a:pt x="3394" y="1279"/>
                  <a:pt x="3330" y="1345"/>
                  <a:pt x="3316" y="1318"/>
                </a:cubicBezTo>
                <a:cubicBezTo>
                  <a:pt x="3302" y="1291"/>
                  <a:pt x="3299" y="1213"/>
                  <a:pt x="3332" y="1181"/>
                </a:cubicBezTo>
                <a:cubicBezTo>
                  <a:pt x="3365" y="1149"/>
                  <a:pt x="3506" y="1157"/>
                  <a:pt x="3513" y="1128"/>
                </a:cubicBezTo>
                <a:cubicBezTo>
                  <a:pt x="3520" y="1099"/>
                  <a:pt x="3373" y="1042"/>
                  <a:pt x="3377" y="1007"/>
                </a:cubicBezTo>
                <a:cubicBezTo>
                  <a:pt x="3381" y="972"/>
                  <a:pt x="3514" y="987"/>
                  <a:pt x="3536" y="916"/>
                </a:cubicBezTo>
                <a:cubicBezTo>
                  <a:pt x="3558" y="845"/>
                  <a:pt x="3557" y="653"/>
                  <a:pt x="3506" y="583"/>
                </a:cubicBezTo>
                <a:cubicBezTo>
                  <a:pt x="3455" y="513"/>
                  <a:pt x="3311" y="526"/>
                  <a:pt x="3229" y="495"/>
                </a:cubicBezTo>
                <a:cubicBezTo>
                  <a:pt x="3147" y="464"/>
                  <a:pt x="3013" y="426"/>
                  <a:pt x="3013" y="396"/>
                </a:cubicBezTo>
                <a:cubicBezTo>
                  <a:pt x="3013" y="366"/>
                  <a:pt x="3143" y="326"/>
                  <a:pt x="3229" y="312"/>
                </a:cubicBezTo>
                <a:cubicBezTo>
                  <a:pt x="3314" y="298"/>
                  <a:pt x="3505" y="330"/>
                  <a:pt x="3528" y="312"/>
                </a:cubicBezTo>
                <a:cubicBezTo>
                  <a:pt x="3550" y="294"/>
                  <a:pt x="3707" y="221"/>
                  <a:pt x="3362" y="203"/>
                </a:cubicBezTo>
                <a:cubicBezTo>
                  <a:pt x="3016" y="186"/>
                  <a:pt x="1867" y="236"/>
                  <a:pt x="1452" y="203"/>
                </a:cubicBezTo>
                <a:cubicBezTo>
                  <a:pt x="1036" y="171"/>
                  <a:pt x="1003" y="13"/>
                  <a:pt x="870" y="7"/>
                </a:cubicBezTo>
                <a:cubicBezTo>
                  <a:pt x="738" y="0"/>
                  <a:pt x="721" y="128"/>
                  <a:pt x="655" y="161"/>
                </a:cubicBezTo>
                <a:cubicBezTo>
                  <a:pt x="588" y="194"/>
                  <a:pt x="516" y="173"/>
                  <a:pt x="472" y="203"/>
                </a:cubicBezTo>
                <a:close/>
              </a:path>
            </a:pathLst>
          </a:cu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path path="rect">
              <a:fillToRect l="50000" t="50000" r="50000" b="50000"/>
            </a:path>
          </a:gradFill>
          <a:ln w="571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3" name="Freeform 3"/>
          <p:cNvSpPr>
            <a:spLocks/>
          </p:cNvSpPr>
          <p:nvPr/>
        </p:nvSpPr>
        <p:spPr bwMode="auto">
          <a:xfrm>
            <a:off x="914400" y="244475"/>
            <a:ext cx="6745288" cy="1081088"/>
          </a:xfrm>
          <a:custGeom>
            <a:avLst/>
            <a:gdLst>
              <a:gd name="T0" fmla="*/ 2147483647 w 3854"/>
              <a:gd name="T1" fmla="*/ 2147483647 h 501"/>
              <a:gd name="T2" fmla="*/ 2147483647 w 3854"/>
              <a:gd name="T3" fmla="*/ 2147483647 h 501"/>
              <a:gd name="T4" fmla="*/ 2147483647 w 3854"/>
              <a:gd name="T5" fmla="*/ 2147483647 h 501"/>
              <a:gd name="T6" fmla="*/ 2147483647 w 3854"/>
              <a:gd name="T7" fmla="*/ 2147483647 h 501"/>
              <a:gd name="T8" fmla="*/ 2147483647 w 3854"/>
              <a:gd name="T9" fmla="*/ 2147483647 h 501"/>
              <a:gd name="T10" fmla="*/ 2147483647 w 3854"/>
              <a:gd name="T11" fmla="*/ 2147483647 h 501"/>
              <a:gd name="T12" fmla="*/ 2147483647 w 3854"/>
              <a:gd name="T13" fmla="*/ 2147483647 h 501"/>
              <a:gd name="T14" fmla="*/ 2147483647 w 3854"/>
              <a:gd name="T15" fmla="*/ 2147483647 h 501"/>
              <a:gd name="T16" fmla="*/ 2147483647 w 3854"/>
              <a:gd name="T17" fmla="*/ 2147483647 h 501"/>
              <a:gd name="T18" fmla="*/ 2147483647 w 3854"/>
              <a:gd name="T19" fmla="*/ 2147483647 h 501"/>
              <a:gd name="T20" fmla="*/ 2147483647 w 3854"/>
              <a:gd name="T21" fmla="*/ 2147483647 h 501"/>
              <a:gd name="T22" fmla="*/ 2147483647 w 3854"/>
              <a:gd name="T23" fmla="*/ 2147483647 h 501"/>
              <a:gd name="T24" fmla="*/ 2147483647 w 3854"/>
              <a:gd name="T25" fmla="*/ 2147483647 h 5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54"/>
              <a:gd name="T40" fmla="*/ 0 h 501"/>
              <a:gd name="T41" fmla="*/ 3854 w 3854"/>
              <a:gd name="T42" fmla="*/ 501 h 50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54" h="501">
                <a:moveTo>
                  <a:pt x="494" y="40"/>
                </a:moveTo>
                <a:cubicBezTo>
                  <a:pt x="0" y="71"/>
                  <a:pt x="341" y="177"/>
                  <a:pt x="366" y="212"/>
                </a:cubicBezTo>
                <a:cubicBezTo>
                  <a:pt x="391" y="247"/>
                  <a:pt x="555" y="239"/>
                  <a:pt x="644" y="250"/>
                </a:cubicBezTo>
                <a:cubicBezTo>
                  <a:pt x="733" y="261"/>
                  <a:pt x="825" y="256"/>
                  <a:pt x="899" y="280"/>
                </a:cubicBezTo>
                <a:cubicBezTo>
                  <a:pt x="973" y="304"/>
                  <a:pt x="1046" y="357"/>
                  <a:pt x="1086" y="392"/>
                </a:cubicBezTo>
                <a:cubicBezTo>
                  <a:pt x="1126" y="427"/>
                  <a:pt x="1110" y="479"/>
                  <a:pt x="1139" y="490"/>
                </a:cubicBezTo>
                <a:cubicBezTo>
                  <a:pt x="1168" y="501"/>
                  <a:pt x="1202" y="497"/>
                  <a:pt x="1259" y="460"/>
                </a:cubicBezTo>
                <a:cubicBezTo>
                  <a:pt x="1316" y="423"/>
                  <a:pt x="1327" y="297"/>
                  <a:pt x="1484" y="265"/>
                </a:cubicBezTo>
                <a:cubicBezTo>
                  <a:pt x="1641" y="233"/>
                  <a:pt x="1904" y="273"/>
                  <a:pt x="2204" y="265"/>
                </a:cubicBezTo>
                <a:cubicBezTo>
                  <a:pt x="2504" y="257"/>
                  <a:pt x="3044" y="233"/>
                  <a:pt x="3284" y="220"/>
                </a:cubicBezTo>
                <a:cubicBezTo>
                  <a:pt x="3524" y="207"/>
                  <a:pt x="3637" y="222"/>
                  <a:pt x="3644" y="190"/>
                </a:cubicBezTo>
                <a:cubicBezTo>
                  <a:pt x="3651" y="158"/>
                  <a:pt x="3854" y="50"/>
                  <a:pt x="3329" y="25"/>
                </a:cubicBezTo>
                <a:cubicBezTo>
                  <a:pt x="2804" y="0"/>
                  <a:pt x="988" y="9"/>
                  <a:pt x="494" y="40"/>
                </a:cubicBezTo>
                <a:close/>
              </a:path>
            </a:pathLst>
          </a:cu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path path="rect">
              <a:fillToRect l="50000" t="50000" r="50000" b="50000"/>
            </a:path>
          </a:gradFill>
          <a:ln w="571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4" name="Freeform 4"/>
          <p:cNvSpPr>
            <a:spLocks/>
          </p:cNvSpPr>
          <p:nvPr/>
        </p:nvSpPr>
        <p:spPr bwMode="auto">
          <a:xfrm>
            <a:off x="1563688" y="5851525"/>
            <a:ext cx="5902325" cy="874713"/>
          </a:xfrm>
          <a:custGeom>
            <a:avLst/>
            <a:gdLst>
              <a:gd name="T0" fmla="*/ 2147483647 w 3718"/>
              <a:gd name="T1" fmla="*/ 2147483647 h 551"/>
              <a:gd name="T2" fmla="*/ 2147483647 w 3718"/>
              <a:gd name="T3" fmla="*/ 2147483647 h 551"/>
              <a:gd name="T4" fmla="*/ 2147483647 w 3718"/>
              <a:gd name="T5" fmla="*/ 2147483647 h 551"/>
              <a:gd name="T6" fmla="*/ 2147483647 w 3718"/>
              <a:gd name="T7" fmla="*/ 2147483647 h 551"/>
              <a:gd name="T8" fmla="*/ 2147483647 w 3718"/>
              <a:gd name="T9" fmla="*/ 2147483647 h 551"/>
              <a:gd name="T10" fmla="*/ 2147483647 w 3718"/>
              <a:gd name="T11" fmla="*/ 2147483647 h 551"/>
              <a:gd name="T12" fmla="*/ 2147483647 w 3718"/>
              <a:gd name="T13" fmla="*/ 2147483647 h 551"/>
              <a:gd name="T14" fmla="*/ 2147483647 w 3718"/>
              <a:gd name="T15" fmla="*/ 2147483647 h 551"/>
              <a:gd name="T16" fmla="*/ 2147483647 w 3718"/>
              <a:gd name="T17" fmla="*/ 2147483647 h 551"/>
              <a:gd name="T18" fmla="*/ 2147483647 w 3718"/>
              <a:gd name="T19" fmla="*/ 2147483647 h 551"/>
              <a:gd name="T20" fmla="*/ 2147483647 w 3718"/>
              <a:gd name="T21" fmla="*/ 2147483647 h 551"/>
              <a:gd name="T22" fmla="*/ 2147483647 w 3718"/>
              <a:gd name="T23" fmla="*/ 2147483647 h 551"/>
              <a:gd name="T24" fmla="*/ 2147483647 w 3718"/>
              <a:gd name="T25" fmla="*/ 2147483647 h 55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18"/>
              <a:gd name="T40" fmla="*/ 0 h 551"/>
              <a:gd name="T41" fmla="*/ 3718 w 3718"/>
              <a:gd name="T42" fmla="*/ 551 h 55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18" h="551">
                <a:moveTo>
                  <a:pt x="495" y="504"/>
                </a:moveTo>
                <a:cubicBezTo>
                  <a:pt x="0" y="478"/>
                  <a:pt x="223" y="388"/>
                  <a:pt x="250" y="346"/>
                </a:cubicBezTo>
                <a:cubicBezTo>
                  <a:pt x="277" y="304"/>
                  <a:pt x="530" y="309"/>
                  <a:pt x="660" y="255"/>
                </a:cubicBezTo>
                <a:cubicBezTo>
                  <a:pt x="790" y="201"/>
                  <a:pt x="940" y="40"/>
                  <a:pt x="1031" y="20"/>
                </a:cubicBezTo>
                <a:cubicBezTo>
                  <a:pt x="1122" y="0"/>
                  <a:pt x="1124" y="95"/>
                  <a:pt x="1205" y="134"/>
                </a:cubicBezTo>
                <a:cubicBezTo>
                  <a:pt x="1286" y="173"/>
                  <a:pt x="1396" y="227"/>
                  <a:pt x="1516" y="255"/>
                </a:cubicBezTo>
                <a:cubicBezTo>
                  <a:pt x="1636" y="283"/>
                  <a:pt x="1715" y="305"/>
                  <a:pt x="1925" y="301"/>
                </a:cubicBezTo>
                <a:cubicBezTo>
                  <a:pt x="2135" y="297"/>
                  <a:pt x="2564" y="247"/>
                  <a:pt x="2774" y="232"/>
                </a:cubicBezTo>
                <a:cubicBezTo>
                  <a:pt x="2984" y="217"/>
                  <a:pt x="3069" y="209"/>
                  <a:pt x="3188" y="208"/>
                </a:cubicBezTo>
                <a:cubicBezTo>
                  <a:pt x="3307" y="207"/>
                  <a:pt x="3438" y="174"/>
                  <a:pt x="3487" y="223"/>
                </a:cubicBezTo>
                <a:cubicBezTo>
                  <a:pt x="3536" y="272"/>
                  <a:pt x="3531" y="457"/>
                  <a:pt x="3487" y="504"/>
                </a:cubicBezTo>
                <a:cubicBezTo>
                  <a:pt x="3443" y="551"/>
                  <a:pt x="3718" y="504"/>
                  <a:pt x="3219" y="504"/>
                </a:cubicBezTo>
                <a:cubicBezTo>
                  <a:pt x="2721" y="504"/>
                  <a:pt x="1063" y="504"/>
                  <a:pt x="495" y="504"/>
                </a:cubicBezTo>
                <a:close/>
              </a:path>
            </a:pathLst>
          </a:cu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path path="rect">
              <a:fillToRect l="50000" t="50000" r="50000" b="50000"/>
            </a:path>
          </a:gradFill>
          <a:ln w="571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57150" y="622300"/>
            <a:ext cx="21828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800">
                <a:cs typeface="Times New Roman" pitchFamily="18" charset="0"/>
              </a:rPr>
              <a:t>Lumen</a:t>
            </a:r>
            <a:endParaRPr lang="cs-CZ" altLang="cs-CZ" sz="2800" b="0"/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3849688" y="908050"/>
            <a:ext cx="5294312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800">
                <a:cs typeface="Times New Roman" pitchFamily="18" charset="0"/>
              </a:rPr>
              <a:t>       </a:t>
            </a:r>
            <a:r>
              <a:rPr lang="cs-CZ" altLang="cs-CZ" sz="2800"/>
              <a:t>   </a:t>
            </a:r>
            <a:r>
              <a:rPr lang="cs-CZ" altLang="cs-CZ" sz="2800">
                <a:cs typeface="Times New Roman" pitchFamily="18" charset="0"/>
              </a:rPr>
              <a:t>Intersticiální Prostor</a:t>
            </a:r>
            <a:endParaRPr lang="cs-CZ" altLang="cs-CZ" sz="2800" b="0"/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2543175" y="3128963"/>
            <a:ext cx="73183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66FF33"/>
                </a:solidFill>
                <a:cs typeface="Times New Roman" pitchFamily="18" charset="0"/>
              </a:rPr>
              <a:t>K</a:t>
            </a:r>
            <a:r>
              <a:rPr lang="cs-CZ" altLang="cs-CZ" sz="2400" baseline="30000">
                <a:solidFill>
                  <a:srgbClr val="66FF33"/>
                </a:solidFill>
                <a:cs typeface="Times New Roman" pitchFamily="18" charset="0"/>
              </a:rPr>
              <a:t>+</a:t>
            </a:r>
            <a:endParaRPr lang="cs-CZ" altLang="cs-CZ" sz="2400">
              <a:solidFill>
                <a:srgbClr val="66FF33"/>
              </a:solidFill>
            </a:endParaRPr>
          </a:p>
        </p:txBody>
      </p:sp>
      <p:sp>
        <p:nvSpPr>
          <p:cNvPr id="71688" name="AutoShape 8"/>
          <p:cNvSpPr>
            <a:spLocks noChangeArrowheads="1"/>
          </p:cNvSpPr>
          <p:nvPr/>
        </p:nvSpPr>
        <p:spPr bwMode="auto">
          <a:xfrm rot="5400000">
            <a:off x="1475582" y="2924968"/>
            <a:ext cx="431800" cy="10080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 rot="10800000" flipV="1">
            <a:off x="801688" y="3398838"/>
            <a:ext cx="1638300" cy="63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690" name="AutoShape 10"/>
          <p:cNvSpPr>
            <a:spLocks noChangeArrowheads="1"/>
          </p:cNvSpPr>
          <p:nvPr/>
        </p:nvSpPr>
        <p:spPr bwMode="auto">
          <a:xfrm rot="5400000">
            <a:off x="7015957" y="2083593"/>
            <a:ext cx="431800" cy="10080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71691" name="Line 11"/>
          <p:cNvSpPr>
            <a:spLocks noChangeShapeType="1"/>
          </p:cNvSpPr>
          <p:nvPr/>
        </p:nvSpPr>
        <p:spPr bwMode="auto">
          <a:xfrm rot="10800000" flipV="1">
            <a:off x="6502400" y="2555875"/>
            <a:ext cx="1628775" cy="79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2" name="Text Box 12"/>
          <p:cNvSpPr txBox="1">
            <a:spLocks noChangeArrowheads="1"/>
          </p:cNvSpPr>
          <p:nvPr/>
        </p:nvSpPr>
        <p:spPr bwMode="auto">
          <a:xfrm>
            <a:off x="5967413" y="2257425"/>
            <a:ext cx="6477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66FF33"/>
                </a:solidFill>
                <a:cs typeface="Times New Roman" pitchFamily="18" charset="0"/>
              </a:rPr>
              <a:t> K</a:t>
            </a:r>
            <a:r>
              <a:rPr lang="cs-CZ" altLang="cs-CZ" sz="2400" baseline="30000">
                <a:solidFill>
                  <a:srgbClr val="66FF33"/>
                </a:solidFill>
                <a:cs typeface="Times New Roman" pitchFamily="18" charset="0"/>
              </a:rPr>
              <a:t>+</a:t>
            </a:r>
            <a:endParaRPr lang="cs-CZ" altLang="cs-CZ" sz="2400">
              <a:solidFill>
                <a:srgbClr val="66FF33"/>
              </a:solidFill>
            </a:endParaRP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7578725" y="4598988"/>
            <a:ext cx="936625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66FF33"/>
                </a:solidFill>
                <a:cs typeface="Times New Roman" pitchFamily="18" charset="0"/>
              </a:rPr>
              <a:t> </a:t>
            </a:r>
            <a:r>
              <a:rPr lang="cs-CZ" altLang="cs-CZ" sz="2400">
                <a:solidFill>
                  <a:srgbClr val="66FF33"/>
                </a:solidFill>
              </a:rPr>
              <a:t>2 </a:t>
            </a:r>
            <a:r>
              <a:rPr lang="cs-CZ" altLang="cs-CZ" sz="2400">
                <a:solidFill>
                  <a:srgbClr val="66FF33"/>
                </a:solidFill>
                <a:cs typeface="Times New Roman" pitchFamily="18" charset="0"/>
              </a:rPr>
              <a:t>K</a:t>
            </a:r>
            <a:r>
              <a:rPr lang="cs-CZ" altLang="cs-CZ" sz="2400" baseline="30000">
                <a:solidFill>
                  <a:srgbClr val="66FF33"/>
                </a:solidFill>
                <a:cs typeface="Times New Roman" pitchFamily="18" charset="0"/>
              </a:rPr>
              <a:t>+</a:t>
            </a:r>
            <a:endParaRPr lang="cs-CZ" altLang="cs-CZ" sz="2400">
              <a:solidFill>
                <a:srgbClr val="66FF33"/>
              </a:solidFill>
            </a:endParaRPr>
          </a:p>
        </p:txBody>
      </p:sp>
      <p:sp>
        <p:nvSpPr>
          <p:cNvPr id="71694" name="AutoShape 14"/>
          <p:cNvSpPr>
            <a:spLocks noChangeArrowheads="1"/>
          </p:cNvSpPr>
          <p:nvPr/>
        </p:nvSpPr>
        <p:spPr bwMode="auto">
          <a:xfrm rot="5400000">
            <a:off x="6507163" y="4373563"/>
            <a:ext cx="576262" cy="792162"/>
          </a:xfrm>
          <a:prstGeom prst="flowChartCollate">
            <a:avLst/>
          </a:prstGeom>
          <a:gradFill rotWithShape="1">
            <a:gsLst>
              <a:gs pos="0">
                <a:srgbClr val="FF7C80"/>
              </a:gs>
              <a:gs pos="50000">
                <a:srgbClr val="76393B"/>
              </a:gs>
              <a:gs pos="100000">
                <a:srgbClr val="FF7C8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5030788" y="4421188"/>
            <a:ext cx="12969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FF7C80"/>
                </a:solidFill>
                <a:cs typeface="Times New Roman" pitchFamily="18" charset="0"/>
              </a:rPr>
              <a:t>  3 Na</a:t>
            </a:r>
            <a:r>
              <a:rPr lang="cs-CZ" altLang="cs-CZ" sz="2400" baseline="30000">
                <a:solidFill>
                  <a:srgbClr val="FF7C80"/>
                </a:solidFill>
                <a:cs typeface="Times New Roman" pitchFamily="18" charset="0"/>
              </a:rPr>
              <a:t>+</a:t>
            </a:r>
            <a:endParaRPr lang="cs-CZ" altLang="cs-CZ" sz="2400">
              <a:solidFill>
                <a:srgbClr val="FF7C80"/>
              </a:solidFill>
            </a:endParaRPr>
          </a:p>
        </p:txBody>
      </p:sp>
      <p:sp>
        <p:nvSpPr>
          <p:cNvPr id="71696" name="Freeform 16"/>
          <p:cNvSpPr>
            <a:spLocks/>
          </p:cNvSpPr>
          <p:nvPr/>
        </p:nvSpPr>
        <p:spPr bwMode="auto">
          <a:xfrm>
            <a:off x="5935663" y="5010150"/>
            <a:ext cx="460375" cy="322263"/>
          </a:xfrm>
          <a:custGeom>
            <a:avLst/>
            <a:gdLst>
              <a:gd name="T0" fmla="*/ 0 w 290"/>
              <a:gd name="T1" fmla="*/ 2147483647 h 203"/>
              <a:gd name="T2" fmla="*/ 2147483647 w 290"/>
              <a:gd name="T3" fmla="*/ 2147483647 h 203"/>
              <a:gd name="T4" fmla="*/ 2147483647 w 290"/>
              <a:gd name="T5" fmla="*/ 2147483647 h 203"/>
              <a:gd name="T6" fmla="*/ 2147483647 w 290"/>
              <a:gd name="T7" fmla="*/ 2147483647 h 203"/>
              <a:gd name="T8" fmla="*/ 2147483647 w 290"/>
              <a:gd name="T9" fmla="*/ 2147483647 h 203"/>
              <a:gd name="T10" fmla="*/ 2147483647 w 290"/>
              <a:gd name="T11" fmla="*/ 2147483647 h 2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0"/>
              <a:gd name="T19" fmla="*/ 0 h 203"/>
              <a:gd name="T20" fmla="*/ 290 w 290"/>
              <a:gd name="T21" fmla="*/ 203 h 2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0" h="203">
                <a:moveTo>
                  <a:pt x="0" y="15"/>
                </a:moveTo>
                <a:cubicBezTo>
                  <a:pt x="21" y="16"/>
                  <a:pt x="99" y="21"/>
                  <a:pt x="135" y="20"/>
                </a:cubicBezTo>
                <a:cubicBezTo>
                  <a:pt x="171" y="19"/>
                  <a:pt x="191" y="13"/>
                  <a:pt x="216" y="11"/>
                </a:cubicBezTo>
                <a:cubicBezTo>
                  <a:pt x="241" y="10"/>
                  <a:pt x="279" y="0"/>
                  <a:pt x="285" y="11"/>
                </a:cubicBezTo>
                <a:cubicBezTo>
                  <a:pt x="290" y="23"/>
                  <a:pt x="277" y="49"/>
                  <a:pt x="248" y="81"/>
                </a:cubicBezTo>
                <a:cubicBezTo>
                  <a:pt x="220" y="113"/>
                  <a:pt x="140" y="178"/>
                  <a:pt x="112" y="203"/>
                </a:cubicBezTo>
              </a:path>
            </a:pathLst>
          </a:custGeom>
          <a:noFill/>
          <a:ln w="28575" cmpd="sng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5464175" y="5178425"/>
            <a:ext cx="9017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1400">
                <a:solidFill>
                  <a:schemeClr val="tx1"/>
                </a:solidFill>
                <a:cs typeface="Times New Roman" pitchFamily="18" charset="0"/>
              </a:rPr>
              <a:t>   ATP</a:t>
            </a:r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 flipV="1">
            <a:off x="6110288" y="4654550"/>
            <a:ext cx="1411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 flipV="1">
            <a:off x="6110288" y="4870450"/>
            <a:ext cx="14112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00" name="AutoShape 20"/>
          <p:cNvSpPr>
            <a:spLocks noChangeArrowheads="1"/>
          </p:cNvSpPr>
          <p:nvPr/>
        </p:nvSpPr>
        <p:spPr bwMode="auto">
          <a:xfrm>
            <a:off x="1908175" y="4292600"/>
            <a:ext cx="503238" cy="6175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71701" name="Line 21"/>
          <p:cNvSpPr>
            <a:spLocks noChangeShapeType="1"/>
          </p:cNvSpPr>
          <p:nvPr/>
        </p:nvSpPr>
        <p:spPr bwMode="auto">
          <a:xfrm flipV="1">
            <a:off x="1497013" y="4743450"/>
            <a:ext cx="1404937" cy="31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02" name="Text Box 22"/>
          <p:cNvSpPr txBox="1">
            <a:spLocks noChangeArrowheads="1"/>
          </p:cNvSpPr>
          <p:nvPr/>
        </p:nvSpPr>
        <p:spPr bwMode="auto">
          <a:xfrm>
            <a:off x="2916238" y="4221163"/>
            <a:ext cx="6477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66FF33"/>
                </a:solidFill>
                <a:cs typeface="Times New Roman" pitchFamily="18" charset="0"/>
              </a:rPr>
              <a:t> K</a:t>
            </a:r>
            <a:r>
              <a:rPr lang="cs-CZ" altLang="cs-CZ" sz="2400" baseline="30000">
                <a:solidFill>
                  <a:srgbClr val="66FF33"/>
                </a:solidFill>
                <a:cs typeface="Times New Roman" pitchFamily="18" charset="0"/>
              </a:rPr>
              <a:t>+</a:t>
            </a:r>
            <a:endParaRPr lang="cs-CZ" altLang="cs-CZ" sz="2400">
              <a:solidFill>
                <a:srgbClr val="66FF33"/>
              </a:solidFill>
            </a:endParaRPr>
          </a:p>
        </p:txBody>
      </p:sp>
      <p:sp>
        <p:nvSpPr>
          <p:cNvPr id="71703" name="Text Box 23"/>
          <p:cNvSpPr txBox="1">
            <a:spLocks noChangeArrowheads="1"/>
          </p:cNvSpPr>
          <p:nvPr/>
        </p:nvSpPr>
        <p:spPr bwMode="auto">
          <a:xfrm>
            <a:off x="2873375" y="4613275"/>
            <a:ext cx="6477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cs-CZ" altLang="cs-CZ" sz="2400">
                <a:solidFill>
                  <a:srgbClr val="FFFF00"/>
                </a:solidFill>
              </a:rPr>
              <a:t>Cl</a:t>
            </a:r>
            <a:r>
              <a:rPr lang="cs-CZ" altLang="cs-CZ" sz="2400" baseline="30000">
                <a:solidFill>
                  <a:srgbClr val="FFFF00"/>
                </a:solidFill>
              </a:rPr>
              <a:t>-</a:t>
            </a:r>
            <a:endParaRPr lang="cs-CZ" altLang="cs-CZ" sz="2400">
              <a:solidFill>
                <a:srgbClr val="FFFF00"/>
              </a:solidFill>
            </a:endParaRPr>
          </a:p>
        </p:txBody>
      </p:sp>
      <p:sp>
        <p:nvSpPr>
          <p:cNvPr id="71704" name="Line 24"/>
          <p:cNvSpPr>
            <a:spLocks noChangeShapeType="1"/>
          </p:cNvSpPr>
          <p:nvPr/>
        </p:nvSpPr>
        <p:spPr bwMode="auto">
          <a:xfrm flipV="1">
            <a:off x="1482725" y="4494213"/>
            <a:ext cx="141128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05" name="AutoShape 25"/>
          <p:cNvSpPr>
            <a:spLocks noChangeArrowheads="1"/>
          </p:cNvSpPr>
          <p:nvPr/>
        </p:nvSpPr>
        <p:spPr bwMode="auto">
          <a:xfrm>
            <a:off x="1476375" y="1773238"/>
            <a:ext cx="360363" cy="576262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3810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1706" name="Line 26"/>
          <p:cNvSpPr>
            <a:spLocks noChangeShapeType="1"/>
          </p:cNvSpPr>
          <p:nvPr/>
        </p:nvSpPr>
        <p:spPr bwMode="auto">
          <a:xfrm>
            <a:off x="1141413" y="1846263"/>
            <a:ext cx="1114425" cy="3587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07" name="Text Box 27"/>
          <p:cNvSpPr txBox="1">
            <a:spLocks noChangeArrowheads="1"/>
          </p:cNvSpPr>
          <p:nvPr/>
        </p:nvSpPr>
        <p:spPr bwMode="auto">
          <a:xfrm>
            <a:off x="347663" y="1508125"/>
            <a:ext cx="911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FF7C80"/>
                </a:solidFill>
                <a:cs typeface="Times New Roman" pitchFamily="18" charset="0"/>
              </a:rPr>
              <a:t>  Na</a:t>
            </a:r>
            <a:r>
              <a:rPr lang="cs-CZ" altLang="cs-CZ" sz="2400" baseline="30000">
                <a:solidFill>
                  <a:srgbClr val="FF7C80"/>
                </a:solidFill>
                <a:cs typeface="Times New Roman" pitchFamily="18" charset="0"/>
              </a:rPr>
              <a:t>+</a:t>
            </a:r>
            <a:endParaRPr lang="cs-CZ" altLang="cs-CZ" sz="2400">
              <a:solidFill>
                <a:srgbClr val="FF7C80"/>
              </a:solidFill>
            </a:endParaRPr>
          </a:p>
        </p:txBody>
      </p:sp>
      <p:sp>
        <p:nvSpPr>
          <p:cNvPr id="71708" name="Text Box 28"/>
          <p:cNvSpPr txBox="1">
            <a:spLocks noChangeArrowheads="1"/>
          </p:cNvSpPr>
          <p:nvPr/>
        </p:nvSpPr>
        <p:spPr bwMode="auto">
          <a:xfrm>
            <a:off x="1116013" y="1293813"/>
            <a:ext cx="11271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D60093"/>
                </a:solidFill>
                <a:cs typeface="Times New Roman" pitchFamily="18" charset="0"/>
              </a:rPr>
              <a:t> ENaC</a:t>
            </a:r>
            <a:endParaRPr lang="cs-CZ" altLang="cs-CZ" sz="2400">
              <a:solidFill>
                <a:srgbClr val="D60093"/>
              </a:solidFill>
            </a:endParaRPr>
          </a:p>
        </p:txBody>
      </p:sp>
      <p:sp>
        <p:nvSpPr>
          <p:cNvPr id="71709" name="Text Box 29"/>
          <p:cNvSpPr txBox="1">
            <a:spLocks noChangeArrowheads="1"/>
          </p:cNvSpPr>
          <p:nvPr/>
        </p:nvSpPr>
        <p:spPr bwMode="auto">
          <a:xfrm>
            <a:off x="188913" y="5373688"/>
            <a:ext cx="16319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cs-CZ" sz="1600"/>
              <a:t>Hlavní Buňka</a:t>
            </a:r>
          </a:p>
          <a:p>
            <a:pPr algn="ctr"/>
            <a:r>
              <a:rPr lang="cs-CZ" altLang="cs-CZ" sz="1600"/>
              <a:t>„principal cell“</a:t>
            </a:r>
          </a:p>
          <a:p>
            <a:pPr algn="ctr"/>
            <a:r>
              <a:rPr lang="cs-CZ" altLang="cs-CZ" sz="1600"/>
              <a:t>Sběracího</a:t>
            </a:r>
          </a:p>
          <a:p>
            <a:pPr algn="ctr"/>
            <a:r>
              <a:rPr lang="cs-CZ" altLang="cs-CZ" sz="1600"/>
              <a:t>Kanálku</a:t>
            </a:r>
          </a:p>
        </p:txBody>
      </p:sp>
      <p:sp>
        <p:nvSpPr>
          <p:cNvPr id="71710" name="Rectangle 30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reeform 2"/>
          <p:cNvSpPr>
            <a:spLocks/>
          </p:cNvSpPr>
          <p:nvPr/>
        </p:nvSpPr>
        <p:spPr bwMode="auto">
          <a:xfrm>
            <a:off x="1533525" y="1397000"/>
            <a:ext cx="5932488" cy="4384675"/>
          </a:xfrm>
          <a:custGeom>
            <a:avLst/>
            <a:gdLst>
              <a:gd name="T0" fmla="*/ 2147483647 w 3737"/>
              <a:gd name="T1" fmla="*/ 2147483647 h 2762"/>
              <a:gd name="T2" fmla="*/ 2147483647 w 3737"/>
              <a:gd name="T3" fmla="*/ 2147483647 h 2762"/>
              <a:gd name="T4" fmla="*/ 2147483647 w 3737"/>
              <a:gd name="T5" fmla="*/ 2147483647 h 2762"/>
              <a:gd name="T6" fmla="*/ 2147483647 w 3737"/>
              <a:gd name="T7" fmla="*/ 2147483647 h 2762"/>
              <a:gd name="T8" fmla="*/ 2147483647 w 3737"/>
              <a:gd name="T9" fmla="*/ 2147483647 h 2762"/>
              <a:gd name="T10" fmla="*/ 2147483647 w 3737"/>
              <a:gd name="T11" fmla="*/ 2147483647 h 2762"/>
              <a:gd name="T12" fmla="*/ 2147483647 w 3737"/>
              <a:gd name="T13" fmla="*/ 2147483647 h 2762"/>
              <a:gd name="T14" fmla="*/ 2147483647 w 3737"/>
              <a:gd name="T15" fmla="*/ 2147483647 h 2762"/>
              <a:gd name="T16" fmla="*/ 2147483647 w 3737"/>
              <a:gd name="T17" fmla="*/ 2147483647 h 2762"/>
              <a:gd name="T18" fmla="*/ 2147483647 w 3737"/>
              <a:gd name="T19" fmla="*/ 2147483647 h 2762"/>
              <a:gd name="T20" fmla="*/ 2147483647 w 3737"/>
              <a:gd name="T21" fmla="*/ 2147483647 h 2762"/>
              <a:gd name="T22" fmla="*/ 2147483647 w 3737"/>
              <a:gd name="T23" fmla="*/ 2147483647 h 2762"/>
              <a:gd name="T24" fmla="*/ 2147483647 w 3737"/>
              <a:gd name="T25" fmla="*/ 2147483647 h 2762"/>
              <a:gd name="T26" fmla="*/ 2147483647 w 3737"/>
              <a:gd name="T27" fmla="*/ 2147483647 h 2762"/>
              <a:gd name="T28" fmla="*/ 2147483647 w 3737"/>
              <a:gd name="T29" fmla="*/ 2147483647 h 2762"/>
              <a:gd name="T30" fmla="*/ 2147483647 w 3737"/>
              <a:gd name="T31" fmla="*/ 2147483647 h 2762"/>
              <a:gd name="T32" fmla="*/ 2147483647 w 3737"/>
              <a:gd name="T33" fmla="*/ 2147483647 h 2762"/>
              <a:gd name="T34" fmla="*/ 2147483647 w 3737"/>
              <a:gd name="T35" fmla="*/ 2147483647 h 2762"/>
              <a:gd name="T36" fmla="*/ 2147483647 w 3737"/>
              <a:gd name="T37" fmla="*/ 2147483647 h 2762"/>
              <a:gd name="T38" fmla="*/ 2147483647 w 3737"/>
              <a:gd name="T39" fmla="*/ 2147483647 h 2762"/>
              <a:gd name="T40" fmla="*/ 2147483647 w 3737"/>
              <a:gd name="T41" fmla="*/ 2147483647 h 2762"/>
              <a:gd name="T42" fmla="*/ 2147483647 w 3737"/>
              <a:gd name="T43" fmla="*/ 2147483647 h 2762"/>
              <a:gd name="T44" fmla="*/ 2147483647 w 3737"/>
              <a:gd name="T45" fmla="*/ 2147483647 h 2762"/>
              <a:gd name="T46" fmla="*/ 2147483647 w 3737"/>
              <a:gd name="T47" fmla="*/ 2147483647 h 2762"/>
              <a:gd name="T48" fmla="*/ 2147483647 w 3737"/>
              <a:gd name="T49" fmla="*/ 2147483647 h 2762"/>
              <a:gd name="T50" fmla="*/ 2147483647 w 3737"/>
              <a:gd name="T51" fmla="*/ 2147483647 h 2762"/>
              <a:gd name="T52" fmla="*/ 2147483647 w 3737"/>
              <a:gd name="T53" fmla="*/ 2147483647 h 2762"/>
              <a:gd name="T54" fmla="*/ 2147483647 w 3737"/>
              <a:gd name="T55" fmla="*/ 2147483647 h 2762"/>
              <a:gd name="T56" fmla="*/ 2147483647 w 3737"/>
              <a:gd name="T57" fmla="*/ 2147483647 h 2762"/>
              <a:gd name="T58" fmla="*/ 2147483647 w 3737"/>
              <a:gd name="T59" fmla="*/ 2147483647 h 2762"/>
              <a:gd name="T60" fmla="*/ 2147483647 w 3737"/>
              <a:gd name="T61" fmla="*/ 2147483647 h 2762"/>
              <a:gd name="T62" fmla="*/ 2147483647 w 3737"/>
              <a:gd name="T63" fmla="*/ 2147483647 h 2762"/>
              <a:gd name="T64" fmla="*/ 2147483647 w 3737"/>
              <a:gd name="T65" fmla="*/ 2147483647 h 2762"/>
              <a:gd name="T66" fmla="*/ 2147483647 w 3737"/>
              <a:gd name="T67" fmla="*/ 2147483647 h 2762"/>
              <a:gd name="T68" fmla="*/ 2147483647 w 3737"/>
              <a:gd name="T69" fmla="*/ 2147483647 h 2762"/>
              <a:gd name="T70" fmla="*/ 2147483647 w 3737"/>
              <a:gd name="T71" fmla="*/ 2147483647 h 2762"/>
              <a:gd name="T72" fmla="*/ 2147483647 w 3737"/>
              <a:gd name="T73" fmla="*/ 2147483647 h 2762"/>
              <a:gd name="T74" fmla="*/ 2147483647 w 3737"/>
              <a:gd name="T75" fmla="*/ 2147483647 h 2762"/>
              <a:gd name="T76" fmla="*/ 2147483647 w 3737"/>
              <a:gd name="T77" fmla="*/ 2147483647 h 2762"/>
              <a:gd name="T78" fmla="*/ 2147483647 w 3737"/>
              <a:gd name="T79" fmla="*/ 2147483647 h 2762"/>
              <a:gd name="T80" fmla="*/ 2147483647 w 3737"/>
              <a:gd name="T81" fmla="*/ 2147483647 h 2762"/>
              <a:gd name="T82" fmla="*/ 2147483647 w 3737"/>
              <a:gd name="T83" fmla="*/ 2147483647 h 2762"/>
              <a:gd name="T84" fmla="*/ 2147483647 w 3737"/>
              <a:gd name="T85" fmla="*/ 2147483647 h 2762"/>
              <a:gd name="T86" fmla="*/ 2147483647 w 3737"/>
              <a:gd name="T87" fmla="*/ 2147483647 h 2762"/>
              <a:gd name="T88" fmla="*/ 2147483647 w 3737"/>
              <a:gd name="T89" fmla="*/ 2147483647 h 2762"/>
              <a:gd name="T90" fmla="*/ 2147483647 w 3737"/>
              <a:gd name="T91" fmla="*/ 2147483647 h 2762"/>
              <a:gd name="T92" fmla="*/ 2147483647 w 3737"/>
              <a:gd name="T93" fmla="*/ 2147483647 h 2762"/>
              <a:gd name="T94" fmla="*/ 2147483647 w 3737"/>
              <a:gd name="T95" fmla="*/ 2147483647 h 276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737"/>
              <a:gd name="T145" fmla="*/ 0 h 2762"/>
              <a:gd name="T146" fmla="*/ 3737 w 3737"/>
              <a:gd name="T147" fmla="*/ 2762 h 276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737" h="2762">
                <a:moveTo>
                  <a:pt x="502" y="203"/>
                </a:moveTo>
                <a:cubicBezTo>
                  <a:pt x="458" y="233"/>
                  <a:pt x="480" y="316"/>
                  <a:pt x="419" y="344"/>
                </a:cubicBezTo>
                <a:cubicBezTo>
                  <a:pt x="358" y="372"/>
                  <a:pt x="189" y="344"/>
                  <a:pt x="136" y="372"/>
                </a:cubicBezTo>
                <a:cubicBezTo>
                  <a:pt x="84" y="400"/>
                  <a:pt x="84" y="475"/>
                  <a:pt x="103" y="513"/>
                </a:cubicBezTo>
                <a:cubicBezTo>
                  <a:pt x="122" y="550"/>
                  <a:pt x="195" y="576"/>
                  <a:pt x="253" y="597"/>
                </a:cubicBezTo>
                <a:cubicBezTo>
                  <a:pt x="310" y="617"/>
                  <a:pt x="442" y="600"/>
                  <a:pt x="452" y="639"/>
                </a:cubicBezTo>
                <a:cubicBezTo>
                  <a:pt x="462" y="678"/>
                  <a:pt x="383" y="784"/>
                  <a:pt x="315" y="833"/>
                </a:cubicBezTo>
                <a:cubicBezTo>
                  <a:pt x="247" y="882"/>
                  <a:pt x="84" y="858"/>
                  <a:pt x="42" y="931"/>
                </a:cubicBezTo>
                <a:cubicBezTo>
                  <a:pt x="0" y="1004"/>
                  <a:pt x="37" y="1208"/>
                  <a:pt x="65" y="1272"/>
                </a:cubicBezTo>
                <a:cubicBezTo>
                  <a:pt x="93" y="1336"/>
                  <a:pt x="159" y="1302"/>
                  <a:pt x="209" y="1318"/>
                </a:cubicBezTo>
                <a:cubicBezTo>
                  <a:pt x="259" y="1334"/>
                  <a:pt x="361" y="1346"/>
                  <a:pt x="368" y="1371"/>
                </a:cubicBezTo>
                <a:cubicBezTo>
                  <a:pt x="375" y="1396"/>
                  <a:pt x="243" y="1437"/>
                  <a:pt x="254" y="1469"/>
                </a:cubicBezTo>
                <a:cubicBezTo>
                  <a:pt x="265" y="1501"/>
                  <a:pt x="457" y="1533"/>
                  <a:pt x="435" y="1563"/>
                </a:cubicBezTo>
                <a:cubicBezTo>
                  <a:pt x="413" y="1593"/>
                  <a:pt x="169" y="1616"/>
                  <a:pt x="120" y="1647"/>
                </a:cubicBezTo>
                <a:cubicBezTo>
                  <a:pt x="71" y="1678"/>
                  <a:pt x="96" y="1722"/>
                  <a:pt x="141" y="1750"/>
                </a:cubicBezTo>
                <a:cubicBezTo>
                  <a:pt x="186" y="1778"/>
                  <a:pt x="342" y="1780"/>
                  <a:pt x="391" y="1818"/>
                </a:cubicBezTo>
                <a:cubicBezTo>
                  <a:pt x="440" y="1856"/>
                  <a:pt x="461" y="1930"/>
                  <a:pt x="436" y="1977"/>
                </a:cubicBezTo>
                <a:cubicBezTo>
                  <a:pt x="411" y="2024"/>
                  <a:pt x="267" y="2031"/>
                  <a:pt x="239" y="2099"/>
                </a:cubicBezTo>
                <a:cubicBezTo>
                  <a:pt x="211" y="2167"/>
                  <a:pt x="283" y="2308"/>
                  <a:pt x="269" y="2382"/>
                </a:cubicBezTo>
                <a:cubicBezTo>
                  <a:pt x="255" y="2456"/>
                  <a:pt x="70" y="2516"/>
                  <a:pt x="156" y="2546"/>
                </a:cubicBezTo>
                <a:cubicBezTo>
                  <a:pt x="242" y="2576"/>
                  <a:pt x="631" y="2530"/>
                  <a:pt x="784" y="2565"/>
                </a:cubicBezTo>
                <a:cubicBezTo>
                  <a:pt x="937" y="2600"/>
                  <a:pt x="996" y="2754"/>
                  <a:pt x="1073" y="2758"/>
                </a:cubicBezTo>
                <a:cubicBezTo>
                  <a:pt x="1150" y="2762"/>
                  <a:pt x="1131" y="2622"/>
                  <a:pt x="1247" y="2591"/>
                </a:cubicBezTo>
                <a:cubicBezTo>
                  <a:pt x="1363" y="2560"/>
                  <a:pt x="1419" y="2574"/>
                  <a:pt x="1772" y="2571"/>
                </a:cubicBezTo>
                <a:cubicBezTo>
                  <a:pt x="2125" y="2568"/>
                  <a:pt x="3074" y="2602"/>
                  <a:pt x="3366" y="2571"/>
                </a:cubicBezTo>
                <a:cubicBezTo>
                  <a:pt x="3658" y="2540"/>
                  <a:pt x="3536" y="2419"/>
                  <a:pt x="3523" y="2383"/>
                </a:cubicBezTo>
                <a:cubicBezTo>
                  <a:pt x="3510" y="2347"/>
                  <a:pt x="3331" y="2395"/>
                  <a:pt x="3285" y="2355"/>
                </a:cubicBezTo>
                <a:cubicBezTo>
                  <a:pt x="3239" y="2315"/>
                  <a:pt x="3230" y="2196"/>
                  <a:pt x="3248" y="2144"/>
                </a:cubicBezTo>
                <a:cubicBezTo>
                  <a:pt x="3266" y="2092"/>
                  <a:pt x="3392" y="2070"/>
                  <a:pt x="3392" y="2045"/>
                </a:cubicBezTo>
                <a:cubicBezTo>
                  <a:pt x="3392" y="2020"/>
                  <a:pt x="3273" y="2027"/>
                  <a:pt x="3248" y="1992"/>
                </a:cubicBezTo>
                <a:cubicBezTo>
                  <a:pt x="3223" y="1957"/>
                  <a:pt x="3226" y="1882"/>
                  <a:pt x="3240" y="1833"/>
                </a:cubicBezTo>
                <a:cubicBezTo>
                  <a:pt x="3254" y="1784"/>
                  <a:pt x="3283" y="1728"/>
                  <a:pt x="3331" y="1697"/>
                </a:cubicBezTo>
                <a:cubicBezTo>
                  <a:pt x="3379" y="1666"/>
                  <a:pt x="3486" y="1688"/>
                  <a:pt x="3528" y="1644"/>
                </a:cubicBezTo>
                <a:cubicBezTo>
                  <a:pt x="3570" y="1600"/>
                  <a:pt x="3575" y="1499"/>
                  <a:pt x="3581" y="1432"/>
                </a:cubicBezTo>
                <a:cubicBezTo>
                  <a:pt x="3587" y="1365"/>
                  <a:pt x="3602" y="1284"/>
                  <a:pt x="3566" y="1242"/>
                </a:cubicBezTo>
                <a:cubicBezTo>
                  <a:pt x="3530" y="1200"/>
                  <a:pt x="3366" y="1200"/>
                  <a:pt x="3362" y="1181"/>
                </a:cubicBezTo>
                <a:cubicBezTo>
                  <a:pt x="3358" y="1162"/>
                  <a:pt x="3536" y="1157"/>
                  <a:pt x="3543" y="1128"/>
                </a:cubicBezTo>
                <a:cubicBezTo>
                  <a:pt x="3550" y="1099"/>
                  <a:pt x="3403" y="1042"/>
                  <a:pt x="3407" y="1007"/>
                </a:cubicBezTo>
                <a:cubicBezTo>
                  <a:pt x="3411" y="972"/>
                  <a:pt x="3538" y="1007"/>
                  <a:pt x="3566" y="916"/>
                </a:cubicBezTo>
                <a:cubicBezTo>
                  <a:pt x="3594" y="825"/>
                  <a:pt x="3613" y="546"/>
                  <a:pt x="3574" y="461"/>
                </a:cubicBezTo>
                <a:cubicBezTo>
                  <a:pt x="3535" y="376"/>
                  <a:pt x="3384" y="433"/>
                  <a:pt x="3331" y="408"/>
                </a:cubicBezTo>
                <a:cubicBezTo>
                  <a:pt x="3278" y="383"/>
                  <a:pt x="3221" y="328"/>
                  <a:pt x="3259" y="312"/>
                </a:cubicBezTo>
                <a:cubicBezTo>
                  <a:pt x="3297" y="296"/>
                  <a:pt x="3535" y="330"/>
                  <a:pt x="3558" y="312"/>
                </a:cubicBezTo>
                <a:cubicBezTo>
                  <a:pt x="3580" y="294"/>
                  <a:pt x="3737" y="221"/>
                  <a:pt x="3392" y="203"/>
                </a:cubicBezTo>
                <a:cubicBezTo>
                  <a:pt x="3046" y="186"/>
                  <a:pt x="1897" y="236"/>
                  <a:pt x="1482" y="203"/>
                </a:cubicBezTo>
                <a:cubicBezTo>
                  <a:pt x="1066" y="171"/>
                  <a:pt x="1033" y="13"/>
                  <a:pt x="900" y="7"/>
                </a:cubicBezTo>
                <a:cubicBezTo>
                  <a:pt x="768" y="0"/>
                  <a:pt x="751" y="128"/>
                  <a:pt x="685" y="161"/>
                </a:cubicBezTo>
                <a:cubicBezTo>
                  <a:pt x="618" y="194"/>
                  <a:pt x="546" y="173"/>
                  <a:pt x="502" y="203"/>
                </a:cubicBezTo>
                <a:close/>
              </a:path>
            </a:pathLst>
          </a:cu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path path="rect">
              <a:fillToRect l="50000" t="50000" r="50000" b="50000"/>
            </a:path>
          </a:gradFill>
          <a:ln w="571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07" name="Freeform 3"/>
          <p:cNvSpPr>
            <a:spLocks/>
          </p:cNvSpPr>
          <p:nvPr/>
        </p:nvSpPr>
        <p:spPr bwMode="auto">
          <a:xfrm>
            <a:off x="914400" y="244475"/>
            <a:ext cx="6745288" cy="1081088"/>
          </a:xfrm>
          <a:custGeom>
            <a:avLst/>
            <a:gdLst>
              <a:gd name="T0" fmla="*/ 2147483647 w 3854"/>
              <a:gd name="T1" fmla="*/ 2147483647 h 501"/>
              <a:gd name="T2" fmla="*/ 2147483647 w 3854"/>
              <a:gd name="T3" fmla="*/ 2147483647 h 501"/>
              <a:gd name="T4" fmla="*/ 2147483647 w 3854"/>
              <a:gd name="T5" fmla="*/ 2147483647 h 501"/>
              <a:gd name="T6" fmla="*/ 2147483647 w 3854"/>
              <a:gd name="T7" fmla="*/ 2147483647 h 501"/>
              <a:gd name="T8" fmla="*/ 2147483647 w 3854"/>
              <a:gd name="T9" fmla="*/ 2147483647 h 501"/>
              <a:gd name="T10" fmla="*/ 2147483647 w 3854"/>
              <a:gd name="T11" fmla="*/ 2147483647 h 501"/>
              <a:gd name="T12" fmla="*/ 2147483647 w 3854"/>
              <a:gd name="T13" fmla="*/ 2147483647 h 501"/>
              <a:gd name="T14" fmla="*/ 2147483647 w 3854"/>
              <a:gd name="T15" fmla="*/ 2147483647 h 501"/>
              <a:gd name="T16" fmla="*/ 2147483647 w 3854"/>
              <a:gd name="T17" fmla="*/ 2147483647 h 501"/>
              <a:gd name="T18" fmla="*/ 2147483647 w 3854"/>
              <a:gd name="T19" fmla="*/ 2147483647 h 501"/>
              <a:gd name="T20" fmla="*/ 2147483647 w 3854"/>
              <a:gd name="T21" fmla="*/ 2147483647 h 501"/>
              <a:gd name="T22" fmla="*/ 2147483647 w 3854"/>
              <a:gd name="T23" fmla="*/ 2147483647 h 501"/>
              <a:gd name="T24" fmla="*/ 2147483647 w 3854"/>
              <a:gd name="T25" fmla="*/ 2147483647 h 5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54"/>
              <a:gd name="T40" fmla="*/ 0 h 501"/>
              <a:gd name="T41" fmla="*/ 3854 w 3854"/>
              <a:gd name="T42" fmla="*/ 501 h 50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54" h="501">
                <a:moveTo>
                  <a:pt x="494" y="40"/>
                </a:moveTo>
                <a:cubicBezTo>
                  <a:pt x="0" y="71"/>
                  <a:pt x="341" y="177"/>
                  <a:pt x="366" y="212"/>
                </a:cubicBezTo>
                <a:cubicBezTo>
                  <a:pt x="391" y="247"/>
                  <a:pt x="555" y="239"/>
                  <a:pt x="644" y="250"/>
                </a:cubicBezTo>
                <a:cubicBezTo>
                  <a:pt x="733" y="261"/>
                  <a:pt x="825" y="256"/>
                  <a:pt x="899" y="280"/>
                </a:cubicBezTo>
                <a:cubicBezTo>
                  <a:pt x="973" y="304"/>
                  <a:pt x="1046" y="357"/>
                  <a:pt x="1086" y="392"/>
                </a:cubicBezTo>
                <a:cubicBezTo>
                  <a:pt x="1126" y="427"/>
                  <a:pt x="1110" y="479"/>
                  <a:pt x="1139" y="490"/>
                </a:cubicBezTo>
                <a:cubicBezTo>
                  <a:pt x="1168" y="501"/>
                  <a:pt x="1202" y="497"/>
                  <a:pt x="1259" y="460"/>
                </a:cubicBezTo>
                <a:cubicBezTo>
                  <a:pt x="1316" y="423"/>
                  <a:pt x="1327" y="297"/>
                  <a:pt x="1484" y="265"/>
                </a:cubicBezTo>
                <a:cubicBezTo>
                  <a:pt x="1641" y="233"/>
                  <a:pt x="1904" y="273"/>
                  <a:pt x="2204" y="265"/>
                </a:cubicBezTo>
                <a:cubicBezTo>
                  <a:pt x="2504" y="257"/>
                  <a:pt x="3044" y="233"/>
                  <a:pt x="3284" y="220"/>
                </a:cubicBezTo>
                <a:cubicBezTo>
                  <a:pt x="3524" y="207"/>
                  <a:pt x="3637" y="222"/>
                  <a:pt x="3644" y="190"/>
                </a:cubicBezTo>
                <a:cubicBezTo>
                  <a:pt x="3651" y="158"/>
                  <a:pt x="3854" y="50"/>
                  <a:pt x="3329" y="25"/>
                </a:cubicBezTo>
                <a:cubicBezTo>
                  <a:pt x="2804" y="0"/>
                  <a:pt x="988" y="9"/>
                  <a:pt x="494" y="40"/>
                </a:cubicBezTo>
                <a:close/>
              </a:path>
            </a:pathLst>
          </a:cu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path path="rect">
              <a:fillToRect l="50000" t="50000" r="50000" b="50000"/>
            </a:path>
          </a:gradFill>
          <a:ln w="571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08" name="Freeform 4"/>
          <p:cNvSpPr>
            <a:spLocks/>
          </p:cNvSpPr>
          <p:nvPr/>
        </p:nvSpPr>
        <p:spPr bwMode="auto">
          <a:xfrm>
            <a:off x="1563688" y="5851525"/>
            <a:ext cx="5902325" cy="874713"/>
          </a:xfrm>
          <a:custGeom>
            <a:avLst/>
            <a:gdLst>
              <a:gd name="T0" fmla="*/ 2147483647 w 3718"/>
              <a:gd name="T1" fmla="*/ 2147483647 h 551"/>
              <a:gd name="T2" fmla="*/ 2147483647 w 3718"/>
              <a:gd name="T3" fmla="*/ 2147483647 h 551"/>
              <a:gd name="T4" fmla="*/ 2147483647 w 3718"/>
              <a:gd name="T5" fmla="*/ 2147483647 h 551"/>
              <a:gd name="T6" fmla="*/ 2147483647 w 3718"/>
              <a:gd name="T7" fmla="*/ 2147483647 h 551"/>
              <a:gd name="T8" fmla="*/ 2147483647 w 3718"/>
              <a:gd name="T9" fmla="*/ 2147483647 h 551"/>
              <a:gd name="T10" fmla="*/ 2147483647 w 3718"/>
              <a:gd name="T11" fmla="*/ 2147483647 h 551"/>
              <a:gd name="T12" fmla="*/ 2147483647 w 3718"/>
              <a:gd name="T13" fmla="*/ 2147483647 h 551"/>
              <a:gd name="T14" fmla="*/ 2147483647 w 3718"/>
              <a:gd name="T15" fmla="*/ 2147483647 h 551"/>
              <a:gd name="T16" fmla="*/ 2147483647 w 3718"/>
              <a:gd name="T17" fmla="*/ 2147483647 h 551"/>
              <a:gd name="T18" fmla="*/ 2147483647 w 3718"/>
              <a:gd name="T19" fmla="*/ 2147483647 h 551"/>
              <a:gd name="T20" fmla="*/ 2147483647 w 3718"/>
              <a:gd name="T21" fmla="*/ 2147483647 h 551"/>
              <a:gd name="T22" fmla="*/ 2147483647 w 3718"/>
              <a:gd name="T23" fmla="*/ 2147483647 h 551"/>
              <a:gd name="T24" fmla="*/ 2147483647 w 3718"/>
              <a:gd name="T25" fmla="*/ 2147483647 h 55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18"/>
              <a:gd name="T40" fmla="*/ 0 h 551"/>
              <a:gd name="T41" fmla="*/ 3718 w 3718"/>
              <a:gd name="T42" fmla="*/ 551 h 55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18" h="551">
                <a:moveTo>
                  <a:pt x="495" y="504"/>
                </a:moveTo>
                <a:cubicBezTo>
                  <a:pt x="0" y="478"/>
                  <a:pt x="223" y="388"/>
                  <a:pt x="250" y="346"/>
                </a:cubicBezTo>
                <a:cubicBezTo>
                  <a:pt x="277" y="304"/>
                  <a:pt x="530" y="309"/>
                  <a:pt x="660" y="255"/>
                </a:cubicBezTo>
                <a:cubicBezTo>
                  <a:pt x="790" y="201"/>
                  <a:pt x="940" y="40"/>
                  <a:pt x="1031" y="20"/>
                </a:cubicBezTo>
                <a:cubicBezTo>
                  <a:pt x="1122" y="0"/>
                  <a:pt x="1124" y="95"/>
                  <a:pt x="1205" y="134"/>
                </a:cubicBezTo>
                <a:cubicBezTo>
                  <a:pt x="1286" y="173"/>
                  <a:pt x="1396" y="227"/>
                  <a:pt x="1516" y="255"/>
                </a:cubicBezTo>
                <a:cubicBezTo>
                  <a:pt x="1636" y="283"/>
                  <a:pt x="1715" y="305"/>
                  <a:pt x="1925" y="301"/>
                </a:cubicBezTo>
                <a:cubicBezTo>
                  <a:pt x="2135" y="297"/>
                  <a:pt x="2564" y="247"/>
                  <a:pt x="2774" y="232"/>
                </a:cubicBezTo>
                <a:cubicBezTo>
                  <a:pt x="2984" y="217"/>
                  <a:pt x="3069" y="209"/>
                  <a:pt x="3188" y="208"/>
                </a:cubicBezTo>
                <a:cubicBezTo>
                  <a:pt x="3307" y="207"/>
                  <a:pt x="3438" y="174"/>
                  <a:pt x="3487" y="223"/>
                </a:cubicBezTo>
                <a:cubicBezTo>
                  <a:pt x="3536" y="272"/>
                  <a:pt x="3531" y="457"/>
                  <a:pt x="3487" y="504"/>
                </a:cubicBezTo>
                <a:cubicBezTo>
                  <a:pt x="3443" y="551"/>
                  <a:pt x="3718" y="504"/>
                  <a:pt x="3219" y="504"/>
                </a:cubicBezTo>
                <a:cubicBezTo>
                  <a:pt x="2721" y="504"/>
                  <a:pt x="1063" y="504"/>
                  <a:pt x="495" y="504"/>
                </a:cubicBezTo>
                <a:close/>
              </a:path>
            </a:pathLst>
          </a:custGeom>
          <a:gradFill rotWithShape="1">
            <a:gsLst>
              <a:gs pos="0">
                <a:srgbClr val="B2B2B2"/>
              </a:gs>
              <a:gs pos="100000">
                <a:srgbClr val="525252"/>
              </a:gs>
            </a:gsLst>
            <a:path path="rect">
              <a:fillToRect l="50000" t="50000" r="50000" b="50000"/>
            </a:path>
          </a:gradFill>
          <a:ln w="5715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0" y="260350"/>
            <a:ext cx="21828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cs typeface="Times New Roman" pitchFamily="18" charset="0"/>
              </a:rPr>
              <a:t>Lumen</a:t>
            </a:r>
            <a:endParaRPr lang="cs-CZ" altLang="cs-CZ" sz="2400" b="0"/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3849688" y="981075"/>
            <a:ext cx="52943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800">
                <a:cs typeface="Times New Roman" pitchFamily="18" charset="0"/>
              </a:rPr>
              <a:t>       </a:t>
            </a:r>
            <a:r>
              <a:rPr lang="cs-CZ" altLang="cs-CZ" sz="2800"/>
              <a:t>   </a:t>
            </a:r>
            <a:r>
              <a:rPr lang="cs-CZ" altLang="cs-CZ" sz="2800">
                <a:cs typeface="Times New Roman" pitchFamily="18" charset="0"/>
              </a:rPr>
              <a:t>Intersticiální Prostor</a:t>
            </a:r>
            <a:endParaRPr lang="cs-CZ" altLang="cs-CZ" sz="2800" b="0"/>
          </a:p>
        </p:txBody>
      </p:sp>
      <p:sp>
        <p:nvSpPr>
          <p:cNvPr id="72711" name="AutoShape 7"/>
          <p:cNvSpPr>
            <a:spLocks noChangeArrowheads="1"/>
          </p:cNvSpPr>
          <p:nvPr/>
        </p:nvSpPr>
        <p:spPr bwMode="auto">
          <a:xfrm rot="5400000">
            <a:off x="6414294" y="3863182"/>
            <a:ext cx="431800" cy="10080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 rot="10800000" flipV="1">
            <a:off x="5900738" y="4335463"/>
            <a:ext cx="1628775" cy="79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5365750" y="4037013"/>
            <a:ext cx="6477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66FF33"/>
                </a:solidFill>
                <a:cs typeface="Times New Roman" pitchFamily="18" charset="0"/>
              </a:rPr>
              <a:t> K</a:t>
            </a:r>
            <a:r>
              <a:rPr lang="cs-CZ" altLang="cs-CZ" sz="2400" baseline="30000">
                <a:solidFill>
                  <a:srgbClr val="66FF33"/>
                </a:solidFill>
                <a:cs typeface="Times New Roman" pitchFamily="18" charset="0"/>
              </a:rPr>
              <a:t>+</a:t>
            </a:r>
            <a:endParaRPr lang="cs-CZ" altLang="cs-CZ" sz="2400">
              <a:solidFill>
                <a:srgbClr val="66FF33"/>
              </a:solidFill>
            </a:endParaRPr>
          </a:p>
        </p:txBody>
      </p:sp>
      <p:sp>
        <p:nvSpPr>
          <p:cNvPr id="72714" name="AutoShape 10"/>
          <p:cNvSpPr>
            <a:spLocks noChangeArrowheads="1"/>
          </p:cNvSpPr>
          <p:nvPr/>
        </p:nvSpPr>
        <p:spPr bwMode="auto">
          <a:xfrm rot="-5526332">
            <a:off x="6442869" y="4582319"/>
            <a:ext cx="433388" cy="863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15" name="Line 11"/>
          <p:cNvSpPr>
            <a:spLocks noChangeShapeType="1"/>
          </p:cNvSpPr>
          <p:nvPr/>
        </p:nvSpPr>
        <p:spPr bwMode="auto">
          <a:xfrm flipV="1">
            <a:off x="6011863" y="5013325"/>
            <a:ext cx="1404937" cy="31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5364163" y="4797425"/>
            <a:ext cx="6477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cs-CZ" altLang="cs-CZ" sz="2400">
                <a:solidFill>
                  <a:srgbClr val="FFFF00"/>
                </a:solidFill>
              </a:rPr>
              <a:t>Cl</a:t>
            </a:r>
            <a:r>
              <a:rPr lang="cs-CZ" altLang="cs-CZ" sz="2400" baseline="30000">
                <a:solidFill>
                  <a:srgbClr val="FFFF00"/>
                </a:solidFill>
              </a:rPr>
              <a:t>-</a:t>
            </a:r>
            <a:endParaRPr lang="cs-CZ" altLang="cs-CZ" sz="2400">
              <a:solidFill>
                <a:srgbClr val="FFFF00"/>
              </a:solidFill>
            </a:endParaRP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8012113" y="2170113"/>
            <a:ext cx="936625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66FF33"/>
                </a:solidFill>
                <a:cs typeface="Times New Roman" pitchFamily="18" charset="0"/>
              </a:rPr>
              <a:t> </a:t>
            </a:r>
            <a:r>
              <a:rPr lang="cs-CZ" altLang="cs-CZ" sz="2400">
                <a:solidFill>
                  <a:srgbClr val="66FF33"/>
                </a:solidFill>
              </a:rPr>
              <a:t>2 </a:t>
            </a:r>
            <a:r>
              <a:rPr lang="cs-CZ" altLang="cs-CZ" sz="2400">
                <a:solidFill>
                  <a:srgbClr val="66FF33"/>
                </a:solidFill>
                <a:cs typeface="Times New Roman" pitchFamily="18" charset="0"/>
              </a:rPr>
              <a:t>K</a:t>
            </a:r>
            <a:r>
              <a:rPr lang="cs-CZ" altLang="cs-CZ" sz="2400" baseline="30000">
                <a:solidFill>
                  <a:srgbClr val="66FF33"/>
                </a:solidFill>
                <a:cs typeface="Times New Roman" pitchFamily="18" charset="0"/>
              </a:rPr>
              <a:t>+</a:t>
            </a:r>
            <a:endParaRPr lang="cs-CZ" altLang="cs-CZ" sz="2400">
              <a:solidFill>
                <a:srgbClr val="66FF33"/>
              </a:solidFill>
            </a:endParaRPr>
          </a:p>
        </p:txBody>
      </p:sp>
      <p:sp>
        <p:nvSpPr>
          <p:cNvPr id="72718" name="AutoShape 14"/>
          <p:cNvSpPr>
            <a:spLocks noChangeArrowheads="1"/>
          </p:cNvSpPr>
          <p:nvPr/>
        </p:nvSpPr>
        <p:spPr bwMode="auto">
          <a:xfrm rot="5400000">
            <a:off x="6940551" y="1944687"/>
            <a:ext cx="576262" cy="792163"/>
          </a:xfrm>
          <a:prstGeom prst="flowChartCollate">
            <a:avLst/>
          </a:prstGeom>
          <a:gradFill rotWithShape="1">
            <a:gsLst>
              <a:gs pos="0">
                <a:srgbClr val="FF7C80"/>
              </a:gs>
              <a:gs pos="50000">
                <a:srgbClr val="76393B"/>
              </a:gs>
              <a:gs pos="100000">
                <a:srgbClr val="FF7C8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72719" name="Text Box 15"/>
          <p:cNvSpPr txBox="1">
            <a:spLocks noChangeArrowheads="1"/>
          </p:cNvSpPr>
          <p:nvPr/>
        </p:nvSpPr>
        <p:spPr bwMode="auto">
          <a:xfrm>
            <a:off x="5464175" y="1992313"/>
            <a:ext cx="12969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FF7C80"/>
                </a:solidFill>
                <a:cs typeface="Times New Roman" pitchFamily="18" charset="0"/>
              </a:rPr>
              <a:t>  3 Na</a:t>
            </a:r>
            <a:r>
              <a:rPr lang="cs-CZ" altLang="cs-CZ" sz="2400" baseline="30000">
                <a:solidFill>
                  <a:srgbClr val="FF7C80"/>
                </a:solidFill>
                <a:cs typeface="Times New Roman" pitchFamily="18" charset="0"/>
              </a:rPr>
              <a:t>+</a:t>
            </a:r>
            <a:endParaRPr lang="cs-CZ" altLang="cs-CZ" sz="2400">
              <a:solidFill>
                <a:srgbClr val="FF7C80"/>
              </a:solidFill>
            </a:endParaRPr>
          </a:p>
        </p:txBody>
      </p:sp>
      <p:sp>
        <p:nvSpPr>
          <p:cNvPr id="72720" name="Freeform 16"/>
          <p:cNvSpPr>
            <a:spLocks/>
          </p:cNvSpPr>
          <p:nvPr/>
        </p:nvSpPr>
        <p:spPr bwMode="auto">
          <a:xfrm>
            <a:off x="6369050" y="2581275"/>
            <a:ext cx="460375" cy="322263"/>
          </a:xfrm>
          <a:custGeom>
            <a:avLst/>
            <a:gdLst>
              <a:gd name="T0" fmla="*/ 0 w 290"/>
              <a:gd name="T1" fmla="*/ 2147483647 h 203"/>
              <a:gd name="T2" fmla="*/ 2147483647 w 290"/>
              <a:gd name="T3" fmla="*/ 2147483647 h 203"/>
              <a:gd name="T4" fmla="*/ 2147483647 w 290"/>
              <a:gd name="T5" fmla="*/ 2147483647 h 203"/>
              <a:gd name="T6" fmla="*/ 2147483647 w 290"/>
              <a:gd name="T7" fmla="*/ 2147483647 h 203"/>
              <a:gd name="T8" fmla="*/ 2147483647 w 290"/>
              <a:gd name="T9" fmla="*/ 2147483647 h 203"/>
              <a:gd name="T10" fmla="*/ 2147483647 w 290"/>
              <a:gd name="T11" fmla="*/ 2147483647 h 2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0"/>
              <a:gd name="T19" fmla="*/ 0 h 203"/>
              <a:gd name="T20" fmla="*/ 290 w 290"/>
              <a:gd name="T21" fmla="*/ 203 h 2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0" h="203">
                <a:moveTo>
                  <a:pt x="0" y="15"/>
                </a:moveTo>
                <a:cubicBezTo>
                  <a:pt x="21" y="16"/>
                  <a:pt x="99" y="21"/>
                  <a:pt x="135" y="20"/>
                </a:cubicBezTo>
                <a:cubicBezTo>
                  <a:pt x="171" y="19"/>
                  <a:pt x="191" y="13"/>
                  <a:pt x="216" y="11"/>
                </a:cubicBezTo>
                <a:cubicBezTo>
                  <a:pt x="241" y="10"/>
                  <a:pt x="279" y="0"/>
                  <a:pt x="285" y="11"/>
                </a:cubicBezTo>
                <a:cubicBezTo>
                  <a:pt x="290" y="23"/>
                  <a:pt x="277" y="49"/>
                  <a:pt x="248" y="81"/>
                </a:cubicBezTo>
                <a:cubicBezTo>
                  <a:pt x="220" y="113"/>
                  <a:pt x="140" y="178"/>
                  <a:pt x="112" y="203"/>
                </a:cubicBezTo>
              </a:path>
            </a:pathLst>
          </a:custGeom>
          <a:noFill/>
          <a:ln w="28575" cmpd="sng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721" name="Text Box 17"/>
          <p:cNvSpPr txBox="1">
            <a:spLocks noChangeArrowheads="1"/>
          </p:cNvSpPr>
          <p:nvPr/>
        </p:nvSpPr>
        <p:spPr bwMode="auto">
          <a:xfrm>
            <a:off x="5897563" y="2749550"/>
            <a:ext cx="9017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1400">
                <a:solidFill>
                  <a:schemeClr val="tx1"/>
                </a:solidFill>
                <a:cs typeface="Times New Roman" pitchFamily="18" charset="0"/>
              </a:rPr>
              <a:t>   ATP</a:t>
            </a:r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72722" name="Line 18"/>
          <p:cNvSpPr>
            <a:spLocks noChangeShapeType="1"/>
          </p:cNvSpPr>
          <p:nvPr/>
        </p:nvSpPr>
        <p:spPr bwMode="auto">
          <a:xfrm flipV="1">
            <a:off x="6543675" y="2225675"/>
            <a:ext cx="141128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 flipV="1">
            <a:off x="6543675" y="2441575"/>
            <a:ext cx="141128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24" name="AutoShape 20"/>
          <p:cNvSpPr>
            <a:spLocks noChangeArrowheads="1"/>
          </p:cNvSpPr>
          <p:nvPr/>
        </p:nvSpPr>
        <p:spPr bwMode="auto">
          <a:xfrm>
            <a:off x="6877050" y="3429000"/>
            <a:ext cx="647700" cy="503238"/>
          </a:xfrm>
          <a:prstGeom prst="hexagon">
            <a:avLst>
              <a:gd name="adj" fmla="val 32177"/>
              <a:gd name="vf" fmla="val 115470"/>
            </a:avLst>
          </a:prstGeom>
          <a:gradFill rotWithShape="1">
            <a:gsLst>
              <a:gs pos="0">
                <a:srgbClr val="00185E"/>
              </a:gs>
              <a:gs pos="100000">
                <a:srgbClr val="0033CC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2725" name="Line 21"/>
          <p:cNvSpPr>
            <a:spLocks noChangeShapeType="1"/>
          </p:cNvSpPr>
          <p:nvPr/>
        </p:nvSpPr>
        <p:spPr bwMode="auto">
          <a:xfrm flipV="1">
            <a:off x="6445250" y="3800475"/>
            <a:ext cx="141128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26" name="Line 22"/>
          <p:cNvSpPr>
            <a:spLocks noChangeShapeType="1"/>
          </p:cNvSpPr>
          <p:nvPr/>
        </p:nvSpPr>
        <p:spPr bwMode="auto">
          <a:xfrm flipV="1">
            <a:off x="6467475" y="3548063"/>
            <a:ext cx="141128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727" name="Text Box 23"/>
          <p:cNvSpPr txBox="1">
            <a:spLocks noChangeArrowheads="1"/>
          </p:cNvSpPr>
          <p:nvPr/>
        </p:nvSpPr>
        <p:spPr bwMode="auto">
          <a:xfrm>
            <a:off x="7824788" y="3619500"/>
            <a:ext cx="6477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cs-CZ" altLang="cs-CZ" sz="2400">
                <a:solidFill>
                  <a:srgbClr val="FFFF00"/>
                </a:solidFill>
              </a:rPr>
              <a:t>Cl</a:t>
            </a:r>
            <a:r>
              <a:rPr lang="cs-CZ" altLang="cs-CZ" sz="2400" baseline="30000">
                <a:solidFill>
                  <a:srgbClr val="FFFF00"/>
                </a:solidFill>
              </a:rPr>
              <a:t>-</a:t>
            </a:r>
            <a:endParaRPr lang="cs-CZ" altLang="cs-CZ" sz="2400">
              <a:solidFill>
                <a:srgbClr val="FFFF00"/>
              </a:solidFill>
            </a:endParaRPr>
          </a:p>
        </p:txBody>
      </p:sp>
      <p:sp>
        <p:nvSpPr>
          <p:cNvPr id="72728" name="Text Box 24"/>
          <p:cNvSpPr txBox="1">
            <a:spLocks noChangeArrowheads="1"/>
          </p:cNvSpPr>
          <p:nvPr/>
        </p:nvSpPr>
        <p:spPr bwMode="auto">
          <a:xfrm>
            <a:off x="5459413" y="3249613"/>
            <a:ext cx="1150937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0033CC"/>
                </a:solidFill>
                <a:cs typeface="Times New Roman" pitchFamily="18" charset="0"/>
              </a:rPr>
              <a:t> HCO</a:t>
            </a:r>
            <a:r>
              <a:rPr lang="cs-CZ" altLang="cs-CZ" sz="2400" baseline="-25000">
                <a:solidFill>
                  <a:srgbClr val="0033CC"/>
                </a:solidFill>
                <a:cs typeface="Times New Roman" pitchFamily="18" charset="0"/>
              </a:rPr>
              <a:t>3</a:t>
            </a:r>
            <a:r>
              <a:rPr lang="cs-CZ" altLang="cs-CZ" sz="2400" baseline="30000">
                <a:solidFill>
                  <a:srgbClr val="0033CC"/>
                </a:solidFill>
                <a:cs typeface="Times New Roman" pitchFamily="18" charset="0"/>
              </a:rPr>
              <a:t>-</a:t>
            </a:r>
            <a:endParaRPr lang="cs-CZ" altLang="cs-CZ" sz="2400">
              <a:solidFill>
                <a:srgbClr val="0033CC"/>
              </a:solidFill>
            </a:endParaRPr>
          </a:p>
        </p:txBody>
      </p:sp>
      <p:sp>
        <p:nvSpPr>
          <p:cNvPr id="72729" name="AutoShape 25"/>
          <p:cNvSpPr>
            <a:spLocks noChangeArrowheads="1"/>
          </p:cNvSpPr>
          <p:nvPr/>
        </p:nvSpPr>
        <p:spPr bwMode="auto">
          <a:xfrm rot="5400000">
            <a:off x="1328738" y="2432050"/>
            <a:ext cx="433387" cy="1223963"/>
          </a:xfrm>
          <a:prstGeom prst="flowChartCollate">
            <a:avLst/>
          </a:prstGeom>
          <a:gradFill rotWithShape="1">
            <a:gsLst>
              <a:gs pos="0">
                <a:srgbClr val="00FFFF"/>
              </a:gs>
              <a:gs pos="50000">
                <a:srgbClr val="007676"/>
              </a:gs>
              <a:gs pos="100000">
                <a:srgbClr val="00FFFF"/>
              </a:gs>
            </a:gsLst>
            <a:lin ang="0" scaled="1"/>
          </a:gradFill>
          <a:ln w="19050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72730" name="Line 26"/>
          <p:cNvSpPr>
            <a:spLocks noChangeShapeType="1"/>
          </p:cNvSpPr>
          <p:nvPr/>
        </p:nvSpPr>
        <p:spPr bwMode="auto">
          <a:xfrm rot="10800000">
            <a:off x="622300" y="3052763"/>
            <a:ext cx="1795463" cy="47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731" name="Text Box 27"/>
          <p:cNvSpPr txBox="1">
            <a:spLocks noChangeArrowheads="1"/>
          </p:cNvSpPr>
          <p:nvPr/>
        </p:nvSpPr>
        <p:spPr bwMode="auto">
          <a:xfrm>
            <a:off x="2411413" y="2781300"/>
            <a:ext cx="7207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00FFFF"/>
                </a:solidFill>
                <a:cs typeface="Times New Roman" pitchFamily="18" charset="0"/>
              </a:rPr>
              <a:t> H</a:t>
            </a:r>
            <a:r>
              <a:rPr lang="en-US" altLang="cs-CZ" sz="2400" baseline="30000">
                <a:solidFill>
                  <a:srgbClr val="00FFFF"/>
                </a:solidFill>
                <a:cs typeface="Times New Roman" pitchFamily="18" charset="0"/>
              </a:rPr>
              <a:t>+</a:t>
            </a:r>
            <a:endParaRPr lang="cs-CZ" altLang="cs-CZ" sz="2400">
              <a:solidFill>
                <a:srgbClr val="00FFFF"/>
              </a:solidFill>
            </a:endParaRPr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 rot="5400000">
            <a:off x="1546225" y="4149726"/>
            <a:ext cx="649287" cy="1223962"/>
          </a:xfrm>
          <a:prstGeom prst="flowChartCollate">
            <a:avLst/>
          </a:prstGeom>
          <a:gradFill rotWithShape="1">
            <a:gsLst>
              <a:gs pos="0">
                <a:srgbClr val="00FFFF"/>
              </a:gs>
              <a:gs pos="50000">
                <a:srgbClr val="66FF33"/>
              </a:gs>
              <a:gs pos="100000">
                <a:srgbClr val="00FFFF"/>
              </a:gs>
            </a:gsLst>
            <a:lin ang="0" scaled="1"/>
          </a:gradFill>
          <a:ln w="19050"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 rot="10800000">
            <a:off x="898525" y="4652963"/>
            <a:ext cx="1795463" cy="47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 rot="10800000">
            <a:off x="898525" y="4941888"/>
            <a:ext cx="1795463" cy="47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35" name="Text Box 31"/>
          <p:cNvSpPr txBox="1">
            <a:spLocks noChangeArrowheads="1"/>
          </p:cNvSpPr>
          <p:nvPr/>
        </p:nvSpPr>
        <p:spPr bwMode="auto">
          <a:xfrm>
            <a:off x="2627313" y="4340225"/>
            <a:ext cx="7207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00FFFF"/>
                </a:solidFill>
                <a:cs typeface="Times New Roman" pitchFamily="18" charset="0"/>
              </a:rPr>
              <a:t> H</a:t>
            </a:r>
            <a:r>
              <a:rPr lang="en-US" altLang="cs-CZ" sz="2400" baseline="30000">
                <a:solidFill>
                  <a:srgbClr val="00FFFF"/>
                </a:solidFill>
                <a:cs typeface="Times New Roman" pitchFamily="18" charset="0"/>
              </a:rPr>
              <a:t>+</a:t>
            </a:r>
            <a:endParaRPr lang="cs-CZ" altLang="cs-CZ" sz="2400">
              <a:solidFill>
                <a:srgbClr val="00FFFF"/>
              </a:solidFill>
            </a:endParaRPr>
          </a:p>
        </p:txBody>
      </p:sp>
      <p:sp>
        <p:nvSpPr>
          <p:cNvPr id="72736" name="Text Box 32"/>
          <p:cNvSpPr txBox="1">
            <a:spLocks noChangeArrowheads="1"/>
          </p:cNvSpPr>
          <p:nvPr/>
        </p:nvSpPr>
        <p:spPr bwMode="auto">
          <a:xfrm>
            <a:off x="382588" y="4749800"/>
            <a:ext cx="73183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>
                <a:solidFill>
                  <a:srgbClr val="66FF33"/>
                </a:solidFill>
                <a:cs typeface="Times New Roman" pitchFamily="18" charset="0"/>
              </a:rPr>
              <a:t>K</a:t>
            </a:r>
            <a:r>
              <a:rPr lang="cs-CZ" altLang="cs-CZ" sz="2400" baseline="30000">
                <a:solidFill>
                  <a:srgbClr val="66FF33"/>
                </a:solidFill>
                <a:cs typeface="Times New Roman" pitchFamily="18" charset="0"/>
              </a:rPr>
              <a:t>+</a:t>
            </a:r>
            <a:endParaRPr lang="cs-CZ" altLang="cs-CZ" sz="2400">
              <a:solidFill>
                <a:srgbClr val="66FF33"/>
              </a:solidFill>
            </a:endParaRPr>
          </a:p>
        </p:txBody>
      </p:sp>
      <p:sp>
        <p:nvSpPr>
          <p:cNvPr id="72737" name="Text Box 33"/>
          <p:cNvSpPr txBox="1">
            <a:spLocks noChangeArrowheads="1"/>
          </p:cNvSpPr>
          <p:nvPr/>
        </p:nvSpPr>
        <p:spPr bwMode="auto">
          <a:xfrm>
            <a:off x="2124075" y="3429000"/>
            <a:ext cx="9017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1400">
                <a:solidFill>
                  <a:schemeClr val="tx1"/>
                </a:solidFill>
                <a:cs typeface="Times New Roman" pitchFamily="18" charset="0"/>
              </a:rPr>
              <a:t>   ATP</a:t>
            </a:r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72738" name="Text Box 34"/>
          <p:cNvSpPr txBox="1">
            <a:spLocks noChangeArrowheads="1"/>
          </p:cNvSpPr>
          <p:nvPr/>
        </p:nvSpPr>
        <p:spPr bwMode="auto">
          <a:xfrm>
            <a:off x="2374900" y="5168900"/>
            <a:ext cx="9017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altLang="cs-CZ" sz="1400">
                <a:solidFill>
                  <a:schemeClr val="tx1"/>
                </a:solidFill>
                <a:cs typeface="Times New Roman" pitchFamily="18" charset="0"/>
              </a:rPr>
              <a:t>   ATP</a:t>
            </a:r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72739" name="Freeform 35"/>
          <p:cNvSpPr>
            <a:spLocks/>
          </p:cNvSpPr>
          <p:nvPr/>
        </p:nvSpPr>
        <p:spPr bwMode="auto">
          <a:xfrm>
            <a:off x="2322513" y="5032375"/>
            <a:ext cx="420687" cy="188913"/>
          </a:xfrm>
          <a:custGeom>
            <a:avLst/>
            <a:gdLst>
              <a:gd name="T0" fmla="*/ 0 w 265"/>
              <a:gd name="T1" fmla="*/ 2147483647 h 119"/>
              <a:gd name="T2" fmla="*/ 2147483647 w 265"/>
              <a:gd name="T3" fmla="*/ 2147483647 h 119"/>
              <a:gd name="T4" fmla="*/ 2147483647 w 265"/>
              <a:gd name="T5" fmla="*/ 2147483647 h 119"/>
              <a:gd name="T6" fmla="*/ 2147483647 w 265"/>
              <a:gd name="T7" fmla="*/ 2147483647 h 119"/>
              <a:gd name="T8" fmla="*/ 0 60000 65536"/>
              <a:gd name="T9" fmla="*/ 0 60000 65536"/>
              <a:gd name="T10" fmla="*/ 0 60000 65536"/>
              <a:gd name="T11" fmla="*/ 0 60000 65536"/>
              <a:gd name="T12" fmla="*/ 0 w 265"/>
              <a:gd name="T13" fmla="*/ 0 h 119"/>
              <a:gd name="T14" fmla="*/ 265 w 265"/>
              <a:gd name="T15" fmla="*/ 119 h 11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5" h="119">
                <a:moveTo>
                  <a:pt x="0" y="112"/>
                </a:moveTo>
                <a:cubicBezTo>
                  <a:pt x="7" y="96"/>
                  <a:pt x="25" y="26"/>
                  <a:pt x="45" y="13"/>
                </a:cubicBezTo>
                <a:cubicBezTo>
                  <a:pt x="65" y="0"/>
                  <a:pt x="86" y="18"/>
                  <a:pt x="123" y="36"/>
                </a:cubicBezTo>
                <a:cubicBezTo>
                  <a:pt x="160" y="54"/>
                  <a:pt x="235" y="102"/>
                  <a:pt x="265" y="119"/>
                </a:cubicBezTo>
              </a:path>
            </a:pathLst>
          </a:custGeom>
          <a:noFill/>
          <a:ln w="28575" cmpd="sng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740" name="Freeform 36"/>
          <p:cNvSpPr>
            <a:spLocks/>
          </p:cNvSpPr>
          <p:nvPr/>
        </p:nvSpPr>
        <p:spPr bwMode="auto">
          <a:xfrm>
            <a:off x="1908175" y="3244850"/>
            <a:ext cx="541338" cy="204788"/>
          </a:xfrm>
          <a:custGeom>
            <a:avLst/>
            <a:gdLst>
              <a:gd name="T0" fmla="*/ 0 w 341"/>
              <a:gd name="T1" fmla="*/ 2147483647 h 129"/>
              <a:gd name="T2" fmla="*/ 2147483647 w 341"/>
              <a:gd name="T3" fmla="*/ 2147483647 h 129"/>
              <a:gd name="T4" fmla="*/ 2147483647 w 341"/>
              <a:gd name="T5" fmla="*/ 2147483647 h 129"/>
              <a:gd name="T6" fmla="*/ 2147483647 w 341"/>
              <a:gd name="T7" fmla="*/ 2147483647 h 129"/>
              <a:gd name="T8" fmla="*/ 0 60000 65536"/>
              <a:gd name="T9" fmla="*/ 0 60000 65536"/>
              <a:gd name="T10" fmla="*/ 0 60000 65536"/>
              <a:gd name="T11" fmla="*/ 0 60000 65536"/>
              <a:gd name="T12" fmla="*/ 0 w 341"/>
              <a:gd name="T13" fmla="*/ 0 h 129"/>
              <a:gd name="T14" fmla="*/ 341 w 341"/>
              <a:gd name="T15" fmla="*/ 129 h 1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1" h="129">
                <a:moveTo>
                  <a:pt x="0" y="84"/>
                </a:moveTo>
                <a:cubicBezTo>
                  <a:pt x="16" y="72"/>
                  <a:pt x="66" y="20"/>
                  <a:pt x="94" y="10"/>
                </a:cubicBezTo>
                <a:cubicBezTo>
                  <a:pt x="122" y="0"/>
                  <a:pt x="129" y="5"/>
                  <a:pt x="170" y="25"/>
                </a:cubicBezTo>
                <a:cubicBezTo>
                  <a:pt x="211" y="45"/>
                  <a:pt x="306" y="107"/>
                  <a:pt x="341" y="129"/>
                </a:cubicBezTo>
              </a:path>
            </a:pathLst>
          </a:custGeom>
          <a:noFill/>
          <a:ln w="28575" cmpd="sng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741" name="Line 37"/>
          <p:cNvSpPr>
            <a:spLocks noChangeShapeType="1"/>
          </p:cNvSpPr>
          <p:nvPr/>
        </p:nvSpPr>
        <p:spPr bwMode="auto">
          <a:xfrm flipV="1">
            <a:off x="6515100" y="2378075"/>
            <a:ext cx="141128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742" name="Line 38"/>
          <p:cNvSpPr>
            <a:spLocks noChangeShapeType="1"/>
          </p:cNvSpPr>
          <p:nvPr/>
        </p:nvSpPr>
        <p:spPr bwMode="auto">
          <a:xfrm flipV="1">
            <a:off x="6515100" y="2593975"/>
            <a:ext cx="141128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43" name="Text Box 39"/>
          <p:cNvSpPr txBox="1">
            <a:spLocks noChangeArrowheads="1"/>
          </p:cNvSpPr>
          <p:nvPr/>
        </p:nvSpPr>
        <p:spPr bwMode="auto">
          <a:xfrm>
            <a:off x="106363" y="911225"/>
            <a:ext cx="19780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cs-CZ" sz="1600"/>
              <a:t>Vmezeřená buňka</a:t>
            </a:r>
          </a:p>
          <a:p>
            <a:pPr algn="ctr"/>
            <a:r>
              <a:rPr lang="cs-CZ" altLang="cs-CZ" sz="1600"/>
              <a:t>„intercalated cell“</a:t>
            </a:r>
          </a:p>
          <a:p>
            <a:pPr algn="ctr"/>
            <a:r>
              <a:rPr lang="cs-CZ" altLang="cs-CZ" sz="1600"/>
              <a:t>Sběracího kanálku</a:t>
            </a:r>
          </a:p>
        </p:txBody>
      </p:sp>
      <p:sp>
        <p:nvSpPr>
          <p:cNvPr id="72744" name="Rectangle 40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788987" y="332656"/>
            <a:ext cx="7978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cs-CZ" sz="1700">
                <a:solidFill>
                  <a:srgbClr val="FFFF00"/>
                </a:solidFill>
              </a:rPr>
              <a:t>Homeostatic Control of Potassium Secretion by the Cortical Collecting Duct</a:t>
            </a:r>
          </a:p>
          <a:p>
            <a:pPr algn="ctr"/>
            <a:r>
              <a:rPr lang="en-US" altLang="cs-CZ" sz="1700">
                <a:solidFill>
                  <a:srgbClr val="FFFF00"/>
                </a:solidFill>
              </a:rPr>
              <a:t>(3 key factors)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788987" y="1158744"/>
            <a:ext cx="4895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altLang="cs-CZ" dirty="0">
                <a:solidFill>
                  <a:srgbClr val="FFFFFF"/>
                </a:solidFill>
              </a:rPr>
              <a:t>Plasma concentration of potassium</a:t>
            </a:r>
          </a:p>
          <a:p>
            <a:pPr marL="342900" indent="-342900">
              <a:buFontTx/>
              <a:buAutoNum type="arabicPeriod"/>
            </a:pPr>
            <a:r>
              <a:rPr lang="en-US" altLang="cs-CZ" dirty="0">
                <a:solidFill>
                  <a:srgbClr val="FFFFFF"/>
                </a:solidFill>
              </a:rPr>
              <a:t>Plasma levels of </a:t>
            </a:r>
            <a:r>
              <a:rPr lang="en-US" altLang="cs-CZ" dirty="0" err="1">
                <a:solidFill>
                  <a:srgbClr val="FFFFFF"/>
                </a:solidFill>
              </a:rPr>
              <a:t>aldosterone</a:t>
            </a:r>
            <a:endParaRPr lang="en-US" altLang="cs-CZ" dirty="0">
              <a:solidFill>
                <a:srgbClr val="FFFFFF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altLang="cs-CZ" dirty="0">
                <a:solidFill>
                  <a:srgbClr val="FFFFFF"/>
                </a:solidFill>
              </a:rPr>
              <a:t>Delivery of sodium to the distal ne</a:t>
            </a:r>
            <a:r>
              <a:rPr lang="cs-CZ" altLang="cs-CZ" dirty="0" err="1">
                <a:solidFill>
                  <a:srgbClr val="FFFFFF"/>
                </a:solidFill>
              </a:rPr>
              <a:t>ph</a:t>
            </a:r>
            <a:r>
              <a:rPr lang="en-US" altLang="cs-CZ" dirty="0" err="1">
                <a:solidFill>
                  <a:srgbClr val="FFFFFF"/>
                </a:solidFill>
              </a:rPr>
              <a:t>ron</a:t>
            </a:r>
            <a:endParaRPr lang="en-US" altLang="cs-CZ" dirty="0">
              <a:solidFill>
                <a:srgbClr val="FFFFFF"/>
              </a:solidFill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51520" y="2074731"/>
            <a:ext cx="8836073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 u="sng" dirty="0" smtClean="0">
                <a:solidFill>
                  <a:srgbClr val="FFFFFF"/>
                </a:solidFill>
              </a:rPr>
              <a:t>Ad.1:</a:t>
            </a:r>
          </a:p>
          <a:p>
            <a:r>
              <a:rPr lang="en-US" altLang="cs-CZ" sz="1600" dirty="0" smtClean="0">
                <a:solidFill>
                  <a:srgbClr val="FFFFFF"/>
                </a:solidFill>
              </a:rPr>
              <a:t>The principal cells contains an isoform of Na-K-ATPase that is especially sensitive</a:t>
            </a:r>
          </a:p>
          <a:p>
            <a:r>
              <a:rPr lang="en-US" altLang="cs-CZ" sz="1600" dirty="0" smtClean="0">
                <a:solidFill>
                  <a:srgbClr val="FFFFFF"/>
                </a:solidFill>
              </a:rPr>
              <a:t>to increases in the concentrations in peritubular capillaries. It also reduces back leakage</a:t>
            </a:r>
          </a:p>
          <a:p>
            <a:r>
              <a:rPr lang="en-US" altLang="cs-CZ" sz="1600" dirty="0" err="1" smtClean="0">
                <a:solidFill>
                  <a:srgbClr val="FFFFFF"/>
                </a:solidFill>
              </a:rPr>
              <a:t>Potasium</a:t>
            </a:r>
            <a:r>
              <a:rPr lang="en-US" altLang="cs-CZ" sz="1600" dirty="0" smtClean="0">
                <a:solidFill>
                  <a:srgbClr val="FFFFFF"/>
                </a:solidFill>
              </a:rPr>
              <a:t> ions from inside the cells through the basolateral membrane.</a:t>
            </a:r>
          </a:p>
          <a:p>
            <a:r>
              <a:rPr lang="en-US" altLang="cs-CZ" u="sng" dirty="0" smtClean="0">
                <a:solidFill>
                  <a:srgbClr val="FFFFFF"/>
                </a:solidFill>
              </a:rPr>
              <a:t>Ad.2:</a:t>
            </a:r>
          </a:p>
          <a:p>
            <a:r>
              <a:rPr lang="en-US" altLang="cs-CZ" sz="1600" dirty="0" smtClean="0">
                <a:solidFill>
                  <a:srgbClr val="FFFFFF"/>
                </a:solidFill>
              </a:rPr>
              <a:t>The luminal membrane pathway that allows potassium to exit the cell must be open and</a:t>
            </a:r>
          </a:p>
          <a:p>
            <a:r>
              <a:rPr lang="en-US" altLang="cs-CZ" sz="1600" dirty="0" smtClean="0">
                <a:solidFill>
                  <a:srgbClr val="FFFFFF"/>
                </a:solidFill>
              </a:rPr>
              <a:t>this is the function of aldosterone. It also stimulates Na-K-ATPase.</a:t>
            </a:r>
          </a:p>
          <a:p>
            <a:r>
              <a:rPr lang="en-US" altLang="cs-CZ" u="sng" dirty="0" smtClean="0">
                <a:solidFill>
                  <a:srgbClr val="FFFFFF"/>
                </a:solidFill>
              </a:rPr>
              <a:t>Ad.3:</a:t>
            </a:r>
          </a:p>
          <a:p>
            <a:r>
              <a:rPr lang="en-US" altLang="cs-CZ" sz="1600" dirty="0" smtClean="0">
                <a:solidFill>
                  <a:srgbClr val="FFFFFF"/>
                </a:solidFill>
              </a:rPr>
              <a:t>With an increased delivery of sodium to the cortical collecting duct, more sodium</a:t>
            </a:r>
          </a:p>
          <a:p>
            <a:r>
              <a:rPr lang="en-US" altLang="cs-CZ" sz="1600" dirty="0" smtClean="0">
                <a:solidFill>
                  <a:srgbClr val="FFFFFF"/>
                </a:solidFill>
              </a:rPr>
              <a:t>enters principal cells, and more potassium is secreted.</a:t>
            </a:r>
          </a:p>
          <a:p>
            <a:endParaRPr lang="en-US" altLang="cs-CZ" sz="1600" dirty="0">
              <a:solidFill>
                <a:srgbClr val="FFFFFF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1560" y="5013176"/>
            <a:ext cx="697306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 </a:t>
            </a:r>
            <a:r>
              <a:rPr lang="en-US" dirty="0" smtClean="0">
                <a:solidFill>
                  <a:srgbClr val="FFFF00"/>
                </a:solidFill>
              </a:rPr>
              <a:t>Acute acidosis decreases potassium secretion</a:t>
            </a:r>
          </a:p>
          <a:p>
            <a:r>
              <a:rPr lang="en-US" sz="1600" dirty="0" smtClean="0">
                <a:latin typeface="Calibri" pitchFamily="34" charset="0"/>
              </a:rPr>
              <a:t>The primary mechanism is that increased hydrogen ion concentration reduces</a:t>
            </a:r>
          </a:p>
          <a:p>
            <a:r>
              <a:rPr lang="en-US" sz="1600" dirty="0" smtClean="0">
                <a:latin typeface="Calibri" pitchFamily="34" charset="0"/>
              </a:rPr>
              <a:t>the activity of Na-K-</a:t>
            </a:r>
            <a:r>
              <a:rPr lang="en-US" sz="1600" dirty="0" err="1" smtClean="0">
                <a:latin typeface="Calibri" pitchFamily="34" charset="0"/>
              </a:rPr>
              <a:t>ATPase</a:t>
            </a:r>
            <a:r>
              <a:rPr lang="en-US" sz="1600" dirty="0" smtClean="0">
                <a:latin typeface="Calibri" pitchFamily="34" charset="0"/>
              </a:rPr>
              <a:t> pump. This in turn decreases intracellular potassium</a:t>
            </a:r>
          </a:p>
          <a:p>
            <a:r>
              <a:rPr lang="en-US" sz="1600" dirty="0" smtClean="0">
                <a:latin typeface="Calibri" pitchFamily="34" charset="0"/>
              </a:rPr>
              <a:t>concentration and subsequent passive diffusion of potassium across the </a:t>
            </a:r>
            <a:r>
              <a:rPr lang="en-US" sz="1600" dirty="0" err="1" smtClean="0">
                <a:latin typeface="Calibri" pitchFamily="34" charset="0"/>
              </a:rPr>
              <a:t>lumina</a:t>
            </a:r>
            <a:r>
              <a:rPr lang="cs-CZ" sz="1600" dirty="0" smtClean="0">
                <a:latin typeface="Calibri" pitchFamily="34" charset="0"/>
              </a:rPr>
              <a:t>l</a:t>
            </a:r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membrane into the tubule.</a:t>
            </a:r>
            <a:endParaRPr lang="en-US" sz="1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S02401-029-f004"/>
          <p:cNvPicPr>
            <a:picLocks noChangeAspect="1" noChangeArrowheads="1"/>
          </p:cNvPicPr>
          <p:nvPr/>
        </p:nvPicPr>
        <p:blipFill>
          <a:blip r:embed="rId3" cstate="print"/>
          <a:srcRect l="17101" t="288" r="15764" b="11565"/>
          <a:stretch>
            <a:fillRect/>
          </a:stretch>
        </p:blipFill>
        <p:spPr bwMode="auto">
          <a:xfrm>
            <a:off x="1692275" y="404813"/>
            <a:ext cx="5903913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02401-029-f005"/>
          <p:cNvPicPr>
            <a:picLocks noChangeAspect="1" noChangeArrowheads="1"/>
          </p:cNvPicPr>
          <p:nvPr/>
        </p:nvPicPr>
        <p:blipFill>
          <a:blip r:embed="rId3" cstate="print"/>
          <a:srcRect l="15308" r="15308" b="6456"/>
          <a:stretch>
            <a:fillRect/>
          </a:stretch>
        </p:blipFill>
        <p:spPr bwMode="auto">
          <a:xfrm>
            <a:off x="1514475" y="171450"/>
            <a:ext cx="6188075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S02401-029-f006"/>
          <p:cNvPicPr>
            <a:picLocks noChangeAspect="1" noChangeArrowheads="1"/>
          </p:cNvPicPr>
          <p:nvPr/>
        </p:nvPicPr>
        <p:blipFill>
          <a:blip r:embed="rId3" cstate="print"/>
          <a:srcRect l="15202" t="238" r="15202" b="6679"/>
          <a:stretch>
            <a:fillRect/>
          </a:stretch>
        </p:blipFill>
        <p:spPr bwMode="auto">
          <a:xfrm>
            <a:off x="1512888" y="292100"/>
            <a:ext cx="6184900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S02401-029-f007"/>
          <p:cNvPicPr>
            <a:picLocks noChangeAspect="1" noChangeArrowheads="1"/>
          </p:cNvPicPr>
          <p:nvPr/>
        </p:nvPicPr>
        <p:blipFill>
          <a:blip r:embed="rId3" cstate="print"/>
          <a:srcRect l="12759" r="12776" b="4665"/>
          <a:stretch>
            <a:fillRect/>
          </a:stretch>
        </p:blipFill>
        <p:spPr bwMode="auto">
          <a:xfrm>
            <a:off x="1252538" y="490538"/>
            <a:ext cx="6680200" cy="603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S02401-029-f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60350"/>
            <a:ext cx="8424862" cy="6243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cs-CZ" sz="700" b="0" i="1">
                <a:solidFill>
                  <a:schemeClr val="tx1"/>
                </a:solidFill>
              </a:rPr>
              <a:t>Downloaded from: StudentConsult (on 2 November 2010 08:36 AM)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cs-CZ" sz="700" b="0" i="1">
                <a:solidFill>
                  <a:schemeClr val="tx1"/>
                </a:solidFill>
              </a:rPr>
              <a:t>© 2005 Elsevier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02401-029-f009"/>
          <p:cNvPicPr>
            <a:picLocks noChangeAspect="1" noChangeArrowheads="1"/>
          </p:cNvPicPr>
          <p:nvPr/>
        </p:nvPicPr>
        <p:blipFill>
          <a:blip r:embed="rId3" cstate="print"/>
          <a:srcRect l="13460" r="13477" b="4346"/>
          <a:stretch>
            <a:fillRect/>
          </a:stretch>
        </p:blipFill>
        <p:spPr bwMode="auto">
          <a:xfrm>
            <a:off x="1336675" y="374650"/>
            <a:ext cx="6515100" cy="614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C:\Documents and Settings\Uzivatel\Dokumenty\Luděk Červenka\Výuka dia\Hall\S9781416045748-029-f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213" y="95250"/>
            <a:ext cx="5743575" cy="666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843213" y="0"/>
            <a:ext cx="5945187" cy="33972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cs-CZ">
                <a:solidFill>
                  <a:srgbClr val="FFFFFF"/>
                </a:solidFill>
              </a:rPr>
              <a:t>     </a:t>
            </a:r>
            <a:r>
              <a:rPr lang="en-US" altLang="cs-CZ">
                <a:solidFill>
                  <a:srgbClr val="FFFF00"/>
                </a:solidFill>
              </a:rPr>
              <a:t>Plasma (mOsm/L H</a:t>
            </a:r>
            <a:r>
              <a:rPr lang="en-US" altLang="cs-CZ" baseline="-25000">
                <a:solidFill>
                  <a:srgbClr val="FFFF00"/>
                </a:solidFill>
              </a:rPr>
              <a:t>2</a:t>
            </a:r>
            <a:r>
              <a:rPr lang="en-US" altLang="cs-CZ">
                <a:solidFill>
                  <a:srgbClr val="FFFF00"/>
                </a:solidFill>
              </a:rPr>
              <a:t>O)      Interstitial    Intracellular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352425"/>
            <a:ext cx="8785225" cy="641032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Na</a:t>
            </a:r>
            <a:r>
              <a:rPr lang="en-US" altLang="cs-CZ" sz="1600" baseline="30000">
                <a:solidFill>
                  <a:srgbClr val="FFFFFF"/>
                </a:solidFill>
              </a:rPr>
              <a:t>+</a:t>
            </a:r>
            <a:r>
              <a:rPr lang="cs-CZ" altLang="cs-CZ" sz="1600" baseline="30000">
                <a:solidFill>
                  <a:srgbClr val="FFFFFF"/>
                </a:solidFill>
              </a:rPr>
              <a:t>                                                                                   </a:t>
            </a:r>
            <a:r>
              <a:rPr lang="cs-CZ" altLang="cs-CZ">
                <a:solidFill>
                  <a:srgbClr val="FFFFFF"/>
                </a:solidFill>
              </a:rPr>
              <a:t>142                                     139                   14</a:t>
            </a:r>
            <a:endParaRPr lang="en-US" altLang="cs-CZ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K</a:t>
            </a:r>
            <a:r>
              <a:rPr lang="en-US" altLang="cs-CZ" sz="1600" baseline="30000">
                <a:solidFill>
                  <a:srgbClr val="FFFFFF"/>
                </a:solidFill>
              </a:rPr>
              <a:t>+</a:t>
            </a:r>
            <a:r>
              <a:rPr lang="cs-CZ" altLang="cs-CZ" sz="1600" baseline="30000">
                <a:solidFill>
                  <a:srgbClr val="FFFFFF"/>
                </a:solidFill>
              </a:rPr>
              <a:t>                                                                                            </a:t>
            </a:r>
            <a:r>
              <a:rPr lang="cs-CZ" altLang="cs-CZ">
                <a:solidFill>
                  <a:srgbClr val="FFFFFF"/>
                </a:solidFill>
              </a:rPr>
              <a:t>4.2                                      4                  140</a:t>
            </a:r>
            <a:endParaRPr lang="en-US" altLang="cs-CZ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Mg</a:t>
            </a:r>
            <a:r>
              <a:rPr lang="en-US" altLang="cs-CZ" sz="1600" baseline="30000">
                <a:solidFill>
                  <a:srgbClr val="FFFFFF"/>
                </a:solidFill>
              </a:rPr>
              <a:t>2+</a:t>
            </a:r>
            <a:r>
              <a:rPr lang="cs-CZ" altLang="cs-CZ" baseline="30000">
                <a:solidFill>
                  <a:srgbClr val="FFFFFF"/>
                </a:solidFill>
              </a:rPr>
              <a:t>                                                                              </a:t>
            </a:r>
            <a:r>
              <a:rPr lang="cs-CZ" altLang="cs-CZ">
                <a:solidFill>
                  <a:srgbClr val="FFFFFF"/>
                </a:solidFill>
              </a:rPr>
              <a:t>1</a:t>
            </a:r>
            <a:r>
              <a:rPr lang="en-US" altLang="cs-CZ">
                <a:solidFill>
                  <a:srgbClr val="FFFFFF"/>
                </a:solidFill>
              </a:rPr>
              <a:t>.</a:t>
            </a:r>
            <a:r>
              <a:rPr lang="cs-CZ" altLang="cs-CZ">
                <a:solidFill>
                  <a:srgbClr val="FFFFFF"/>
                </a:solidFill>
              </a:rPr>
              <a:t>3                                     1</a:t>
            </a:r>
            <a:r>
              <a:rPr lang="en-US" altLang="cs-CZ">
                <a:solidFill>
                  <a:srgbClr val="FFFFFF"/>
                </a:solidFill>
              </a:rPr>
              <a:t>.2                   0</a:t>
            </a: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Cl</a:t>
            </a:r>
            <a:r>
              <a:rPr lang="en-US" altLang="cs-CZ" sz="1600" baseline="30000">
                <a:solidFill>
                  <a:srgbClr val="FFFFFF"/>
                </a:solidFill>
              </a:rPr>
              <a:t>- </a:t>
            </a:r>
            <a:r>
              <a:rPr lang="en-US" altLang="cs-CZ">
                <a:solidFill>
                  <a:srgbClr val="FFFFFF"/>
                </a:solidFill>
              </a:rPr>
              <a:t>                                                   108                                     108                     4</a:t>
            </a:r>
            <a:endParaRPr lang="en-US" altLang="cs-CZ" sz="1600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HCO</a:t>
            </a:r>
            <a:r>
              <a:rPr lang="en-US" altLang="cs-CZ" sz="1600" baseline="-25000">
                <a:solidFill>
                  <a:srgbClr val="FFFFFF"/>
                </a:solidFill>
              </a:rPr>
              <a:t>3</a:t>
            </a:r>
            <a:r>
              <a:rPr lang="en-US" altLang="cs-CZ" sz="1600" baseline="30000">
                <a:solidFill>
                  <a:srgbClr val="FFFFFF"/>
                </a:solidFill>
              </a:rPr>
              <a:t>-                                                                                  </a:t>
            </a:r>
            <a:r>
              <a:rPr lang="en-US" altLang="cs-CZ">
                <a:solidFill>
                  <a:srgbClr val="FFFFFF"/>
                </a:solidFill>
              </a:rPr>
              <a:t>24                                       28.3                10</a:t>
            </a:r>
            <a:endParaRPr lang="en-US" altLang="cs-CZ" sz="1600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HPO</a:t>
            </a:r>
            <a:r>
              <a:rPr lang="en-US" altLang="cs-CZ" sz="1600" baseline="-25000">
                <a:solidFill>
                  <a:srgbClr val="FFFFFF"/>
                </a:solidFill>
              </a:rPr>
              <a:t>4</a:t>
            </a:r>
            <a:r>
              <a:rPr lang="en-US" altLang="cs-CZ" sz="1600" baseline="30000">
                <a:solidFill>
                  <a:srgbClr val="FFFFFF"/>
                </a:solidFill>
              </a:rPr>
              <a:t>2-</a:t>
            </a:r>
            <a:r>
              <a:rPr lang="en-US" altLang="cs-CZ" sz="1600">
                <a:solidFill>
                  <a:srgbClr val="FFFFFF"/>
                </a:solidFill>
              </a:rPr>
              <a:t>, H</a:t>
            </a:r>
            <a:r>
              <a:rPr lang="en-US" altLang="cs-CZ" sz="1600" baseline="-25000">
                <a:solidFill>
                  <a:srgbClr val="FFFFFF"/>
                </a:solidFill>
              </a:rPr>
              <a:t>2</a:t>
            </a:r>
            <a:r>
              <a:rPr lang="en-US" altLang="cs-CZ" sz="1600">
                <a:solidFill>
                  <a:srgbClr val="FFFFFF"/>
                </a:solidFill>
              </a:rPr>
              <a:t>PO</a:t>
            </a:r>
            <a:r>
              <a:rPr lang="en-US" altLang="cs-CZ" sz="1600" baseline="-25000">
                <a:solidFill>
                  <a:srgbClr val="FFFFFF"/>
                </a:solidFill>
              </a:rPr>
              <a:t>4</a:t>
            </a:r>
            <a:r>
              <a:rPr lang="en-US" altLang="cs-CZ" sz="1600" baseline="30000">
                <a:solidFill>
                  <a:srgbClr val="FFFFFF"/>
                </a:solidFill>
              </a:rPr>
              <a:t>-</a:t>
            </a:r>
            <a:r>
              <a:rPr lang="en-US" altLang="cs-CZ" sz="1600">
                <a:solidFill>
                  <a:srgbClr val="FFFFFF"/>
                </a:solidFill>
              </a:rPr>
              <a:t> </a:t>
            </a:r>
            <a:r>
              <a:rPr lang="en-US" altLang="cs-CZ">
                <a:solidFill>
                  <a:srgbClr val="FFFFFF"/>
                </a:solidFill>
              </a:rPr>
              <a:t>                                     2                                         2                    11</a:t>
            </a:r>
            <a:endParaRPr lang="en-US" altLang="cs-CZ" sz="1600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SO</a:t>
            </a:r>
            <a:r>
              <a:rPr lang="en-US" altLang="cs-CZ" sz="1600" baseline="-25000">
                <a:solidFill>
                  <a:srgbClr val="FFFFFF"/>
                </a:solidFill>
              </a:rPr>
              <a:t>4</a:t>
            </a:r>
            <a:r>
              <a:rPr lang="en-US" altLang="cs-CZ" sz="1600" baseline="30000">
                <a:solidFill>
                  <a:srgbClr val="FFFFFF"/>
                </a:solidFill>
              </a:rPr>
              <a:t>2- </a:t>
            </a:r>
            <a:r>
              <a:rPr lang="en-US" altLang="cs-CZ" sz="1600">
                <a:solidFill>
                  <a:srgbClr val="FFFFFF"/>
                </a:solidFill>
              </a:rPr>
              <a:t>                                                         </a:t>
            </a:r>
            <a:r>
              <a:rPr lang="en-US" altLang="cs-CZ">
                <a:solidFill>
                  <a:srgbClr val="FFFFFF"/>
                </a:solidFill>
              </a:rPr>
              <a:t>0.5                                      0.5                   1</a:t>
            </a: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Amino acids                                              </a:t>
            </a:r>
            <a:r>
              <a:rPr lang="en-US" altLang="cs-CZ">
                <a:solidFill>
                  <a:srgbClr val="FFFFFF"/>
                </a:solidFill>
              </a:rPr>
              <a:t>2                                         2</a:t>
            </a:r>
            <a:r>
              <a:rPr lang="en-US" altLang="cs-CZ" sz="1600">
                <a:solidFill>
                  <a:srgbClr val="FFFFFF"/>
                </a:solidFill>
              </a:rPr>
              <a:t>                        </a:t>
            </a:r>
            <a:r>
              <a:rPr lang="en-US" altLang="cs-CZ">
                <a:solidFill>
                  <a:srgbClr val="FFFFFF"/>
                </a:solidFill>
              </a:rPr>
              <a:t>8</a:t>
            </a:r>
            <a:r>
              <a:rPr lang="en-US" altLang="cs-CZ" sz="1600">
                <a:solidFill>
                  <a:srgbClr val="FFFFFF"/>
                </a:solidFill>
              </a:rPr>
              <a:t>    </a:t>
            </a: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Phosphocreatinine </a:t>
            </a:r>
            <a:r>
              <a:rPr lang="en-US" altLang="cs-CZ">
                <a:solidFill>
                  <a:srgbClr val="FFFFFF"/>
                </a:solidFill>
              </a:rPr>
              <a:t>                                                                                                45</a:t>
            </a:r>
            <a:endParaRPr lang="en-US" altLang="cs-CZ" sz="1600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Carnosine                                        </a:t>
            </a:r>
            <a:r>
              <a:rPr lang="en-US" altLang="cs-CZ">
                <a:solidFill>
                  <a:srgbClr val="FFFFFF"/>
                </a:solidFill>
              </a:rPr>
              <a:t>                                                                          14</a:t>
            </a:r>
            <a:endParaRPr lang="en-US" altLang="cs-CZ" sz="1600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Creatine                                                    </a:t>
            </a:r>
            <a:r>
              <a:rPr lang="en-US" altLang="cs-CZ">
                <a:solidFill>
                  <a:srgbClr val="FFFFFF"/>
                </a:solidFill>
              </a:rPr>
              <a:t>0.2                                       0.2                   9</a:t>
            </a:r>
            <a:endParaRPr lang="en-US" altLang="cs-CZ" sz="1600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Lactate                                                 </a:t>
            </a:r>
            <a:r>
              <a:rPr lang="en-US" altLang="cs-CZ">
                <a:solidFill>
                  <a:srgbClr val="FFFFFF"/>
                </a:solidFill>
              </a:rPr>
              <a:t>    1.2                                       1.2                   1.5                 </a:t>
            </a:r>
            <a:endParaRPr lang="en-US" altLang="cs-CZ" sz="1600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Adenosine triphosphate </a:t>
            </a:r>
            <a:r>
              <a:rPr lang="en-US" altLang="cs-CZ">
                <a:solidFill>
                  <a:srgbClr val="FFFFFF"/>
                </a:solidFill>
              </a:rPr>
              <a:t>                                                                                          5</a:t>
            </a:r>
            <a:endParaRPr lang="en-US" altLang="cs-CZ" sz="1600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Hexose monophosphate</a:t>
            </a:r>
            <a:r>
              <a:rPr lang="en-US" altLang="cs-CZ">
                <a:solidFill>
                  <a:srgbClr val="FFFFFF"/>
                </a:solidFill>
              </a:rPr>
              <a:t>                                                                                           3.7</a:t>
            </a:r>
            <a:endParaRPr lang="en-US" altLang="cs-CZ" sz="1600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Glucose                                                    </a:t>
            </a:r>
            <a:r>
              <a:rPr lang="en-US" altLang="cs-CZ">
                <a:solidFill>
                  <a:srgbClr val="FFFFFF"/>
                </a:solidFill>
              </a:rPr>
              <a:t>5.6                                        5.6 </a:t>
            </a:r>
          </a:p>
          <a:p>
            <a:pPr>
              <a:lnSpc>
                <a:spcPct val="115000"/>
              </a:lnSpc>
            </a:pPr>
            <a:r>
              <a:rPr lang="en-US" altLang="cs-CZ">
                <a:solidFill>
                  <a:srgbClr val="FFFFFF"/>
                </a:solidFill>
              </a:rPr>
              <a:t>Protein                                               1.2                                        0.2                   4</a:t>
            </a: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Urea </a:t>
            </a:r>
            <a:r>
              <a:rPr lang="en-US" altLang="cs-CZ">
                <a:solidFill>
                  <a:srgbClr val="FFFFFF"/>
                </a:solidFill>
              </a:rPr>
              <a:t>                                                    4                                           4                     4</a:t>
            </a:r>
            <a:endParaRPr lang="en-US" altLang="cs-CZ" sz="1600">
              <a:solidFill>
                <a:srgbClr val="FFFFFF"/>
              </a:solidFill>
            </a:endParaRP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FFFF"/>
                </a:solidFill>
              </a:rPr>
              <a:t>Others                                                        </a:t>
            </a:r>
            <a:r>
              <a:rPr lang="en-US" altLang="cs-CZ">
                <a:solidFill>
                  <a:srgbClr val="FFFFFF"/>
                </a:solidFill>
              </a:rPr>
              <a:t>4.8                                        3.9                 10</a:t>
            </a: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3300"/>
                </a:solidFill>
              </a:rPr>
              <a:t>Total mOsm/L </a:t>
            </a:r>
            <a:r>
              <a:rPr lang="en-US" altLang="cs-CZ">
                <a:solidFill>
                  <a:srgbClr val="FF3300"/>
                </a:solidFill>
              </a:rPr>
              <a:t>                                   301.8                                     300.8              301.2</a:t>
            </a:r>
            <a:endParaRPr lang="en-US" altLang="cs-CZ" sz="1600">
              <a:solidFill>
                <a:srgbClr val="FF3300"/>
              </a:solidFill>
            </a:endParaRPr>
          </a:p>
          <a:p>
            <a:pPr>
              <a:lnSpc>
                <a:spcPct val="115000"/>
              </a:lnSpc>
            </a:pPr>
            <a:r>
              <a:rPr lang="en-US" altLang="cs-CZ" sz="1600">
                <a:solidFill>
                  <a:srgbClr val="FF3300"/>
                </a:solidFill>
              </a:rPr>
              <a:t>Corrected osmolar activity </a:t>
            </a:r>
            <a:r>
              <a:rPr lang="en-US" altLang="cs-CZ">
                <a:solidFill>
                  <a:srgbClr val="FF3300"/>
                </a:solidFill>
              </a:rPr>
              <a:t>                282.0                                     281.0              281.0</a:t>
            </a:r>
            <a:endParaRPr lang="en-US" altLang="cs-CZ" sz="16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99592" y="548680"/>
            <a:ext cx="697306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4. Acute acidosis decreases potassium secretion</a:t>
            </a:r>
          </a:p>
          <a:p>
            <a:r>
              <a:rPr lang="en-US" sz="1600" dirty="0" smtClean="0">
                <a:latin typeface="Calibri" pitchFamily="34" charset="0"/>
              </a:rPr>
              <a:t>The primary mechanism is that increased hydrogen ion concentration reduces</a:t>
            </a:r>
          </a:p>
          <a:p>
            <a:r>
              <a:rPr lang="en-US" sz="1600" dirty="0" smtClean="0">
                <a:latin typeface="Calibri" pitchFamily="34" charset="0"/>
              </a:rPr>
              <a:t>the activity of Na-K-</a:t>
            </a:r>
            <a:r>
              <a:rPr lang="en-US" sz="1600" dirty="0" err="1" smtClean="0">
                <a:latin typeface="Calibri" pitchFamily="34" charset="0"/>
              </a:rPr>
              <a:t>ATPase</a:t>
            </a:r>
            <a:r>
              <a:rPr lang="en-US" sz="1600" dirty="0" smtClean="0">
                <a:latin typeface="Calibri" pitchFamily="34" charset="0"/>
              </a:rPr>
              <a:t> pump. This in turn decreases intracellular potassium</a:t>
            </a:r>
          </a:p>
          <a:p>
            <a:r>
              <a:rPr lang="en-US" sz="1600" dirty="0" smtClean="0">
                <a:latin typeface="Calibri" pitchFamily="34" charset="0"/>
              </a:rPr>
              <a:t>concentration and subsequent passive diffusion of potassium across the </a:t>
            </a:r>
            <a:r>
              <a:rPr lang="en-US" sz="1600" dirty="0" err="1" smtClean="0">
                <a:latin typeface="Calibri" pitchFamily="34" charset="0"/>
              </a:rPr>
              <a:t>lumina</a:t>
            </a:r>
            <a:r>
              <a:rPr lang="cs-CZ" sz="1600" dirty="0" smtClean="0">
                <a:latin typeface="Calibri" pitchFamily="34" charset="0"/>
              </a:rPr>
              <a:t>l</a:t>
            </a:r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membrane into the tubule.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99592" y="2708920"/>
            <a:ext cx="63530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5.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Chronic acidosis increases renal potassium excretion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latin typeface="Calibri" pitchFamily="34" charset="0"/>
              </a:rPr>
              <a:t>Underlying mechanism is that chronic acidosis inhibits sodium </a:t>
            </a:r>
          </a:p>
          <a:p>
            <a:r>
              <a:rPr lang="en-US" sz="1600" dirty="0" smtClean="0">
                <a:latin typeface="Calibri" pitchFamily="34" charset="0"/>
              </a:rPr>
              <a:t>(and water) reabsorption in the proximal tubule, which increases</a:t>
            </a:r>
          </a:p>
          <a:p>
            <a:r>
              <a:rPr lang="en-US" sz="1600" dirty="0" smtClean="0">
                <a:latin typeface="Calibri" pitchFamily="34" charset="0"/>
              </a:rPr>
              <a:t>distal volume delivery, thereby stimulating the secretion of potassium.</a:t>
            </a:r>
            <a:endParaRPr lang="en-US" sz="1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2" descr="C:\Documents and Settings\Uzivatel\Dokumenty\Luděk Červenka\Berne and Leavy\G_ The Renal System\35 Potassium, Calcium, and Phosphate Homeostasis\M9780323073622-035-f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5250"/>
            <a:ext cx="6400800" cy="666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611188" y="765175"/>
            <a:ext cx="793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>
                <a:solidFill>
                  <a:srgbClr val="FFFFFF"/>
                </a:solidFill>
              </a:rPr>
              <a:t>Regulation of Extracellular Fluid Osmolarity and Sodium Concentration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S02401-028-f001"/>
          <p:cNvPicPr>
            <a:picLocks noChangeAspect="1" noChangeArrowheads="1"/>
          </p:cNvPicPr>
          <p:nvPr/>
        </p:nvPicPr>
        <p:blipFill>
          <a:blip r:embed="rId3" cstate="print"/>
          <a:srcRect l="15221" r="15221" b="5048"/>
          <a:stretch>
            <a:fillRect/>
          </a:stretch>
        </p:blipFill>
        <p:spPr bwMode="auto">
          <a:xfrm>
            <a:off x="1457325" y="180975"/>
            <a:ext cx="6238875" cy="627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ovéPole 3"/>
          <p:cNvSpPr txBox="1">
            <a:spLocks noChangeArrowheads="1"/>
          </p:cNvSpPr>
          <p:nvPr/>
        </p:nvSpPr>
        <p:spPr bwMode="auto">
          <a:xfrm>
            <a:off x="2495550" y="836613"/>
            <a:ext cx="25479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/>
              <a:t>Obligatory urine volume</a:t>
            </a:r>
          </a:p>
        </p:txBody>
      </p:sp>
      <p:sp>
        <p:nvSpPr>
          <p:cNvPr id="82947" name="TextovéPole 4"/>
          <p:cNvSpPr txBox="1">
            <a:spLocks noChangeArrowheads="1"/>
          </p:cNvSpPr>
          <p:nvPr/>
        </p:nvSpPr>
        <p:spPr bwMode="auto">
          <a:xfrm>
            <a:off x="2484438" y="2420938"/>
            <a:ext cx="29146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/>
              <a:t>600 mOsm/day</a:t>
            </a:r>
          </a:p>
          <a:p>
            <a:r>
              <a:rPr lang="en-US" altLang="cs-CZ"/>
              <a:t>                             = 0.5 L/day</a:t>
            </a:r>
          </a:p>
          <a:p>
            <a:r>
              <a:rPr lang="en-US" altLang="cs-CZ"/>
              <a:t>1200 mOsm/L</a:t>
            </a:r>
          </a:p>
        </p:txBody>
      </p:sp>
      <p:cxnSp>
        <p:nvCxnSpPr>
          <p:cNvPr id="82948" name="Přímá spojnice 5"/>
          <p:cNvCxnSpPr>
            <a:cxnSpLocks noChangeShapeType="1"/>
            <a:stCxn id="82947" idx="1"/>
          </p:cNvCxnSpPr>
          <p:nvPr/>
        </p:nvCxnSpPr>
        <p:spPr bwMode="auto">
          <a:xfrm>
            <a:off x="2484438" y="2836863"/>
            <a:ext cx="1511300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2103438" y="1000125"/>
            <a:ext cx="40417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/>
              <a:t>Proč nepít mořskou vodu?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468313" y="1822450"/>
            <a:ext cx="8070850" cy="174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cs-CZ" altLang="cs-CZ"/>
              <a:t>1 L mořské vody = 1 200 mOsm = příjem 1 200 mOsm/L</a:t>
            </a:r>
          </a:p>
          <a:p>
            <a:pPr algn="just">
              <a:lnSpc>
                <a:spcPct val="120000"/>
              </a:lnSpc>
            </a:pPr>
            <a:r>
              <a:rPr lang="cs-CZ" altLang="cs-CZ"/>
              <a:t>Organizmus se musí denně zbavit minimálně 600 mOsm denně </a:t>
            </a:r>
          </a:p>
          <a:p>
            <a:pPr algn="just">
              <a:lnSpc>
                <a:spcPct val="120000"/>
              </a:lnSpc>
            </a:pPr>
            <a:r>
              <a:rPr lang="cs-CZ" altLang="cs-CZ"/>
              <a:t>To znamená, že musíme vyloučit 1800 mOsm, což i při tvorbě maximálně</a:t>
            </a:r>
          </a:p>
          <a:p>
            <a:pPr algn="just">
              <a:lnSpc>
                <a:spcPct val="120000"/>
              </a:lnSpc>
            </a:pPr>
            <a:r>
              <a:rPr lang="cs-CZ" altLang="cs-CZ"/>
              <a:t>koncentrované moči (1200 mOsm/l) musíme vyloučit 1.5 L.</a:t>
            </a:r>
          </a:p>
          <a:p>
            <a:pPr algn="just">
              <a:lnSpc>
                <a:spcPct val="120000"/>
              </a:lnSpc>
            </a:pPr>
            <a:r>
              <a:rPr lang="cs-CZ" altLang="cs-CZ"/>
              <a:t>Z toho vyplývá, že máme </a:t>
            </a:r>
            <a:r>
              <a:rPr lang="cs-CZ" altLang="cs-CZ" u="sng">
                <a:solidFill>
                  <a:srgbClr val="FFFF00"/>
                </a:solidFill>
              </a:rPr>
              <a:t>minimální ztrátu 500 ml.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 descr="http://farm4.static.flickr.com/3290/2777957326_36be43b8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115888"/>
            <a:ext cx="54070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5" descr="http://www.coolcompanions.com.au/wp-content/uploads/2010/05/Notomys-alexis-ra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3875088"/>
            <a:ext cx="475138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ovéPole 3"/>
          <p:cNvSpPr txBox="1">
            <a:spLocks noChangeArrowheads="1"/>
          </p:cNvSpPr>
          <p:nvPr/>
        </p:nvSpPr>
        <p:spPr bwMode="auto">
          <a:xfrm>
            <a:off x="5651500" y="549275"/>
            <a:ext cx="2771775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/>
              <a:t>Australian hopping mouse</a:t>
            </a:r>
          </a:p>
          <a:p>
            <a:pPr>
              <a:lnSpc>
                <a:spcPct val="150000"/>
              </a:lnSpc>
            </a:pPr>
            <a:r>
              <a:rPr lang="cs-CZ" altLang="cs-CZ" i="1"/>
              <a:t>Notomys alexis</a:t>
            </a:r>
          </a:p>
          <a:p>
            <a:pPr>
              <a:lnSpc>
                <a:spcPct val="150000"/>
              </a:lnSpc>
            </a:pPr>
            <a:r>
              <a:rPr lang="cs-CZ" altLang="cs-CZ"/>
              <a:t>Klokanomyš spinifexová</a:t>
            </a:r>
          </a:p>
        </p:txBody>
      </p:sp>
      <p:sp>
        <p:nvSpPr>
          <p:cNvPr id="84997" name="TextovéPole 1"/>
          <p:cNvSpPr txBox="1">
            <a:spLocks noChangeArrowheads="1"/>
          </p:cNvSpPr>
          <p:nvPr/>
        </p:nvSpPr>
        <p:spPr bwMode="auto">
          <a:xfrm>
            <a:off x="107950" y="4437063"/>
            <a:ext cx="3654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400"/>
              <a:t>Can concentrate urine to 10 000 mOsm/L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1619250" y="620713"/>
            <a:ext cx="5429250" cy="366712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en-US" altLang="cs-CZ">
                <a:solidFill>
                  <a:srgbClr val="FFFFFF"/>
                </a:solidFill>
              </a:rPr>
              <a:t>Requirement for Excreting a Concentrated Urine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187450" y="1557338"/>
            <a:ext cx="6356350" cy="75247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marL="304800" indent="-304800">
              <a:lnSpc>
                <a:spcPct val="120000"/>
              </a:lnSpc>
              <a:buFontTx/>
              <a:buAutoNum type="arabicPeriod"/>
            </a:pPr>
            <a:r>
              <a:rPr lang="en-US" altLang="cs-CZ">
                <a:solidFill>
                  <a:srgbClr val="FFFFFF"/>
                </a:solidFill>
              </a:rPr>
              <a:t>High level of ADH (antidiuretic hormone)</a:t>
            </a:r>
          </a:p>
          <a:p>
            <a:pPr marL="304800" indent="-304800">
              <a:lnSpc>
                <a:spcPct val="120000"/>
              </a:lnSpc>
              <a:buFontTx/>
              <a:buAutoNum type="arabicPeriod"/>
            </a:pPr>
            <a:r>
              <a:rPr lang="en-US" altLang="cs-CZ">
                <a:solidFill>
                  <a:srgbClr val="FFFFFF"/>
                </a:solidFill>
              </a:rPr>
              <a:t>High osmolarity of the renal medullary interstitial fluid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6659563" y="188913"/>
            <a:ext cx="1543050" cy="366712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en-US" altLang="cs-CZ">
                <a:solidFill>
                  <a:srgbClr val="FFFFFF"/>
                </a:solidFill>
              </a:rPr>
              <a:t>Permeability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2868613" y="836613"/>
            <a:ext cx="6275387" cy="366712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FFFFFF"/>
                </a:solidFill>
              </a:rPr>
              <a:t>   </a:t>
            </a:r>
            <a:r>
              <a:rPr lang="en-US" altLang="cs-CZ">
                <a:solidFill>
                  <a:srgbClr val="FFFFFF"/>
                </a:solidFill>
              </a:rPr>
              <a:t>Active NaCl Transport         H</a:t>
            </a:r>
            <a:r>
              <a:rPr lang="en-US" altLang="cs-CZ" baseline="-25000">
                <a:solidFill>
                  <a:srgbClr val="FFFFFF"/>
                </a:solidFill>
              </a:rPr>
              <a:t>2</a:t>
            </a:r>
            <a:r>
              <a:rPr lang="en-US" altLang="cs-CZ">
                <a:solidFill>
                  <a:srgbClr val="FFFFFF"/>
                </a:solidFill>
              </a:rPr>
              <a:t>0           NaCl             Urea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0" y="1700213"/>
            <a:ext cx="9324975" cy="469265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lnSpc>
                <a:spcPct val="180000"/>
              </a:lnSpc>
            </a:pPr>
            <a:r>
              <a:rPr lang="cs-CZ" altLang="cs-CZ" sz="1700" dirty="0" err="1">
                <a:solidFill>
                  <a:srgbClr val="FFFFFF"/>
                </a:solidFill>
              </a:rPr>
              <a:t>Proximal</a:t>
            </a:r>
            <a:r>
              <a:rPr lang="cs-CZ" altLang="cs-CZ" sz="1700" dirty="0">
                <a:solidFill>
                  <a:srgbClr val="FFFFFF"/>
                </a:solidFill>
              </a:rPr>
              <a:t> Tubule</a:t>
            </a:r>
            <a:r>
              <a:rPr lang="cs-CZ" altLang="cs-CZ" sz="2400" dirty="0">
                <a:solidFill>
                  <a:srgbClr val="FFFFFF"/>
                </a:solidFill>
              </a:rPr>
              <a:t>                         ++                      ++          +              +</a:t>
            </a:r>
            <a:endParaRPr lang="cs-CZ" altLang="cs-CZ" sz="1700" dirty="0">
              <a:solidFill>
                <a:srgbClr val="FFFFFF"/>
              </a:solidFill>
            </a:endParaRPr>
          </a:p>
          <a:p>
            <a:pPr>
              <a:lnSpc>
                <a:spcPct val="180000"/>
              </a:lnSpc>
            </a:pPr>
            <a:r>
              <a:rPr lang="cs-CZ" altLang="cs-CZ" sz="1700" dirty="0" err="1">
                <a:solidFill>
                  <a:srgbClr val="FFFFFF"/>
                </a:solidFill>
              </a:rPr>
              <a:t>Thin</a:t>
            </a:r>
            <a:r>
              <a:rPr lang="cs-CZ" altLang="cs-CZ" sz="1700" dirty="0">
                <a:solidFill>
                  <a:srgbClr val="FFFFFF"/>
                </a:solidFill>
              </a:rPr>
              <a:t> </a:t>
            </a:r>
            <a:r>
              <a:rPr lang="cs-CZ" altLang="cs-CZ" sz="1700" dirty="0" err="1">
                <a:solidFill>
                  <a:srgbClr val="FFFFFF"/>
                </a:solidFill>
              </a:rPr>
              <a:t>descending</a:t>
            </a:r>
            <a:r>
              <a:rPr lang="cs-CZ" altLang="cs-CZ" sz="1700" dirty="0">
                <a:solidFill>
                  <a:srgbClr val="FFFFFF"/>
                </a:solidFill>
              </a:rPr>
              <a:t> limb</a:t>
            </a:r>
            <a:r>
              <a:rPr lang="cs-CZ" altLang="cs-CZ" sz="2400" dirty="0">
                <a:solidFill>
                  <a:srgbClr val="FFFFFF"/>
                </a:solidFill>
              </a:rPr>
              <a:t>                    0                       ++          +              +</a:t>
            </a:r>
            <a:endParaRPr lang="cs-CZ" altLang="cs-CZ" sz="1700" dirty="0">
              <a:solidFill>
                <a:srgbClr val="FFFFFF"/>
              </a:solidFill>
            </a:endParaRPr>
          </a:p>
          <a:p>
            <a:pPr>
              <a:lnSpc>
                <a:spcPct val="180000"/>
              </a:lnSpc>
            </a:pPr>
            <a:r>
              <a:rPr lang="cs-CZ" altLang="cs-CZ" sz="1700" dirty="0" err="1">
                <a:solidFill>
                  <a:srgbClr val="FFFFFF"/>
                </a:solidFill>
              </a:rPr>
              <a:t>Thin</a:t>
            </a:r>
            <a:r>
              <a:rPr lang="cs-CZ" altLang="cs-CZ" sz="1700" dirty="0">
                <a:solidFill>
                  <a:srgbClr val="FFFFFF"/>
                </a:solidFill>
              </a:rPr>
              <a:t> </a:t>
            </a:r>
            <a:r>
              <a:rPr lang="cs-CZ" altLang="cs-CZ" sz="1700" dirty="0" err="1">
                <a:solidFill>
                  <a:srgbClr val="FFFFFF"/>
                </a:solidFill>
              </a:rPr>
              <a:t>ascending</a:t>
            </a:r>
            <a:r>
              <a:rPr lang="cs-CZ" altLang="cs-CZ" sz="1700" dirty="0">
                <a:solidFill>
                  <a:srgbClr val="FFFFFF"/>
                </a:solidFill>
              </a:rPr>
              <a:t> limb</a:t>
            </a:r>
            <a:r>
              <a:rPr lang="cs-CZ" altLang="cs-CZ" sz="2400" dirty="0">
                <a:solidFill>
                  <a:srgbClr val="FFFFFF"/>
                </a:solidFill>
              </a:rPr>
              <a:t>                      0                       </a:t>
            </a:r>
            <a:r>
              <a:rPr lang="cs-CZ" altLang="cs-CZ" sz="2400" dirty="0" err="1">
                <a:solidFill>
                  <a:srgbClr val="FFFFFF"/>
                </a:solidFill>
              </a:rPr>
              <a:t>0</a:t>
            </a:r>
            <a:r>
              <a:rPr lang="cs-CZ" altLang="cs-CZ" sz="2400" dirty="0">
                <a:solidFill>
                  <a:srgbClr val="FFFFFF"/>
                </a:solidFill>
              </a:rPr>
              <a:t>            +              +</a:t>
            </a:r>
            <a:endParaRPr lang="cs-CZ" altLang="cs-CZ" sz="1700" dirty="0">
              <a:solidFill>
                <a:srgbClr val="FFFFFF"/>
              </a:solidFill>
            </a:endParaRPr>
          </a:p>
          <a:p>
            <a:pPr>
              <a:lnSpc>
                <a:spcPct val="180000"/>
              </a:lnSpc>
            </a:pPr>
            <a:r>
              <a:rPr lang="cs-CZ" altLang="cs-CZ" sz="1700" i="1" u="sng" dirty="0" err="1">
                <a:solidFill>
                  <a:srgbClr val="FFFF00"/>
                </a:solidFill>
              </a:rPr>
              <a:t>Thick</a:t>
            </a:r>
            <a:r>
              <a:rPr lang="cs-CZ" altLang="cs-CZ" sz="1700" i="1" u="sng" dirty="0">
                <a:solidFill>
                  <a:srgbClr val="FFFF00"/>
                </a:solidFill>
              </a:rPr>
              <a:t> </a:t>
            </a:r>
            <a:r>
              <a:rPr lang="cs-CZ" altLang="cs-CZ" sz="1700" i="1" u="sng" dirty="0" err="1">
                <a:solidFill>
                  <a:srgbClr val="FFFF00"/>
                </a:solidFill>
              </a:rPr>
              <a:t>ascending</a:t>
            </a:r>
            <a:r>
              <a:rPr lang="cs-CZ" altLang="cs-CZ" sz="1700" i="1" u="sng" dirty="0">
                <a:solidFill>
                  <a:srgbClr val="FFFF00"/>
                </a:solidFill>
              </a:rPr>
              <a:t> limb</a:t>
            </a:r>
            <a:r>
              <a:rPr lang="cs-CZ" altLang="cs-CZ" sz="2400" i="1" u="sng" dirty="0">
                <a:solidFill>
                  <a:srgbClr val="FFFF00"/>
                </a:solidFill>
              </a:rPr>
              <a:t>                    ++                      </a:t>
            </a:r>
            <a:r>
              <a:rPr lang="cs-CZ" altLang="cs-CZ" sz="2400" dirty="0">
                <a:solidFill>
                  <a:srgbClr val="FFFFFF"/>
                </a:solidFill>
              </a:rPr>
              <a:t>0           </a:t>
            </a:r>
            <a:r>
              <a:rPr lang="cs-CZ" altLang="cs-CZ" sz="2400" dirty="0" err="1">
                <a:solidFill>
                  <a:srgbClr val="FFFFFF"/>
                </a:solidFill>
              </a:rPr>
              <a:t>0</a:t>
            </a:r>
            <a:r>
              <a:rPr lang="cs-CZ" altLang="cs-CZ" sz="2400" dirty="0">
                <a:solidFill>
                  <a:srgbClr val="FFFFFF"/>
                </a:solidFill>
              </a:rPr>
              <a:t>               </a:t>
            </a:r>
            <a:r>
              <a:rPr lang="cs-CZ" altLang="cs-CZ" sz="2400" dirty="0" err="1">
                <a:solidFill>
                  <a:srgbClr val="FFFFFF"/>
                </a:solidFill>
              </a:rPr>
              <a:t>0</a:t>
            </a:r>
            <a:endParaRPr lang="cs-CZ" altLang="cs-CZ" sz="1700" dirty="0">
              <a:solidFill>
                <a:srgbClr val="FFFFFF"/>
              </a:solidFill>
            </a:endParaRPr>
          </a:p>
          <a:p>
            <a:pPr>
              <a:lnSpc>
                <a:spcPct val="180000"/>
              </a:lnSpc>
            </a:pPr>
            <a:r>
              <a:rPr lang="cs-CZ" altLang="cs-CZ" sz="1700" dirty="0" err="1">
                <a:solidFill>
                  <a:srgbClr val="FFFFFF"/>
                </a:solidFill>
              </a:rPr>
              <a:t>Distal</a:t>
            </a:r>
            <a:r>
              <a:rPr lang="cs-CZ" altLang="cs-CZ" sz="1700" dirty="0">
                <a:solidFill>
                  <a:srgbClr val="FFFFFF"/>
                </a:solidFill>
              </a:rPr>
              <a:t> tubule                          </a:t>
            </a:r>
            <a:r>
              <a:rPr lang="cs-CZ" altLang="cs-CZ" sz="2400" dirty="0">
                <a:solidFill>
                  <a:srgbClr val="FFFFFF"/>
                </a:solidFill>
              </a:rPr>
              <a:t>             +                      +</a:t>
            </a:r>
            <a:r>
              <a:rPr lang="cs-CZ" altLang="cs-CZ" sz="2000" dirty="0">
                <a:solidFill>
                  <a:srgbClr val="FFFFFF"/>
                </a:solidFill>
              </a:rPr>
              <a:t>ADH</a:t>
            </a:r>
            <a:r>
              <a:rPr lang="cs-CZ" altLang="cs-CZ" sz="2400" dirty="0">
                <a:solidFill>
                  <a:srgbClr val="FFFFFF"/>
                </a:solidFill>
              </a:rPr>
              <a:t>      0               </a:t>
            </a:r>
            <a:r>
              <a:rPr lang="cs-CZ" altLang="cs-CZ" sz="2400" dirty="0" err="1">
                <a:solidFill>
                  <a:srgbClr val="FFFFFF"/>
                </a:solidFill>
              </a:rPr>
              <a:t>0</a:t>
            </a:r>
            <a:endParaRPr lang="cs-CZ" altLang="cs-CZ" sz="1700" dirty="0">
              <a:solidFill>
                <a:srgbClr val="FFFFFF"/>
              </a:solidFill>
            </a:endParaRPr>
          </a:p>
          <a:p>
            <a:pPr>
              <a:lnSpc>
                <a:spcPct val="180000"/>
              </a:lnSpc>
            </a:pPr>
            <a:r>
              <a:rPr lang="cs-CZ" altLang="cs-CZ" sz="1700" dirty="0" err="1">
                <a:solidFill>
                  <a:srgbClr val="FFFFFF"/>
                </a:solidFill>
              </a:rPr>
              <a:t>Cortical</a:t>
            </a:r>
            <a:r>
              <a:rPr lang="cs-CZ" altLang="cs-CZ" sz="1700" dirty="0">
                <a:solidFill>
                  <a:srgbClr val="FFFFFF"/>
                </a:solidFill>
              </a:rPr>
              <a:t> </a:t>
            </a:r>
            <a:r>
              <a:rPr lang="cs-CZ" altLang="cs-CZ" sz="1700" dirty="0" err="1">
                <a:solidFill>
                  <a:srgbClr val="FFFFFF"/>
                </a:solidFill>
              </a:rPr>
              <a:t>collecting</a:t>
            </a:r>
            <a:r>
              <a:rPr lang="cs-CZ" altLang="cs-CZ" sz="1700" dirty="0">
                <a:solidFill>
                  <a:srgbClr val="FFFFFF"/>
                </a:solidFill>
              </a:rPr>
              <a:t> tubule</a:t>
            </a:r>
            <a:r>
              <a:rPr lang="cs-CZ" altLang="cs-CZ" sz="2400" dirty="0">
                <a:solidFill>
                  <a:srgbClr val="FFFFFF"/>
                </a:solidFill>
              </a:rPr>
              <a:t>                +                      +</a:t>
            </a:r>
            <a:r>
              <a:rPr lang="cs-CZ" altLang="cs-CZ" sz="2000" dirty="0">
                <a:solidFill>
                  <a:srgbClr val="FFFFFF"/>
                </a:solidFill>
              </a:rPr>
              <a:t>ADH</a:t>
            </a:r>
            <a:r>
              <a:rPr lang="cs-CZ" altLang="cs-CZ" sz="2400" dirty="0">
                <a:solidFill>
                  <a:srgbClr val="FFFFFF"/>
                </a:solidFill>
              </a:rPr>
              <a:t>      0               </a:t>
            </a:r>
            <a:r>
              <a:rPr lang="cs-CZ" altLang="cs-CZ" sz="2400" dirty="0" err="1">
                <a:solidFill>
                  <a:srgbClr val="FFFFFF"/>
                </a:solidFill>
              </a:rPr>
              <a:t>0</a:t>
            </a:r>
            <a:endParaRPr lang="cs-CZ" altLang="cs-CZ" sz="1700" dirty="0">
              <a:solidFill>
                <a:srgbClr val="FFFFFF"/>
              </a:solidFill>
            </a:endParaRPr>
          </a:p>
          <a:p>
            <a:pPr>
              <a:lnSpc>
                <a:spcPct val="180000"/>
              </a:lnSpc>
            </a:pPr>
            <a:r>
              <a:rPr lang="cs-CZ" altLang="cs-CZ" sz="1700" dirty="0" err="1">
                <a:solidFill>
                  <a:srgbClr val="FFFFFF"/>
                </a:solidFill>
              </a:rPr>
              <a:t>Inner</a:t>
            </a:r>
            <a:r>
              <a:rPr lang="cs-CZ" altLang="cs-CZ" sz="1700" dirty="0">
                <a:solidFill>
                  <a:srgbClr val="FFFFFF"/>
                </a:solidFill>
              </a:rPr>
              <a:t> </a:t>
            </a:r>
            <a:r>
              <a:rPr lang="cs-CZ" altLang="cs-CZ" sz="1700" dirty="0" err="1">
                <a:solidFill>
                  <a:srgbClr val="FFFFFF"/>
                </a:solidFill>
              </a:rPr>
              <a:t>medullary</a:t>
            </a:r>
            <a:r>
              <a:rPr lang="cs-CZ" altLang="cs-CZ" sz="1700" dirty="0">
                <a:solidFill>
                  <a:srgbClr val="FFFFFF"/>
                </a:solidFill>
              </a:rPr>
              <a:t> </a:t>
            </a:r>
            <a:r>
              <a:rPr lang="cs-CZ" altLang="cs-CZ" sz="1700" dirty="0" err="1">
                <a:solidFill>
                  <a:srgbClr val="FFFFFF"/>
                </a:solidFill>
              </a:rPr>
              <a:t>collecting</a:t>
            </a:r>
            <a:r>
              <a:rPr lang="cs-CZ" altLang="cs-CZ" sz="1700" dirty="0">
                <a:solidFill>
                  <a:srgbClr val="FFFFFF"/>
                </a:solidFill>
              </a:rPr>
              <a:t> </a:t>
            </a:r>
            <a:r>
              <a:rPr lang="cs-CZ" altLang="cs-CZ" sz="1700" dirty="0" err="1">
                <a:solidFill>
                  <a:srgbClr val="FFFFFF"/>
                </a:solidFill>
              </a:rPr>
              <a:t>duct</a:t>
            </a:r>
            <a:r>
              <a:rPr lang="cs-CZ" altLang="cs-CZ" sz="2400" dirty="0">
                <a:solidFill>
                  <a:srgbClr val="FFFFFF"/>
                </a:solidFill>
              </a:rPr>
              <a:t>         +                      +</a:t>
            </a:r>
            <a:r>
              <a:rPr lang="cs-CZ" altLang="cs-CZ" sz="2000" dirty="0">
                <a:solidFill>
                  <a:srgbClr val="FFFFFF"/>
                </a:solidFill>
              </a:rPr>
              <a:t>ADH</a:t>
            </a:r>
            <a:r>
              <a:rPr lang="cs-CZ" altLang="cs-CZ" sz="2400" dirty="0">
                <a:solidFill>
                  <a:srgbClr val="FFFFFF"/>
                </a:solidFill>
              </a:rPr>
              <a:t>      0         ++</a:t>
            </a:r>
            <a:r>
              <a:rPr lang="cs-CZ" altLang="cs-CZ" sz="2000" dirty="0">
                <a:solidFill>
                  <a:srgbClr val="FFFFFF"/>
                </a:solidFill>
              </a:rPr>
              <a:t>ADH</a:t>
            </a:r>
            <a:endParaRPr lang="en-US" altLang="cs-CZ" sz="2000" dirty="0">
              <a:solidFill>
                <a:srgbClr val="FFFFFF"/>
              </a:solidFill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6011863" y="620713"/>
            <a:ext cx="2881312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8280400" y="5705475"/>
            <a:ext cx="863600" cy="1152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88067" name="Picture 3" descr="S02401-028-f003"/>
          <p:cNvPicPr>
            <a:picLocks noChangeAspect="1" noChangeArrowheads="1"/>
          </p:cNvPicPr>
          <p:nvPr/>
        </p:nvPicPr>
        <p:blipFill>
          <a:blip r:embed="rId3" cstate="print"/>
          <a:srcRect b="3284"/>
          <a:stretch>
            <a:fillRect/>
          </a:stretch>
        </p:blipFill>
        <p:spPr bwMode="auto">
          <a:xfrm>
            <a:off x="258763" y="612775"/>
            <a:ext cx="8775700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19915</TotalTime>
  <Words>4872</Words>
  <Application>Microsoft Office PowerPoint</Application>
  <PresentationFormat>Předvádění na obrazovce (4:3)</PresentationFormat>
  <Paragraphs>936</Paragraphs>
  <Slides>200</Slides>
  <Notes>96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200</vt:i4>
      </vt:variant>
    </vt:vector>
  </HeadingPairs>
  <TitlesOfParts>
    <vt:vector size="209" baseType="lpstr">
      <vt:lpstr>Arial</vt:lpstr>
      <vt:lpstr>Calibri</vt:lpstr>
      <vt:lpstr>Symbol</vt:lpstr>
      <vt:lpstr>Tahoma</vt:lpstr>
      <vt:lpstr>Times New Roman</vt:lpstr>
      <vt:lpstr>Default Design</vt:lpstr>
      <vt:lpstr>1_Default Design</vt:lpstr>
      <vt:lpstr>graf</vt:lpstr>
      <vt:lpstr>Graf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Akutní mechanizmy regulace krevního tlaku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Hoechst Marion Roussel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HMR</dc:creator>
  <cp:lastModifiedBy>Zuzana</cp:lastModifiedBy>
  <cp:revision>491</cp:revision>
  <cp:lastPrinted>2001-03-19T13:33:57Z</cp:lastPrinted>
  <dcterms:created xsi:type="dcterms:W3CDTF">2000-11-28T17:28:04Z</dcterms:created>
  <dcterms:modified xsi:type="dcterms:W3CDTF">2019-02-20T06:04:47Z</dcterms:modified>
</cp:coreProperties>
</file>