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1" r:id="rId14"/>
    <p:sldId id="265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01" autoAdjust="0"/>
  </p:normalViewPr>
  <p:slideViewPr>
    <p:cSldViewPr>
      <p:cViewPr>
        <p:scale>
          <a:sx n="100" d="100"/>
          <a:sy n="100" d="100"/>
        </p:scale>
        <p:origin x="-80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3/13/2012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hite_blood_cel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CFU</a:t>
            </a:r>
            <a:r>
              <a:rPr lang="en-US" baseline="0" dirty="0" smtClean="0"/>
              <a:t> Colony Forming Unit;   BFU Burst Forming Unit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http://en.wikipedia.org/wiki/White_blood_cell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http://ep.bmj.com/content/96/2/49.abstract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http://cs.wikipedia.org/wiki/Plazmin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Lieberman, M., Marks, A.D. MARKS’</a:t>
            </a:r>
            <a:r>
              <a:rPr lang="en-US" baseline="0" noProof="0" dirty="0" smtClean="0"/>
              <a:t> Basic medical biochemistry; A clinical approach, 3</a:t>
            </a:r>
            <a:r>
              <a:rPr lang="en-US" baseline="30000" noProof="0" dirty="0" smtClean="0"/>
              <a:t>rd</a:t>
            </a:r>
            <a:r>
              <a:rPr lang="en-US" baseline="0" noProof="0" dirty="0" smtClean="0"/>
              <a:t> edition, </a:t>
            </a:r>
            <a:r>
              <a:rPr lang="en-US" baseline="0" noProof="0" dirty="0" err="1" smtClean="0"/>
              <a:t>Wolters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Kluwer</a:t>
            </a:r>
            <a:r>
              <a:rPr lang="en-US" baseline="0" noProof="0" dirty="0" smtClean="0"/>
              <a:t>, 2009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becomehealthynow.com</a:t>
            </a:r>
            <a:r>
              <a:rPr lang="cs-CZ" dirty="0" smtClean="0"/>
              <a:t>/body/cell/</a:t>
            </a:r>
            <a:r>
              <a:rPr lang="cs-CZ" dirty="0" err="1" smtClean="0"/>
              <a:t>erythrocytes.htm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ruf.rice.edu</a:t>
            </a:r>
            <a:r>
              <a:rPr lang="cs-CZ" dirty="0" smtClean="0"/>
              <a:t>/~</a:t>
            </a:r>
            <a:r>
              <a:rPr lang="cs-CZ" dirty="0" err="1" smtClean="0"/>
              <a:t>bioslabs</a:t>
            </a:r>
            <a:r>
              <a:rPr lang="cs-CZ" dirty="0" smtClean="0"/>
              <a:t>/</a:t>
            </a:r>
            <a:r>
              <a:rPr lang="cs-CZ" dirty="0" err="1" smtClean="0"/>
              <a:t>studies</a:t>
            </a:r>
            <a:r>
              <a:rPr lang="cs-CZ" dirty="0" smtClean="0"/>
              <a:t>/</a:t>
            </a:r>
            <a:r>
              <a:rPr lang="cs-CZ" dirty="0" err="1" smtClean="0"/>
              <a:t>sds</a:t>
            </a:r>
            <a:r>
              <a:rPr lang="cs-CZ" dirty="0" smtClean="0"/>
              <a:t>-</a:t>
            </a:r>
            <a:r>
              <a:rPr lang="cs-CZ" dirty="0" err="1" smtClean="0"/>
              <a:t>page</a:t>
            </a:r>
            <a:r>
              <a:rPr lang="cs-CZ" dirty="0" smtClean="0"/>
              <a:t>/</a:t>
            </a:r>
            <a:r>
              <a:rPr lang="cs-CZ" dirty="0" err="1" smtClean="0"/>
              <a:t>rbcmembrane.html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http://en.wikipedia.org/wiki/Hemoglobin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http://en.wikipedia.org/wiki/File:Heme-Synthesis-Chemical-Details-NEW.svg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hap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8" name="Shap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/>
            </a:p>
          </p:txBody>
        </p:sp>
        <p:sp>
          <p:nvSpPr>
            <p:cNvPr id="11" name="Shap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E13C79-1C97-4B32-B2AE-1A69C169643E}" type="datetime2">
              <a:rPr lang="en-US" smtClean="0"/>
              <a:pPr/>
              <a:t>Tuesday, March 13, 2012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0E14BF-C004-4398-9186-5EE680724D95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7FEF5B-F2CC-4EC5-8F1F-29A8BF9EFFA9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4709C1-563D-4D9C-B702-B64C84A5A174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8303D9-A6EB-41FB-BF22-3F49E470997E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B0534-5698-4F62-9CFE-5DE61A073E78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4827A3-B249-4F87-AB1A-1E06AC1AA2A4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546142-29B2-49CC-BCC6-A3AD70B4960E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6C4691-4882-40A8-AF62-8CF6A18D40B2}" type="datetime2">
              <a:rPr lang="en-US" smtClean="0"/>
              <a:pPr/>
              <a:t>Tuesday, March 13,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cs-CZ" smtClean="0"/>
              <a:t>Klepnutím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6776A-4DEC-47EE-8A49-2C150ECB5465}" type="datetime2">
              <a:rPr lang="en-US" smtClean="0"/>
              <a:pPr/>
              <a:t>Tuesday, March 13, 2012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D10E14BF-C004-4398-9186-5EE680724D95}" type="datetime2">
              <a:rPr lang="en-US" smtClean="0"/>
              <a:pPr/>
              <a:t>Tuesday, March 13, 2012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884311"/>
          </a:xfrm>
        </p:spPr>
        <p:txBody>
          <a:bodyPr>
            <a:normAutofit/>
          </a:bodyPr>
          <a:lstStyle/>
          <a:p>
            <a:r>
              <a:rPr lang="cs-CZ" dirty="0" smtClean="0"/>
              <a:t>Biochemie krve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7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Bruno Sopko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err="1" smtClean="0"/>
              <a:t>Erytrocyt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- cytoskeleton</a:t>
            </a:r>
            <a:endParaRPr lang="cs-CZ" dirty="0"/>
          </a:p>
        </p:txBody>
      </p:sp>
      <p:pic>
        <p:nvPicPr>
          <p:cNvPr id="4" name="Obrázek 3" descr="rbcskelet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928669"/>
            <a:ext cx="4857784" cy="2571769"/>
          </a:xfrm>
          <a:prstGeom prst="rect">
            <a:avLst/>
          </a:prstGeom>
        </p:spPr>
      </p:pic>
      <p:pic>
        <p:nvPicPr>
          <p:cNvPr id="5" name="Obrázek 4" descr="mes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5681" y="3143248"/>
            <a:ext cx="4241161" cy="3453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emoglobin_t-r_state_an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79" y="1357298"/>
            <a:ext cx="5601119" cy="421484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Erytrocyt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- Hemoglobin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vg2raster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3" y="1142984"/>
            <a:ext cx="8086063" cy="5715016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dirty="0" smtClean="0"/>
              <a:t>Erythrocytes – </a:t>
            </a:r>
            <a:r>
              <a:rPr lang="en-US" dirty="0" err="1" smtClean="0"/>
              <a:t>Heme</a:t>
            </a:r>
            <a:r>
              <a:rPr lang="en-US" dirty="0" smtClean="0"/>
              <a:t> synthesis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err="1" smtClean="0"/>
              <a:t>Erytrocyt</a:t>
            </a:r>
            <a:r>
              <a:rPr lang="cs-CZ" dirty="0" smtClean="0"/>
              <a:t>y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Metabolism</a:t>
            </a:r>
            <a:r>
              <a:rPr lang="cs-CZ" dirty="0" err="1" smtClean="0"/>
              <a:t>us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00108"/>
            <a:ext cx="5929354" cy="56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Degrada</a:t>
            </a:r>
            <a:r>
              <a:rPr lang="cs-CZ" dirty="0" err="1" smtClean="0"/>
              <a:t>ce</a:t>
            </a:r>
            <a:r>
              <a:rPr lang="en-US" dirty="0" smtClean="0"/>
              <a:t> Hem</a:t>
            </a:r>
            <a:r>
              <a:rPr lang="cs-CZ" dirty="0" smtClean="0"/>
              <a:t>u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46077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cs-CZ" dirty="0" smtClean="0"/>
              <a:t>Cyklus železa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425" y="1000108"/>
            <a:ext cx="755523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Erytrocyt</a:t>
            </a:r>
            <a:r>
              <a:rPr lang="cs-CZ" dirty="0" smtClean="0"/>
              <a:t>y</a:t>
            </a:r>
            <a:r>
              <a:rPr lang="en-US" dirty="0" smtClean="0"/>
              <a:t> – </a:t>
            </a:r>
            <a:r>
              <a:rPr lang="en-US" dirty="0" err="1" smtClean="0"/>
              <a:t>Patolog</a:t>
            </a:r>
            <a:r>
              <a:rPr lang="cs-CZ" dirty="0" err="1" smtClean="0"/>
              <a:t>ické</a:t>
            </a:r>
            <a:r>
              <a:rPr lang="cs-CZ" dirty="0" smtClean="0"/>
              <a:t> stavy</a:t>
            </a:r>
            <a:endParaRPr lang="cs-CZ" dirty="0"/>
          </a:p>
        </p:txBody>
      </p:sp>
      <p:pic>
        <p:nvPicPr>
          <p:cNvPr id="9" name="Obrázek 8" descr="path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82" y="1357299"/>
            <a:ext cx="8544637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en-US" dirty="0" err="1" smtClean="0"/>
              <a:t>Hematopoieti</a:t>
            </a:r>
            <a:r>
              <a:rPr lang="cs-CZ" dirty="0" smtClean="0"/>
              <a:t>e</a:t>
            </a:r>
            <a:endParaRPr lang="cs-CZ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928671"/>
            <a:ext cx="5143536" cy="55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cs-CZ" dirty="0" smtClean="0"/>
              <a:t>Bílé krvinky</a:t>
            </a:r>
            <a:endParaRPr lang="cs-CZ" dirty="0"/>
          </a:p>
        </p:txBody>
      </p:sp>
      <p:pic>
        <p:nvPicPr>
          <p:cNvPr id="4" name="Obrázek 3" descr="wb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9144000" cy="5336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Histiocyt</a:t>
            </a:r>
            <a:r>
              <a:rPr lang="cs-CZ" sz="3200" dirty="0" smtClean="0"/>
              <a:t>y</a:t>
            </a:r>
            <a:endParaRPr lang="en-US" sz="3200" dirty="0" smtClean="0"/>
          </a:p>
          <a:p>
            <a:r>
              <a:rPr lang="en-US" sz="3200" dirty="0" err="1" smtClean="0"/>
              <a:t>Dendritic</a:t>
            </a:r>
            <a:r>
              <a:rPr lang="cs-CZ" sz="3200" dirty="0" err="1" smtClean="0"/>
              <a:t>ké</a:t>
            </a:r>
            <a:r>
              <a:rPr lang="en-US" sz="3200" dirty="0" smtClean="0"/>
              <a:t> </a:t>
            </a:r>
            <a:r>
              <a:rPr lang="cs-CZ" sz="3200" dirty="0" smtClean="0"/>
              <a:t>buňky</a:t>
            </a:r>
            <a:endParaRPr lang="en-US" sz="3200" dirty="0" smtClean="0"/>
          </a:p>
          <a:p>
            <a:r>
              <a:rPr lang="cs-CZ" sz="3200" dirty="0" smtClean="0"/>
              <a:t>Žírné buňky</a:t>
            </a:r>
            <a:endParaRPr lang="en-US" sz="3200" dirty="0" smtClean="0"/>
          </a:p>
          <a:p>
            <a:r>
              <a:rPr lang="en-US" sz="3200" dirty="0" err="1" smtClean="0"/>
              <a:t>Microgli</a:t>
            </a:r>
            <a:r>
              <a:rPr lang="cs-CZ" sz="3200" dirty="0" smtClean="0"/>
              <a:t>e</a:t>
            </a:r>
            <a:endParaRPr lang="en-US" sz="3200" dirty="0" smtClean="0"/>
          </a:p>
          <a:p>
            <a:r>
              <a:rPr lang="en-US" sz="3200" dirty="0" err="1" smtClean="0"/>
              <a:t>Kupffer</a:t>
            </a:r>
            <a:r>
              <a:rPr lang="cs-CZ" sz="3200" dirty="0" err="1" smtClean="0"/>
              <a:t>ovy</a:t>
            </a:r>
            <a:r>
              <a:rPr lang="en-US" sz="3200" dirty="0" smtClean="0"/>
              <a:t> </a:t>
            </a:r>
            <a:r>
              <a:rPr lang="cs-CZ" sz="3200" dirty="0" smtClean="0"/>
              <a:t>buňky</a:t>
            </a:r>
            <a:r>
              <a:rPr lang="en-US" sz="3200" dirty="0" smtClean="0"/>
              <a:t> (</a:t>
            </a:r>
            <a:r>
              <a:rPr lang="cs-CZ" sz="3200" dirty="0" smtClean="0"/>
              <a:t>játra</a:t>
            </a:r>
            <a:r>
              <a:rPr lang="en-US" sz="3200" dirty="0" smtClean="0"/>
              <a:t>)</a:t>
            </a: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Nepohyblivé leukocyty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Úvod</a:t>
            </a:r>
            <a:endParaRPr lang="en-US" dirty="0" smtClean="0"/>
          </a:p>
          <a:p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Krevní plasma</a:t>
            </a:r>
            <a:endParaRPr lang="en-US" dirty="0" smtClean="0"/>
          </a:p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Metabolism</a:t>
            </a:r>
            <a:r>
              <a:rPr lang="cs-CZ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rytrocyt</a:t>
            </a:r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ů</a:t>
            </a:r>
            <a:endParaRPr lang="en-US" dirty="0" smtClean="0"/>
          </a:p>
          <a:p>
            <a:r>
              <a:rPr lang="en-US" dirty="0" smtClean="0"/>
              <a:t>Metabolism</a:t>
            </a:r>
            <a:r>
              <a:rPr lang="cs-CZ" dirty="0" err="1" smtClean="0"/>
              <a:t>us</a:t>
            </a:r>
            <a:r>
              <a:rPr lang="en-US" dirty="0" smtClean="0"/>
              <a:t> </a:t>
            </a:r>
            <a:r>
              <a:rPr lang="cs-CZ" dirty="0" smtClean="0"/>
              <a:t>bílých krvinek</a:t>
            </a:r>
            <a:endParaRPr lang="cs-CZ" dirty="0" smtClean="0"/>
          </a:p>
          <a:p>
            <a:r>
              <a:rPr lang="cs-CZ" dirty="0" smtClean="0"/>
              <a:t>Biochemie srážení krve</a:t>
            </a:r>
            <a:endParaRPr lang="en-US" dirty="0" smtClean="0"/>
          </a:p>
          <a:p>
            <a:r>
              <a:rPr lang="en-US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Literatur</a:t>
            </a:r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endParaRPr lang="en-US" dirty="0"/>
          </a:p>
        </p:txBody>
      </p:sp>
      <p:sp>
        <p:nvSpPr>
          <p:cNvPr id="6" name="Obdélník 5"/>
          <p:cNvSpPr/>
          <p:nvPr/>
        </p:nvSpPr>
        <p:spPr>
          <a:xfrm>
            <a:off x="683568" y="332656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</a:rPr>
              <a:t>Obsah</a:t>
            </a:r>
            <a:endParaRPr lang="cs-CZ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Srážení krve</a:t>
            </a:r>
            <a:endParaRPr lang="cs-CZ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30" y="1428736"/>
            <a:ext cx="7978536" cy="47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Kaskáda tvorby krevní sraženiny</a:t>
            </a:r>
            <a:endParaRPr lang="cs-CZ" dirty="0"/>
          </a:p>
        </p:txBody>
      </p:sp>
      <p:pic>
        <p:nvPicPr>
          <p:cNvPr id="6" name="Zástupný symbol pro obsah 5" descr="F1.lar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1600" y="1000107"/>
            <a:ext cx="6882300" cy="5704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Srážení krve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Vitam</a:t>
            </a:r>
            <a:r>
              <a:rPr lang="cs-CZ" dirty="0" smtClean="0"/>
              <a:t>i</a:t>
            </a:r>
            <a:r>
              <a:rPr lang="en-US" dirty="0" smtClean="0"/>
              <a:t>n </a:t>
            </a:r>
            <a:r>
              <a:rPr lang="en-US" dirty="0" smtClean="0"/>
              <a:t>K</a:t>
            </a:r>
            <a:endParaRPr lang="cs-CZ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86" y="1571612"/>
            <a:ext cx="885831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00px-Fibrinolysi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695497" cy="500066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Srážení krve</a:t>
            </a:r>
            <a:r>
              <a:rPr lang="en-US" dirty="0" smtClean="0"/>
              <a:t>- </a:t>
            </a:r>
            <a:r>
              <a:rPr lang="en-US" dirty="0" err="1" smtClean="0"/>
              <a:t>Fibrinolys</a:t>
            </a:r>
            <a:r>
              <a:rPr lang="cs-CZ" dirty="0" smtClean="0"/>
              <a:t>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ne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000108"/>
            <a:ext cx="7795370" cy="5643603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cs-CZ" dirty="0" smtClean="0"/>
              <a:t>Poruchy </a:t>
            </a:r>
            <a:r>
              <a:rPr lang="cs-CZ" dirty="0" err="1" smtClean="0"/>
              <a:t>Hemostázy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Úvod</a:t>
            </a:r>
            <a:endParaRPr lang="en-US" sz="4400" dirty="0" smtClean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</a:t>
            </a:r>
            <a:r>
              <a:rPr lang="cs-CZ" sz="27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kce</a:t>
            </a:r>
            <a:r>
              <a:rPr lang="cs-CZ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krve</a:t>
            </a:r>
            <a:endParaRPr lang="cs-CZ" sz="27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Složení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Úvod</a:t>
            </a:r>
            <a:r>
              <a:rPr lang="en-US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– </a:t>
            </a:r>
            <a:r>
              <a:rPr lang="en-US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Fun</a:t>
            </a:r>
            <a:r>
              <a:rPr lang="cs-CZ" dirty="0" err="1" smtClean="0"/>
              <a:t>kce</a:t>
            </a:r>
            <a:r>
              <a:rPr lang="cs-CZ" dirty="0" smtClean="0"/>
              <a:t> krve</a:t>
            </a:r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Respira</a:t>
            </a:r>
            <a:r>
              <a:rPr lang="cs-CZ" dirty="0" smtClean="0"/>
              <a:t>ční</a:t>
            </a:r>
            <a:endParaRPr lang="cs-CZ" dirty="0" smtClean="0"/>
          </a:p>
          <a:p>
            <a:pPr lvl="1"/>
            <a:r>
              <a:rPr lang="cs-CZ" dirty="0" smtClean="0"/>
              <a:t>Transport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cs-CZ" dirty="0" smtClean="0"/>
              <a:t>z tkání</a:t>
            </a:r>
            <a:r>
              <a:rPr lang="en-US" dirty="0" smtClean="0"/>
              <a:t> </a:t>
            </a:r>
            <a:r>
              <a:rPr lang="cs-CZ" dirty="0" smtClean="0"/>
              <a:t>do plic</a:t>
            </a:r>
            <a:endParaRPr lang="en-US" dirty="0" smtClean="0"/>
          </a:p>
          <a:p>
            <a:pPr lvl="1"/>
            <a:r>
              <a:rPr lang="cs-CZ" dirty="0" smtClean="0"/>
              <a:t>T</a:t>
            </a:r>
            <a:r>
              <a:rPr lang="en-US" dirty="0" err="1" smtClean="0"/>
              <a:t>ransport</a:t>
            </a:r>
            <a:r>
              <a:rPr lang="en-US" dirty="0" smtClean="0"/>
              <a:t> </a:t>
            </a:r>
            <a:r>
              <a:rPr lang="cs-CZ" dirty="0" smtClean="0"/>
              <a:t>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cs-CZ" dirty="0" smtClean="0"/>
              <a:t>z plic do tkání</a:t>
            </a:r>
            <a:endParaRPr lang="cs-CZ" dirty="0" smtClean="0"/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5000"/>
              <a:buFont typeface="Wingdings 3"/>
              <a:buChar char=""/>
            </a:pPr>
            <a:r>
              <a:rPr lang="en-US" sz="2700" dirty="0" err="1" smtClean="0"/>
              <a:t>Nutri</a:t>
            </a:r>
            <a:r>
              <a:rPr lang="cs-CZ" sz="2700" dirty="0" smtClean="0"/>
              <a:t>ční</a:t>
            </a:r>
            <a:endParaRPr lang="cs-CZ" sz="2700" dirty="0" smtClean="0"/>
          </a:p>
          <a:p>
            <a:pPr lvl="1"/>
            <a:r>
              <a:rPr lang="en-US" dirty="0" smtClean="0"/>
              <a:t>Transport </a:t>
            </a:r>
            <a:r>
              <a:rPr lang="cs-CZ" dirty="0" smtClean="0"/>
              <a:t>živin</a:t>
            </a:r>
            <a:r>
              <a:rPr lang="en-US" dirty="0" smtClean="0"/>
              <a:t> </a:t>
            </a:r>
            <a:r>
              <a:rPr lang="cs-CZ" dirty="0" smtClean="0"/>
              <a:t>z </a:t>
            </a:r>
            <a:r>
              <a:rPr lang="cs-CZ" dirty="0" smtClean="0"/>
              <a:t>trávicího traktu do tkání</a:t>
            </a:r>
            <a:endParaRPr lang="en-US" dirty="0" smtClean="0"/>
          </a:p>
          <a:p>
            <a:r>
              <a:rPr lang="en-US" dirty="0" smtClean="0"/>
              <a:t>Ex</a:t>
            </a:r>
            <a:r>
              <a:rPr lang="cs-CZ" dirty="0" err="1" smtClean="0"/>
              <a:t>kreční</a:t>
            </a:r>
            <a:endParaRPr lang="en-US" dirty="0" smtClean="0"/>
          </a:p>
          <a:p>
            <a:pPr lvl="1"/>
            <a:r>
              <a:rPr lang="en-US" dirty="0" smtClean="0"/>
              <a:t>Transport </a:t>
            </a:r>
            <a:r>
              <a:rPr lang="cs-CZ" dirty="0" smtClean="0"/>
              <a:t>„zplodin“</a:t>
            </a:r>
            <a:r>
              <a:rPr lang="en-US" dirty="0" smtClean="0"/>
              <a:t> </a:t>
            </a:r>
            <a:r>
              <a:rPr lang="cs-CZ" dirty="0" smtClean="0"/>
              <a:t>z tkání do ledvin</a:t>
            </a:r>
            <a:r>
              <a:rPr lang="en-US" dirty="0" smtClean="0"/>
              <a:t> (</a:t>
            </a:r>
            <a:r>
              <a:rPr lang="cs-CZ" dirty="0" smtClean="0"/>
              <a:t>močovina</a:t>
            </a:r>
            <a:r>
              <a:rPr lang="en-US" dirty="0" smtClean="0"/>
              <a:t>, </a:t>
            </a:r>
            <a:r>
              <a:rPr lang="cs-CZ" dirty="0" smtClean="0"/>
              <a:t>kyselina močová</a:t>
            </a:r>
            <a:r>
              <a:rPr lang="en-US" dirty="0" smtClean="0"/>
              <a:t>, </a:t>
            </a:r>
            <a:r>
              <a:rPr lang="cs-CZ" dirty="0" smtClean="0"/>
              <a:t>voda</a:t>
            </a:r>
            <a:r>
              <a:rPr lang="en-US" dirty="0" smtClean="0"/>
              <a:t>, </a:t>
            </a:r>
            <a:r>
              <a:rPr lang="cs-CZ" dirty="0" smtClean="0"/>
              <a:t>soli</a:t>
            </a:r>
            <a:r>
              <a:rPr lang="en-US" dirty="0" smtClean="0"/>
              <a:t> </a:t>
            </a:r>
            <a:r>
              <a:rPr lang="cs-CZ" dirty="0" err="1" smtClean="0"/>
              <a:t>atd</a:t>
            </a:r>
            <a:r>
              <a:rPr lang="en-US" dirty="0" smtClean="0"/>
              <a:t>.)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603504" lvl="2" indent="-256032">
              <a:spcBef>
                <a:spcPts val="400"/>
              </a:spcBef>
              <a:buSzPct val="65000"/>
              <a:buNone/>
            </a:pPr>
            <a:endParaRPr lang="en-US" dirty="0" smtClean="0"/>
          </a:p>
          <a:p>
            <a:pPr marL="603504" lvl="2" indent="-256032">
              <a:spcBef>
                <a:spcPts val="400"/>
              </a:spcBef>
              <a:buSzPct val="6500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Úvod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/>
              <a:t>Fun</a:t>
            </a:r>
            <a:r>
              <a:rPr lang="cs-CZ" dirty="0" err="1" smtClean="0"/>
              <a:t>kce</a:t>
            </a:r>
            <a:r>
              <a:rPr lang="cs-CZ" dirty="0" smtClean="0"/>
              <a:t> krve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Regulační</a:t>
            </a:r>
            <a:endParaRPr lang="cs-CZ" dirty="0" smtClean="0"/>
          </a:p>
          <a:p>
            <a:pPr lvl="1"/>
            <a:r>
              <a:rPr lang="cs-CZ" dirty="0" smtClean="0"/>
              <a:t>Obsah vody v tkáních</a:t>
            </a:r>
            <a:endParaRPr lang="en-US" dirty="0" smtClean="0"/>
          </a:p>
          <a:p>
            <a:pPr lvl="1"/>
            <a:r>
              <a:rPr lang="cs-CZ" dirty="0" smtClean="0"/>
              <a:t>Distribuce „regulačních“ sloučenin </a:t>
            </a:r>
            <a:r>
              <a:rPr lang="en-US" dirty="0" smtClean="0"/>
              <a:t>(</a:t>
            </a:r>
            <a:r>
              <a:rPr lang="en-US" dirty="0" err="1" smtClean="0"/>
              <a:t>hormon</a:t>
            </a:r>
            <a:r>
              <a:rPr lang="cs-CZ" dirty="0" smtClean="0"/>
              <a:t>ů</a:t>
            </a:r>
            <a:r>
              <a:rPr lang="en-US" dirty="0" smtClean="0"/>
              <a:t> </a:t>
            </a:r>
            <a:r>
              <a:rPr lang="cs-CZ" dirty="0" err="1" smtClean="0"/>
              <a:t>atd</a:t>
            </a:r>
            <a:r>
              <a:rPr lang="en-US" dirty="0" smtClean="0"/>
              <a:t>.)</a:t>
            </a:r>
            <a:endParaRPr lang="cs-CZ" dirty="0" smtClean="0"/>
          </a:p>
          <a:p>
            <a:r>
              <a:rPr lang="cs-CZ" dirty="0" smtClean="0"/>
              <a:t>Tělesná Teplota</a:t>
            </a:r>
            <a:endParaRPr lang="en-US" dirty="0" smtClean="0"/>
          </a:p>
          <a:p>
            <a:pPr lvl="1"/>
            <a:r>
              <a:rPr lang="cs-CZ" dirty="0" smtClean="0"/>
              <a:t>Voda má </a:t>
            </a:r>
            <a:r>
              <a:rPr lang="cs-CZ" dirty="0" err="1" smtClean="0"/>
              <a:t>vysoukou</a:t>
            </a:r>
            <a:r>
              <a:rPr lang="cs-CZ" dirty="0" smtClean="0"/>
              <a:t> tepelnou kapacitu </a:t>
            </a:r>
            <a:r>
              <a:rPr lang="en-US" dirty="0" smtClean="0"/>
              <a:t>(</a:t>
            </a:r>
            <a:r>
              <a:rPr lang="cs-CZ" dirty="0" smtClean="0"/>
              <a:t>akumulace tepla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cs-CZ" dirty="0" smtClean="0"/>
              <a:t>Distribuce tepla </a:t>
            </a:r>
            <a:r>
              <a:rPr lang="en-US" dirty="0" smtClean="0"/>
              <a:t>(</a:t>
            </a:r>
            <a:r>
              <a:rPr lang="cs-CZ" dirty="0" smtClean="0"/>
              <a:t>chlazení</a:t>
            </a:r>
            <a:r>
              <a:rPr lang="en-US" dirty="0" smtClean="0"/>
              <a:t>, </a:t>
            </a:r>
            <a:r>
              <a:rPr lang="cs-CZ" dirty="0" smtClean="0"/>
              <a:t>ohřívaní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Ochranná</a:t>
            </a:r>
            <a:endParaRPr lang="en-US" dirty="0" smtClean="0"/>
          </a:p>
          <a:p>
            <a:pPr lvl="1"/>
            <a:r>
              <a:rPr lang="cs-CZ" dirty="0" smtClean="0"/>
              <a:t>Protilátky</a:t>
            </a:r>
            <a:r>
              <a:rPr lang="en-US" dirty="0" smtClean="0"/>
              <a:t>, </a:t>
            </a:r>
            <a:r>
              <a:rPr lang="cs-CZ" dirty="0" smtClean="0"/>
              <a:t>antitoxiny</a:t>
            </a:r>
            <a:r>
              <a:rPr lang="en-US" dirty="0" smtClean="0"/>
              <a:t>, </a:t>
            </a:r>
            <a:r>
              <a:rPr lang="cs-CZ" dirty="0" smtClean="0"/>
              <a:t>bílé krvinky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8% </a:t>
            </a:r>
            <a:r>
              <a:rPr lang="cs-CZ" dirty="0" smtClean="0"/>
              <a:t>tělesné hmotnosti</a:t>
            </a:r>
            <a:r>
              <a:rPr lang="en-US" dirty="0" smtClean="0"/>
              <a:t> </a:t>
            </a:r>
            <a:r>
              <a:rPr lang="en-US" dirty="0" smtClean="0"/>
              <a:t>(5–6 </a:t>
            </a:r>
            <a:r>
              <a:rPr lang="cs-CZ" dirty="0" smtClean="0"/>
              <a:t>l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Suspens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dirty="0" smtClean="0"/>
              <a:t>buněk</a:t>
            </a:r>
            <a:r>
              <a:rPr lang="en-US" dirty="0" smtClean="0"/>
              <a:t> </a:t>
            </a:r>
            <a:r>
              <a:rPr lang="cs-CZ" dirty="0" smtClean="0"/>
              <a:t>v nosné kapalině</a:t>
            </a:r>
            <a:endParaRPr lang="en-US" dirty="0" smtClean="0"/>
          </a:p>
          <a:p>
            <a:pPr lvl="1"/>
            <a:r>
              <a:rPr lang="en-US" dirty="0" smtClean="0"/>
              <a:t>45% </a:t>
            </a:r>
            <a:r>
              <a:rPr lang="cs-CZ" dirty="0" smtClean="0"/>
              <a:t>buněk</a:t>
            </a:r>
            <a:r>
              <a:rPr lang="en-US" dirty="0" smtClean="0"/>
              <a:t> </a:t>
            </a:r>
            <a:r>
              <a:rPr lang="en-US" dirty="0" smtClean="0"/>
              <a:t>55% </a:t>
            </a:r>
            <a:r>
              <a:rPr lang="en-US" dirty="0" err="1" smtClean="0"/>
              <a:t>plasm</a:t>
            </a:r>
            <a:r>
              <a:rPr lang="cs-CZ" dirty="0" smtClean="0"/>
              <a:t>y</a:t>
            </a:r>
            <a:endParaRPr lang="en-US" dirty="0" smtClean="0"/>
          </a:p>
          <a:p>
            <a:r>
              <a:rPr lang="en-US" dirty="0" smtClean="0"/>
              <a:t>Plasma</a:t>
            </a:r>
          </a:p>
          <a:p>
            <a:r>
              <a:rPr lang="cs-CZ" dirty="0" smtClean="0"/>
              <a:t>Červené krvinky</a:t>
            </a:r>
            <a:endParaRPr lang="en-US" dirty="0" smtClean="0"/>
          </a:p>
          <a:p>
            <a:r>
              <a:rPr lang="cs-CZ" dirty="0" smtClean="0"/>
              <a:t>Bílé krvinky</a:t>
            </a:r>
            <a:endParaRPr lang="en-US" dirty="0" smtClean="0"/>
          </a:p>
          <a:p>
            <a:r>
              <a:rPr lang="cs-CZ" dirty="0" smtClean="0"/>
              <a:t>Krevní destičky</a:t>
            </a:r>
            <a:endParaRPr lang="en-US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cs-CZ" dirty="0" smtClean="0"/>
              <a:t>Složení krve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072098"/>
          </a:xfrm>
        </p:spPr>
        <p:txBody>
          <a:bodyPr>
            <a:normAutofit/>
          </a:bodyPr>
          <a:lstStyle/>
          <a:p>
            <a:r>
              <a:rPr lang="cs-CZ" dirty="0" smtClean="0"/>
              <a:t>Voda</a:t>
            </a:r>
            <a:r>
              <a:rPr lang="en-US" dirty="0" smtClean="0"/>
              <a:t> </a:t>
            </a:r>
            <a:r>
              <a:rPr lang="en-US" dirty="0" smtClean="0"/>
              <a:t>(90%)</a:t>
            </a:r>
          </a:p>
          <a:p>
            <a:r>
              <a:rPr lang="cs-CZ" dirty="0" smtClean="0"/>
              <a:t>Bílkoviny</a:t>
            </a:r>
            <a:r>
              <a:rPr lang="en-US" dirty="0" smtClean="0"/>
              <a:t> </a:t>
            </a:r>
            <a:r>
              <a:rPr lang="en-US" dirty="0" smtClean="0"/>
              <a:t>(7%)</a:t>
            </a:r>
          </a:p>
          <a:p>
            <a:pPr lvl="1"/>
            <a:r>
              <a:rPr lang="cs-CZ" dirty="0" smtClean="0"/>
              <a:t>Většinou syntetizovány v játrech</a:t>
            </a:r>
            <a:endParaRPr lang="en-US" dirty="0" smtClean="0"/>
          </a:p>
          <a:p>
            <a:pPr lvl="1"/>
            <a:r>
              <a:rPr lang="cs-CZ" dirty="0" smtClean="0"/>
              <a:t>Převážně</a:t>
            </a:r>
            <a:r>
              <a:rPr lang="en-US" dirty="0" smtClean="0"/>
              <a:t> </a:t>
            </a:r>
            <a:r>
              <a:rPr lang="en-US" dirty="0" err="1" smtClean="0"/>
              <a:t>polymorf</a:t>
            </a:r>
            <a:r>
              <a:rPr lang="cs-CZ" dirty="0" smtClean="0"/>
              <a:t>ní</a:t>
            </a:r>
            <a:r>
              <a:rPr lang="en-US" dirty="0" smtClean="0"/>
              <a:t> </a:t>
            </a:r>
            <a:r>
              <a:rPr lang="en-US" dirty="0" err="1" smtClean="0"/>
              <a:t>gly</a:t>
            </a:r>
            <a:r>
              <a:rPr lang="cs-CZ" dirty="0" smtClean="0"/>
              <a:t>k</a:t>
            </a:r>
            <a:r>
              <a:rPr lang="en-US" dirty="0" err="1" smtClean="0"/>
              <a:t>oprotein</a:t>
            </a:r>
            <a:r>
              <a:rPr lang="cs-CZ" dirty="0" smtClean="0"/>
              <a:t>y</a:t>
            </a:r>
            <a:endParaRPr lang="en-US" dirty="0" smtClean="0"/>
          </a:p>
          <a:p>
            <a:pPr lvl="1"/>
            <a:r>
              <a:rPr lang="cs-CZ" dirty="0" smtClean="0"/>
              <a:t>Každý má specifický poločas v oběhu</a:t>
            </a:r>
            <a:r>
              <a:rPr lang="en-US" dirty="0" smtClean="0"/>
              <a:t> </a:t>
            </a:r>
            <a:r>
              <a:rPr lang="en-US" dirty="0" smtClean="0"/>
              <a:t>(albumin 20 </a:t>
            </a:r>
            <a:r>
              <a:rPr lang="cs-CZ" dirty="0" smtClean="0"/>
              <a:t>dní</a:t>
            </a:r>
            <a:r>
              <a:rPr lang="en-US" dirty="0" smtClean="0"/>
              <a:t>, </a:t>
            </a:r>
            <a:r>
              <a:rPr lang="en-US" dirty="0" err="1" smtClean="0"/>
              <a:t>haptoglobin</a:t>
            </a:r>
            <a:r>
              <a:rPr lang="en-US" dirty="0" smtClean="0"/>
              <a:t> 5 </a:t>
            </a:r>
            <a:r>
              <a:rPr lang="cs-CZ" dirty="0" smtClean="0"/>
              <a:t>dní …)</a:t>
            </a:r>
            <a:endParaRPr lang="en-US" dirty="0" smtClean="0"/>
          </a:p>
          <a:p>
            <a:pPr lvl="1"/>
            <a:r>
              <a:rPr lang="cs-CZ" dirty="0" smtClean="0"/>
              <a:t>Koncentrace</a:t>
            </a:r>
            <a:r>
              <a:rPr lang="en-US" dirty="0" smtClean="0"/>
              <a:t> </a:t>
            </a:r>
            <a:r>
              <a:rPr lang="cs-CZ" dirty="0" smtClean="0"/>
              <a:t>některých</a:t>
            </a:r>
            <a:r>
              <a:rPr lang="en-US" dirty="0" smtClean="0"/>
              <a:t> </a:t>
            </a:r>
            <a:r>
              <a:rPr lang="cs-CZ" dirty="0" smtClean="0"/>
              <a:t>se mění v průběhu zánětu</a:t>
            </a:r>
            <a:r>
              <a:rPr lang="en-US" dirty="0" smtClean="0"/>
              <a:t> (</a:t>
            </a:r>
            <a:r>
              <a:rPr lang="cs-CZ" dirty="0" smtClean="0"/>
              <a:t>bílkoviny akutní fáze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cs-CZ" dirty="0" smtClean="0"/>
              <a:t>Anorganické soli</a:t>
            </a:r>
            <a:r>
              <a:rPr lang="en-US" dirty="0" smtClean="0"/>
              <a:t> </a:t>
            </a:r>
            <a:r>
              <a:rPr lang="en-US" dirty="0" smtClean="0"/>
              <a:t>(1%, Na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Mg</a:t>
            </a:r>
            <a:r>
              <a:rPr lang="en-US" baseline="30000" dirty="0" smtClean="0"/>
              <a:t>2+</a:t>
            </a:r>
            <a:r>
              <a:rPr lang="en-US" dirty="0" smtClean="0"/>
              <a:t>, Ca</a:t>
            </a:r>
            <a:r>
              <a:rPr lang="en-US" baseline="30000" dirty="0" smtClean="0"/>
              <a:t>2+</a:t>
            </a:r>
            <a:r>
              <a:rPr lang="en-US" dirty="0" smtClean="0"/>
              <a:t>, 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</a:t>
            </a:r>
            <a:r>
              <a:rPr lang="en-US" dirty="0" smtClean="0"/>
              <a:t>, 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...)</a:t>
            </a:r>
          </a:p>
          <a:p>
            <a:r>
              <a:rPr lang="en-US" dirty="0" smtClean="0"/>
              <a:t>Organic</a:t>
            </a:r>
            <a:r>
              <a:rPr lang="cs-CZ" dirty="0" err="1" smtClean="0"/>
              <a:t>ké</a:t>
            </a:r>
            <a:r>
              <a:rPr lang="cs-CZ" dirty="0" smtClean="0"/>
              <a:t> sloučeniny</a:t>
            </a:r>
            <a:r>
              <a:rPr lang="en-US" dirty="0" smtClean="0"/>
              <a:t> </a:t>
            </a:r>
            <a:r>
              <a:rPr lang="en-US" dirty="0" smtClean="0"/>
              <a:t>(2</a:t>
            </a:r>
            <a:r>
              <a:rPr lang="en-US" dirty="0" smtClean="0"/>
              <a:t>%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močovina</a:t>
            </a:r>
            <a:r>
              <a:rPr lang="en-US" dirty="0" smtClean="0"/>
              <a:t>, </a:t>
            </a:r>
            <a:r>
              <a:rPr lang="cs-CZ" dirty="0" smtClean="0"/>
              <a:t>tuky</a:t>
            </a:r>
            <a:r>
              <a:rPr lang="en-US" dirty="0" smtClean="0"/>
              <a:t>, </a:t>
            </a:r>
            <a:r>
              <a:rPr lang="en-US" dirty="0" smtClean="0"/>
              <a:t>cholesterol, </a:t>
            </a:r>
            <a:r>
              <a:rPr lang="en-US" dirty="0" err="1" smtClean="0"/>
              <a:t>glukos</a:t>
            </a:r>
            <a:r>
              <a:rPr lang="cs-CZ" dirty="0" smtClean="0"/>
              <a:t>a</a:t>
            </a:r>
            <a:r>
              <a:rPr lang="en-US" dirty="0" smtClean="0"/>
              <a:t>, amino</a:t>
            </a:r>
            <a:r>
              <a:rPr lang="cs-CZ" dirty="0" smtClean="0"/>
              <a:t>kyseliny</a:t>
            </a:r>
            <a:r>
              <a:rPr lang="en-US" dirty="0" smtClean="0"/>
              <a:t> </a:t>
            </a:r>
            <a:r>
              <a:rPr lang="en-US" dirty="0" smtClean="0"/>
              <a:t>…)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I. - </a:t>
            </a:r>
            <a:r>
              <a:rPr lang="cs-CZ" dirty="0" smtClean="0"/>
              <a:t>Složení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00034" y="928667"/>
          <a:ext cx="8286808" cy="578648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841496"/>
                <a:gridCol w="2301908"/>
                <a:gridCol w="1870300"/>
                <a:gridCol w="2273104"/>
              </a:tblGrid>
              <a:tr h="190771"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Group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Protein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Mr</a:t>
                      </a:r>
                      <a:r>
                        <a:rPr lang="en-US" sz="650" dirty="0" smtClean="0"/>
                        <a:t> (thousands)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Function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2">
                  <a:txBody>
                    <a:bodyPr/>
                    <a:lstStyle/>
                    <a:p>
                      <a:r>
                        <a:rPr lang="en-US" sz="650" dirty="0" smtClean="0"/>
                        <a:t>albumins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pre-albumin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50-66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</a:t>
                      </a:r>
                      <a:r>
                        <a:rPr lang="en-US" sz="650" baseline="0" dirty="0" smtClean="0"/>
                        <a:t> of thyroxin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074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albumin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67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Osmotic pressure of blood, transport</a:t>
                      </a:r>
                      <a:r>
                        <a:rPr lang="en-US" sz="650" baseline="0" dirty="0" smtClean="0"/>
                        <a:t> of </a:t>
                      </a:r>
                      <a:r>
                        <a:rPr lang="en-US" sz="650" baseline="0" dirty="0" err="1" smtClean="0"/>
                        <a:t>lipophilic</a:t>
                      </a:r>
                      <a:r>
                        <a:rPr lang="en-US" sz="650" baseline="0" dirty="0" smtClean="0"/>
                        <a:t> compounds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7">
                  <a:txBody>
                    <a:bodyPr/>
                    <a:lstStyle/>
                    <a:p>
                      <a:r>
                        <a:rPr lang="el-GR" sz="650" dirty="0" smtClean="0"/>
                        <a:t>α</a:t>
                      </a:r>
                      <a:r>
                        <a:rPr lang="en-US" sz="650" baseline="-25000" dirty="0" smtClean="0"/>
                        <a:t>1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antitrypsin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51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Trypsin</a:t>
                      </a:r>
                      <a:r>
                        <a:rPr lang="en-US" sz="650" baseline="0" dirty="0" smtClean="0"/>
                        <a:t> inhibition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antichymotrypsin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58-68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650" dirty="0" smtClean="0"/>
                        <a:t>C</a:t>
                      </a:r>
                      <a:r>
                        <a:rPr lang="en-US" sz="650" dirty="0" err="1" smtClean="0"/>
                        <a:t>hymotrypsin</a:t>
                      </a:r>
                      <a:r>
                        <a:rPr lang="en-US" sz="650" baseline="0" dirty="0" smtClean="0"/>
                        <a:t> inhibition</a:t>
                      </a:r>
                      <a:endParaRPr lang="cs-CZ" sz="6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lipoprotein HDL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200-400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Lipid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prothrombin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72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Coagulation</a:t>
                      </a:r>
                      <a:r>
                        <a:rPr lang="en-US" sz="650" baseline="0" dirty="0" smtClean="0"/>
                        <a:t> factor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transcortin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51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of C</a:t>
                      </a:r>
                      <a:r>
                        <a:rPr lang="en-US" sz="650" baseline="-25000" dirty="0" smtClean="0"/>
                        <a:t>21</a:t>
                      </a:r>
                      <a:r>
                        <a:rPr lang="en-US" sz="650" dirty="0" smtClean="0"/>
                        <a:t>-steroids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acidic glycoprotein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44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Progesterone</a:t>
                      </a:r>
                      <a:r>
                        <a:rPr lang="en-US" sz="650" baseline="0" dirty="0" smtClean="0"/>
                        <a:t>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TBG (Thyroxin</a:t>
                      </a:r>
                      <a:r>
                        <a:rPr lang="en-US" sz="650" baseline="0" dirty="0" smtClean="0"/>
                        <a:t> binding globulin)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54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Thyroxin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650" dirty="0" smtClean="0"/>
                        <a:t>α</a:t>
                      </a:r>
                      <a:r>
                        <a:rPr lang="en-US" sz="650" baseline="-25000" dirty="0" smtClean="0"/>
                        <a:t>2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ceruloplasmin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135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Cu</a:t>
                      </a:r>
                      <a:r>
                        <a:rPr lang="en-US" sz="650" baseline="30000" dirty="0" smtClean="0"/>
                        <a:t>2+</a:t>
                      </a:r>
                      <a:endParaRPr lang="cs-CZ" sz="65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antithrombin</a:t>
                      </a:r>
                      <a:r>
                        <a:rPr lang="en-US" sz="650" dirty="0" smtClean="0"/>
                        <a:t> III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58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Inhibition</a:t>
                      </a:r>
                      <a:r>
                        <a:rPr lang="en-US" sz="650" baseline="0" dirty="0" smtClean="0"/>
                        <a:t> of coagulation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haptoglobin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Haemoglobin</a:t>
                      </a:r>
                      <a:r>
                        <a:rPr lang="en-US" sz="650" dirty="0" smtClean="0"/>
                        <a:t> binding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cholinesterase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350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Hydrolisis</a:t>
                      </a:r>
                      <a:r>
                        <a:rPr lang="en-US" sz="650" baseline="0" dirty="0" smtClean="0"/>
                        <a:t> of </a:t>
                      </a:r>
                      <a:r>
                        <a:rPr lang="en-US" sz="650" baseline="0" dirty="0" err="1" smtClean="0"/>
                        <a:t>choline</a:t>
                      </a:r>
                      <a:r>
                        <a:rPr lang="en-US" sz="650" baseline="0" dirty="0" smtClean="0"/>
                        <a:t> esters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plasminogen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90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Plasmin</a:t>
                      </a:r>
                      <a:r>
                        <a:rPr lang="en-US" sz="650" dirty="0" smtClean="0"/>
                        <a:t> precursor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macroglobulin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725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Zn</a:t>
                      </a:r>
                      <a:r>
                        <a:rPr lang="en-US" sz="650" baseline="30000" dirty="0" smtClean="0"/>
                        <a:t>2+</a:t>
                      </a:r>
                      <a:r>
                        <a:rPr lang="en-US" sz="650" baseline="0" dirty="0" smtClean="0"/>
                        <a:t>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RBP (Retinol Binding Protein)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21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Retinol </a:t>
                      </a:r>
                      <a:r>
                        <a:rPr lang="en-US" sz="650" dirty="0" err="1" smtClean="0"/>
                        <a:t>trasnport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vitamin</a:t>
                      </a:r>
                      <a:r>
                        <a:rPr lang="en-US" sz="650" baseline="0" dirty="0" smtClean="0"/>
                        <a:t> D binding protein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52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Vitamin D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6">
                  <a:txBody>
                    <a:bodyPr/>
                    <a:lstStyle/>
                    <a:p>
                      <a:r>
                        <a:rPr lang="el-GR" sz="650" dirty="0" smtClean="0"/>
                        <a:t>β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lipoprotein LDL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2000-4500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Lipid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transferrin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80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of iron </a:t>
                      </a:r>
                      <a:r>
                        <a:rPr lang="en-US" sz="650" dirty="0" err="1" smtClean="0"/>
                        <a:t>ionts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fibrinogen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340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Coagulation factor I.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9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protein binding C</a:t>
                      </a:r>
                      <a:r>
                        <a:rPr lang="en-US" sz="650" baseline="-25000" dirty="0" smtClean="0"/>
                        <a:t>19</a:t>
                      </a:r>
                      <a:r>
                        <a:rPr lang="en-US" sz="650" dirty="0" smtClean="0"/>
                        <a:t>- and C</a:t>
                      </a:r>
                      <a:r>
                        <a:rPr lang="en-US" sz="650" baseline="-25000" dirty="0" smtClean="0"/>
                        <a:t>18</a:t>
                      </a:r>
                      <a:r>
                        <a:rPr lang="en-US" sz="650" baseline="0" dirty="0" smtClean="0"/>
                        <a:t>-steroid hormones</a:t>
                      </a:r>
                      <a:r>
                        <a:rPr lang="en-US" sz="650" dirty="0" smtClean="0"/>
                        <a:t> 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65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Transport of sex steroid</a:t>
                      </a:r>
                      <a:r>
                        <a:rPr lang="en-US" sz="650" baseline="0" dirty="0" smtClean="0"/>
                        <a:t> hormones.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transcobalamine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38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Vitamin</a:t>
                      </a:r>
                      <a:r>
                        <a:rPr lang="en-US" sz="650" baseline="0" dirty="0" smtClean="0"/>
                        <a:t> </a:t>
                      </a:r>
                      <a:r>
                        <a:rPr lang="cs-CZ" sz="650" baseline="0" dirty="0" smtClean="0"/>
                        <a:t>B</a:t>
                      </a:r>
                      <a:r>
                        <a:rPr lang="en-US" sz="650" baseline="-25000" dirty="0" smtClean="0"/>
                        <a:t>12</a:t>
                      </a:r>
                      <a:r>
                        <a:rPr lang="en-US" sz="650" baseline="0" dirty="0" smtClean="0"/>
                        <a:t> transport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C-reactive</a:t>
                      </a:r>
                      <a:r>
                        <a:rPr lang="en-US" sz="650" baseline="0" dirty="0" smtClean="0"/>
                        <a:t> protein (CRP)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110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Complement activator.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rowSpan="5">
                  <a:txBody>
                    <a:bodyPr/>
                    <a:lstStyle/>
                    <a:p>
                      <a:r>
                        <a:rPr lang="el-GR" sz="650" dirty="0" smtClean="0"/>
                        <a:t>γ</a:t>
                      </a:r>
                      <a:r>
                        <a:rPr lang="en-US" sz="650" dirty="0" smtClean="0"/>
                        <a:t>-globulins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IgG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150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650" dirty="0" smtClean="0"/>
                        <a:t>Immune system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IgA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162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IgM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900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IgD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172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190771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650" dirty="0" err="1" smtClean="0"/>
                        <a:t>IgE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50" dirty="0" smtClean="0"/>
                        <a:t>196</a:t>
                      </a:r>
                      <a:endParaRPr lang="cs-CZ" sz="6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Plasma II. - </a:t>
            </a:r>
            <a:r>
              <a:rPr lang="cs-CZ" sz="3600" dirty="0" smtClean="0"/>
              <a:t>Bílkoviny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erythrocyt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78000" y="1610519"/>
            <a:ext cx="5588000" cy="42672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Er</a:t>
            </a:r>
            <a:r>
              <a:rPr lang="en-US" dirty="0" err="1" smtClean="0"/>
              <a:t>ytrocyt</a:t>
            </a:r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14546" y="6000768"/>
            <a:ext cx="6672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5.2 ×10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cs-CZ" sz="2400" dirty="0" smtClean="0"/>
              <a:t>muži</a:t>
            </a:r>
            <a:r>
              <a:rPr lang="en-US" sz="2400" dirty="0" smtClean="0"/>
              <a:t>); </a:t>
            </a:r>
            <a:r>
              <a:rPr lang="en-US" sz="2400" dirty="0" smtClean="0"/>
              <a:t>4.6 ×10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</a:t>
            </a:r>
            <a:r>
              <a:rPr lang="cs-CZ" sz="2400" dirty="0" smtClean="0"/>
              <a:t>(ženy)</a:t>
            </a:r>
            <a:r>
              <a:rPr lang="en-US" sz="2400" dirty="0" smtClean="0"/>
              <a:t> </a:t>
            </a:r>
            <a:r>
              <a:rPr lang="cs-CZ" sz="2400" dirty="0" smtClean="0"/>
              <a:t>buněk</a:t>
            </a:r>
            <a:r>
              <a:rPr lang="en-US" sz="2400" dirty="0" smtClean="0"/>
              <a:t>/ml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31" ma:contentTypeDescription="Create a new document." ma:contentTypeScope="" ma:versionID="9e1ac57e4c2658fe23858d96be6d3be6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F64D6E5B-E19E-44E3-842E-EBD63A469AFA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B9767C2-CEBA-44D9-8CE9-AB64B255A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6D257-9D85-4E03-AD4A-9BA937848F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BrainstrmSess</Template>
  <TotalTime>0</TotalTime>
  <Words>582</Words>
  <Application>Microsoft Office PowerPoint</Application>
  <PresentationFormat>Předvádění na obrazovce (4:3)</PresentationFormat>
  <Paragraphs>188</Paragraphs>
  <Slides>24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BrainstrmSess</vt:lpstr>
      <vt:lpstr>Biochemie krve</vt:lpstr>
      <vt:lpstr>Snímek 2</vt:lpstr>
      <vt:lpstr>Úvod</vt:lpstr>
      <vt:lpstr>Úvod – Funkce krve I.</vt:lpstr>
      <vt:lpstr>Úvod – Funkce krve II.</vt:lpstr>
      <vt:lpstr>Úvod – Složení krve</vt:lpstr>
      <vt:lpstr>Plasma I. - Složení</vt:lpstr>
      <vt:lpstr>Plasma II. - Bílkoviny</vt:lpstr>
      <vt:lpstr>Erytrocyty</vt:lpstr>
      <vt:lpstr>Erytrocyty - cytoskeleton</vt:lpstr>
      <vt:lpstr>Erytrocyty - Hemoglobin</vt:lpstr>
      <vt:lpstr>Erythrocytes – Heme synthesis</vt:lpstr>
      <vt:lpstr>Erytrocyty - Metabolismus</vt:lpstr>
      <vt:lpstr>Degradace Hemu</vt:lpstr>
      <vt:lpstr>Cyklus železa</vt:lpstr>
      <vt:lpstr>Erytrocyty – Patologické stavy</vt:lpstr>
      <vt:lpstr>Hematopoietie</vt:lpstr>
      <vt:lpstr>Bílé krvinky</vt:lpstr>
      <vt:lpstr>Nepohyblivé leukocyty</vt:lpstr>
      <vt:lpstr>Srážení krve</vt:lpstr>
      <vt:lpstr>Kaskáda tvorby krevní sraženiny</vt:lpstr>
      <vt:lpstr>Srážení krve – Vitamin K</vt:lpstr>
      <vt:lpstr>Srážení krve- Fibrinolysa</vt:lpstr>
      <vt:lpstr>Poruchy Hemostázy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2012-02-20T13:52:59Z</dcterms:created>
  <dcterms:modified xsi:type="dcterms:W3CDTF">2012-03-13T14:05:06Z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