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8" r:id="rId4"/>
  </p:sldMasterIdLst>
  <p:notesMasterIdLst>
    <p:notesMasterId r:id="rId30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71" r:id="rId14"/>
    <p:sldId id="265" r:id="rId15"/>
    <p:sldId id="266" r:id="rId16"/>
    <p:sldId id="267" r:id="rId17"/>
    <p:sldId id="268" r:id="rId18"/>
    <p:sldId id="269" r:id="rId19"/>
    <p:sldId id="270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01" autoAdjust="0"/>
  </p:normalViewPr>
  <p:slideViewPr>
    <p:cSldViewPr>
      <p:cViewPr>
        <p:scale>
          <a:sx n="100" d="100"/>
          <a:sy n="100" d="100"/>
        </p:scale>
        <p:origin x="-22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3842907C-D0AA-4C58-9F94-58B40AD65B29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1D76769E-C829-4283-B80E-CB90D995C2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White_blood_cell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CFU</a:t>
            </a:r>
            <a:r>
              <a:rPr lang="en-US" baseline="0" dirty="0" smtClean="0"/>
              <a:t> Colony Forming Unit;   BFU Burst Forming Unit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hlinkClick r:id="rId3"/>
              </a:rPr>
              <a:t>http://en.wikipedia.org/wiki/White_blood_cell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http://ep.bmj.com/content/96/2/49.abstract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mtClean="0"/>
              <a:t>http://cs.wikipedia.org/wiki/Plazmin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Lieberman, M., Marks, A.D. MARKS’</a:t>
            </a:r>
            <a:r>
              <a:rPr lang="en-US" baseline="0" noProof="0" dirty="0" smtClean="0"/>
              <a:t> Basic medical biochemistry; A clinical approach, 3</a:t>
            </a:r>
            <a:r>
              <a:rPr lang="en-US" baseline="30000" noProof="0" dirty="0" smtClean="0"/>
              <a:t>rd</a:t>
            </a:r>
            <a:r>
              <a:rPr lang="en-US" baseline="0" noProof="0" dirty="0" smtClean="0"/>
              <a:t> edition, </a:t>
            </a:r>
            <a:r>
              <a:rPr lang="en-US" baseline="0" noProof="0" dirty="0" err="1" smtClean="0"/>
              <a:t>Wolters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Kluwer</a:t>
            </a:r>
            <a:r>
              <a:rPr lang="en-US" baseline="0" noProof="0" dirty="0" smtClean="0"/>
              <a:t>, 2009</a:t>
            </a:r>
          </a:p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becomehealthynow.com</a:t>
            </a:r>
            <a:r>
              <a:rPr lang="cs-CZ" dirty="0" smtClean="0"/>
              <a:t>/body/cell/</a:t>
            </a:r>
            <a:r>
              <a:rPr lang="cs-CZ" dirty="0" err="1" smtClean="0"/>
              <a:t>erythrocytes.htm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ruf.rice.edu</a:t>
            </a:r>
            <a:r>
              <a:rPr lang="cs-CZ" dirty="0" smtClean="0"/>
              <a:t>/~</a:t>
            </a:r>
            <a:r>
              <a:rPr lang="cs-CZ" dirty="0" err="1" smtClean="0"/>
              <a:t>bioslabs</a:t>
            </a:r>
            <a:r>
              <a:rPr lang="cs-CZ" dirty="0" smtClean="0"/>
              <a:t>/</a:t>
            </a:r>
            <a:r>
              <a:rPr lang="cs-CZ" dirty="0" err="1" smtClean="0"/>
              <a:t>studies</a:t>
            </a:r>
            <a:r>
              <a:rPr lang="cs-CZ" dirty="0" smtClean="0"/>
              <a:t>/</a:t>
            </a:r>
            <a:r>
              <a:rPr lang="cs-CZ" dirty="0" err="1" smtClean="0"/>
              <a:t>sds</a:t>
            </a:r>
            <a:r>
              <a:rPr lang="cs-CZ" dirty="0" smtClean="0"/>
              <a:t>-</a:t>
            </a:r>
            <a:r>
              <a:rPr lang="cs-CZ" dirty="0" err="1" smtClean="0"/>
              <a:t>page</a:t>
            </a:r>
            <a:r>
              <a:rPr lang="cs-CZ" dirty="0" smtClean="0"/>
              <a:t>/</a:t>
            </a:r>
            <a:r>
              <a:rPr lang="cs-CZ" dirty="0" err="1" smtClean="0"/>
              <a:t>rbcmembrane.html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http://en.wikipedia.org/wiki/Hemoglobin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http://en.wikipedia.org/wiki/File:Heme-Synthesis-Chemical-Details-NEW.svg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582807"/>
            <a:ext cx="7772400" cy="1199704"/>
          </a:xfrm>
        </p:spPr>
        <p:txBody>
          <a:bodyPr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grpSp>
        <p:nvGrpSpPr>
          <p:cNvPr id="2" name="Group 14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Shap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/>
            </a:p>
          </p:txBody>
        </p:sp>
        <p:sp>
          <p:nvSpPr>
            <p:cNvPr id="8" name="Shap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/>
            </a:p>
          </p:txBody>
        </p:sp>
        <p:sp>
          <p:nvSpPr>
            <p:cNvPr id="11" name="Shap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6E13C79-1C97-4B32-B2AE-1A69C169643E}" type="datetime2">
              <a:rPr lang="en-US" smtClean="0"/>
              <a:pPr/>
              <a:t>Wednesday, April 18, 2012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5292C34-3E5E-4BA5-AF54-F1601B144FB0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0E14BF-C004-4398-9186-5EE680724D95}" type="datetime2">
              <a:rPr lang="en-US" smtClean="0"/>
              <a:pPr/>
              <a:t>Wednesday, April 18,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292C34-3E5E-4BA5-AF54-F1601B144FB0}" type="slidenum">
              <a:rPr lang="en-US" sz="1400" smtClean="0">
                <a:solidFill>
                  <a:schemeClr val="tx2">
                    <a:shade val="50000"/>
                  </a:schemeClr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0E14BF-C004-4398-9186-5EE680724D95}" type="datetime2">
              <a:rPr lang="en-US" smtClean="0"/>
              <a:pPr/>
              <a:t>Wednesday, April 18,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292C34-3E5E-4BA5-AF54-F1601B144FB0}" type="slidenum">
              <a:rPr lang="en-US" sz="1400" smtClean="0">
                <a:solidFill>
                  <a:schemeClr val="tx2">
                    <a:shade val="50000"/>
                  </a:schemeClr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7FEF5B-F2CC-4EC5-8F1F-29A8BF9EFFA9}" type="datetime2">
              <a:rPr lang="en-US" smtClean="0"/>
              <a:pPr/>
              <a:t>Wednesday, April 18,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10EEA-824F-4D46-AFE7-60426C8C06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888512"/>
            <a:ext cx="4572000" cy="1454888"/>
          </a:xfrm>
        </p:spPr>
        <p:txBody>
          <a:bodyPr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4709C1-563D-4D9C-B702-B64C84A5A174}" type="datetime2">
              <a:rPr lang="en-US" smtClean="0"/>
              <a:pPr/>
              <a:t>Wednesday, April 18,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10EEA-824F-4D46-AFE7-60426C8C06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/>
            <a:endParaRPr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/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8303D9-A6EB-41FB-BF22-3F49E470997E}" type="datetime2">
              <a:rPr lang="en-US" smtClean="0"/>
              <a:pPr/>
              <a:t>Wednesday, April 18,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10EEA-824F-4D46-AFE7-60426C8C06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72430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72430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BB0534-5698-4F62-9CFE-5DE61A073E78}" type="datetime2">
              <a:rPr lang="en-US" smtClean="0"/>
              <a:pPr/>
              <a:t>Wednesday, April 18, 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10EEA-824F-4D46-AFE7-60426C8C06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4827A3-B249-4F87-AB1A-1E06AC1AA2A4}" type="datetime2">
              <a:rPr lang="en-US" smtClean="0"/>
              <a:pPr/>
              <a:t>Wednesday, April 18, 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10EEA-824F-4D46-AFE7-60426C8C06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546142-29B2-49CC-BCC6-A3AD70B4960E}" type="datetime2">
              <a:rPr lang="en-US" smtClean="0"/>
              <a:pPr/>
              <a:t>Wednesday, April 18, 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10EEA-824F-4D46-AFE7-60426C8C06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34000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86C4691-4882-40A8-AF62-8CF6A18D40B2}" type="datetime2">
              <a:rPr lang="en-US" smtClean="0"/>
              <a:pPr/>
              <a:t>Wednesday, April 18,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10EEA-824F-4D46-AFE7-60426C8C06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371568"/>
            <a:ext cx="7162800" cy="648232"/>
          </a:xfrm>
          <a:noFill/>
        </p:spPr>
        <p:txBody>
          <a:bodyPr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lang="cs-CZ" smtClean="0"/>
              <a:t>Klepnutím na ikonu přidáte obrázek.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1C6776A-4DEC-47EE-8A49-2C150ECB5465}" type="datetime2">
              <a:rPr lang="en-US" smtClean="0"/>
              <a:pPr/>
              <a:t>Wednesday, April 18, 2012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C410EEA-824F-4D46-AFE7-60426C8C06B0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07688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8" name="Shape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/>
          </a:p>
        </p:txBody>
      </p:sp>
      <p:sp>
        <p:nvSpPr>
          <p:cNvPr id="9" name="Shape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/>
            <a:endParaRPr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/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/>
          </a:p>
        </p:txBody>
      </p:sp>
      <p:sp>
        <p:nvSpPr>
          <p:cNvPr id="12" name="Shape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>
              <a:defRPr sz="1000">
                <a:solidFill>
                  <a:schemeClr val="tx1"/>
                </a:solidFill>
              </a:defRPr>
            </a:lvl1pPr>
            <a:extLst/>
          </a:lstStyle>
          <a:p>
            <a:fld id="{D10E14BF-C004-4398-9186-5EE680724D95}" type="datetime2">
              <a:rPr lang="en-US" smtClean="0"/>
              <a:pPr/>
              <a:t>Wednesday, April 18, 2012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000">
                <a:solidFill>
                  <a:schemeClr val="tx1"/>
                </a:solidFill>
              </a:defRPr>
            </a:lvl1pPr>
            <a:extLst/>
          </a:lstStyle>
          <a:p>
            <a:pPr algn="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000" b="0">
                <a:solidFill>
                  <a:schemeClr val="tx1"/>
                </a:solidFill>
              </a:defRPr>
            </a:lvl1pPr>
            <a:extLst/>
          </a:lstStyle>
          <a:p>
            <a:fld id="{45292C34-3E5E-4BA5-AF54-F1601B144FB0}" type="slidenum">
              <a:rPr lang="en-US" sz="1400" smtClean="0">
                <a:solidFill>
                  <a:schemeClr val="tx2">
                    <a:shade val="50000"/>
                  </a:schemeClr>
                </a:solidFill>
              </a:rPr>
              <a:pPr/>
              <a:t>‹#›</a:t>
            </a:fld>
            <a:endParaRPr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rtl="0" eaLnBrk="1" latinLnBrk="0" hangingPunct="1">
        <a:spcBef>
          <a:spcPct val="0"/>
        </a:spcBef>
        <a:buNone/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5000"/>
        <a:buFont typeface="Wingdings 3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884311"/>
          </a:xfrm>
        </p:spPr>
        <p:txBody>
          <a:bodyPr/>
          <a:lstStyle/>
          <a:p>
            <a:r>
              <a:rPr lang="cs-CZ" dirty="0" smtClean="0"/>
              <a:t>Biochemistry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Blood</a:t>
            </a:r>
            <a:endParaRPr lang="cs-CZ" dirty="0"/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27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Bruno Sopko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r>
              <a:rPr lang="en-US" dirty="0" smtClean="0"/>
              <a:t>Erythrocytes - cytoskeleton</a:t>
            </a:r>
            <a:endParaRPr lang="cs-CZ" dirty="0"/>
          </a:p>
        </p:txBody>
      </p:sp>
      <p:pic>
        <p:nvPicPr>
          <p:cNvPr id="4" name="Obrázek 3" descr="rbcskeleto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928669"/>
            <a:ext cx="4857784" cy="2571769"/>
          </a:xfrm>
          <a:prstGeom prst="rect">
            <a:avLst/>
          </a:prstGeom>
        </p:spPr>
      </p:pic>
      <p:pic>
        <p:nvPicPr>
          <p:cNvPr id="5" name="Obrázek 4" descr="mesh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45681" y="3143248"/>
            <a:ext cx="4241161" cy="34535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Hemoglobin_t-r_state_ani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14479" y="1357298"/>
            <a:ext cx="5601119" cy="4214842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Erythrocytes - Hemoglobin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svg2raster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57223" y="1142984"/>
            <a:ext cx="8086063" cy="5715016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en-US" dirty="0" smtClean="0"/>
              <a:t>Erythrocytes – </a:t>
            </a:r>
            <a:r>
              <a:rPr lang="en-US" dirty="0" err="1" smtClean="0"/>
              <a:t>Heme</a:t>
            </a:r>
            <a:r>
              <a:rPr lang="en-US" dirty="0" smtClean="0"/>
              <a:t> synthesis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en-US" dirty="0" smtClean="0"/>
              <a:t>Erythrocytes - Metabolism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000108"/>
            <a:ext cx="5929354" cy="568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Degradation of </a:t>
            </a:r>
            <a:r>
              <a:rPr lang="en-US" dirty="0" err="1" smtClean="0"/>
              <a:t>Heme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071546"/>
            <a:ext cx="6460773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00132"/>
          </a:xfrm>
        </p:spPr>
        <p:txBody>
          <a:bodyPr/>
          <a:lstStyle/>
          <a:p>
            <a:r>
              <a:rPr lang="en-US" dirty="0" smtClean="0"/>
              <a:t>Iron cycle</a:t>
            </a: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1425" y="1000108"/>
            <a:ext cx="7555238" cy="55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Erythrocytes - Pathology</a:t>
            </a:r>
            <a:endParaRPr lang="cs-CZ" dirty="0"/>
          </a:p>
        </p:txBody>
      </p:sp>
      <p:pic>
        <p:nvPicPr>
          <p:cNvPr id="9" name="Obrázek 8" descr="path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9682" y="1357299"/>
            <a:ext cx="8544637" cy="4857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r>
              <a:rPr lang="en-US" dirty="0" smtClean="0"/>
              <a:t>Hematopoietic tree</a:t>
            </a:r>
            <a:endParaRPr lang="cs-CZ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928671"/>
            <a:ext cx="5143536" cy="5556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en-US" dirty="0" smtClean="0"/>
              <a:t>White Blood cells</a:t>
            </a:r>
            <a:endParaRPr lang="cs-CZ" dirty="0"/>
          </a:p>
        </p:txBody>
      </p:sp>
      <p:pic>
        <p:nvPicPr>
          <p:cNvPr id="4" name="Obrázek 3" descr="wb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85860"/>
            <a:ext cx="9144000" cy="53360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err="1" smtClean="0"/>
              <a:t>Histiocytes</a:t>
            </a:r>
            <a:endParaRPr lang="en-US" sz="3200" dirty="0" smtClean="0"/>
          </a:p>
          <a:p>
            <a:r>
              <a:rPr lang="en-US" sz="3200" dirty="0" err="1" smtClean="0"/>
              <a:t>Dendritic</a:t>
            </a:r>
            <a:r>
              <a:rPr lang="en-US" sz="3200" dirty="0" smtClean="0"/>
              <a:t> Cells</a:t>
            </a:r>
          </a:p>
          <a:p>
            <a:r>
              <a:rPr lang="en-US" sz="3200" dirty="0" smtClean="0"/>
              <a:t>Mast Cells</a:t>
            </a:r>
          </a:p>
          <a:p>
            <a:r>
              <a:rPr lang="en-US" sz="3200" dirty="0" smtClean="0"/>
              <a:t>Microglia</a:t>
            </a:r>
          </a:p>
          <a:p>
            <a:r>
              <a:rPr lang="en-US" sz="3200" dirty="0" err="1" smtClean="0"/>
              <a:t>Kupffer</a:t>
            </a:r>
            <a:r>
              <a:rPr lang="en-US" sz="3200" dirty="0" smtClean="0"/>
              <a:t> Cells (liver)</a:t>
            </a:r>
            <a:endParaRPr lang="cs-CZ" sz="32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Fixed leukocytes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7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Introduction</a:t>
            </a:r>
            <a:endParaRPr lang="en-US" dirty="0" smtClean="0"/>
          </a:p>
          <a:p>
            <a:r>
              <a:rPr lang="en-US" sz="27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Blood Plasma</a:t>
            </a:r>
            <a:endParaRPr lang="en-US" dirty="0" smtClean="0"/>
          </a:p>
          <a:p>
            <a:r>
              <a:rPr lang="en-US" sz="27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Metabolism of </a:t>
            </a:r>
            <a:r>
              <a:rPr lang="cs-CZ" sz="27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  <a:r>
              <a:rPr lang="en-US" sz="27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rythrocytes</a:t>
            </a:r>
            <a:endParaRPr lang="en-US" dirty="0" smtClean="0"/>
          </a:p>
          <a:p>
            <a:r>
              <a:rPr lang="en-US" dirty="0" smtClean="0"/>
              <a:t>Metabolism of </a:t>
            </a:r>
            <a:r>
              <a:rPr lang="cs-CZ" dirty="0" err="1" smtClean="0"/>
              <a:t>White</a:t>
            </a:r>
            <a:r>
              <a:rPr lang="cs-CZ" dirty="0" smtClean="0"/>
              <a:t> </a:t>
            </a:r>
            <a:r>
              <a:rPr lang="cs-CZ" dirty="0" err="1" smtClean="0"/>
              <a:t>Cells</a:t>
            </a:r>
            <a:endParaRPr lang="cs-CZ" dirty="0" smtClean="0"/>
          </a:p>
          <a:p>
            <a:r>
              <a:rPr lang="cs-CZ" dirty="0" err="1" smtClean="0"/>
              <a:t>Biochemistry</a:t>
            </a:r>
            <a:r>
              <a:rPr lang="cs-CZ" dirty="0" smtClean="0"/>
              <a:t> </a:t>
            </a:r>
            <a:r>
              <a:rPr lang="en-US" dirty="0" smtClean="0"/>
              <a:t>of Blood Coagulation</a:t>
            </a:r>
          </a:p>
          <a:p>
            <a:r>
              <a:rPr lang="en-US" sz="27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Literature</a:t>
            </a:r>
            <a:endParaRPr lang="en-US" dirty="0"/>
          </a:p>
        </p:txBody>
      </p:sp>
      <p:sp>
        <p:nvSpPr>
          <p:cNvPr id="6" name="Obdélník 5"/>
          <p:cNvSpPr/>
          <p:nvPr/>
        </p:nvSpPr>
        <p:spPr>
          <a:xfrm>
            <a:off x="683568" y="332656"/>
            <a:ext cx="79208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chemeClr val="tx2"/>
                </a:solidFill>
              </a:rPr>
              <a:t>Content</a:t>
            </a:r>
            <a:endParaRPr lang="cs-CZ" sz="4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Coagulation</a:t>
            </a:r>
            <a:endParaRPr lang="cs-CZ" dirty="0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430" y="1428736"/>
            <a:ext cx="7978536" cy="4728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en-US" dirty="0" smtClean="0"/>
              <a:t>Blood Coagulation Cascade</a:t>
            </a:r>
            <a:endParaRPr lang="cs-CZ" dirty="0"/>
          </a:p>
        </p:txBody>
      </p:sp>
      <p:pic>
        <p:nvPicPr>
          <p:cNvPr id="6" name="Zástupný symbol pro obsah 5" descr="F1.larg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61600" y="1000107"/>
            <a:ext cx="6882300" cy="57047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Coagulation – </a:t>
            </a:r>
            <a:r>
              <a:rPr lang="en-US" dirty="0" err="1" smtClean="0"/>
              <a:t>Vitamine</a:t>
            </a:r>
            <a:r>
              <a:rPr lang="en-US" dirty="0" smtClean="0"/>
              <a:t> K</a:t>
            </a:r>
            <a:endParaRPr lang="cs-CZ" dirty="0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986" y="1571612"/>
            <a:ext cx="8858311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400px-Fibrinolysis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14414" y="1357298"/>
            <a:ext cx="6695497" cy="5000660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Blood Coagulation - </a:t>
            </a:r>
            <a:r>
              <a:rPr lang="en-US" dirty="0" err="1" smtClean="0"/>
              <a:t>Fibrinolysis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ane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000108"/>
            <a:ext cx="7795370" cy="5643603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cs-CZ" dirty="0" err="1" smtClean="0"/>
              <a:t>Hemostasis</a:t>
            </a:r>
            <a:r>
              <a:rPr lang="cs-CZ" dirty="0" smtClean="0"/>
              <a:t> </a:t>
            </a:r>
            <a:r>
              <a:rPr lang="cs-CZ" dirty="0" err="1" smtClean="0"/>
              <a:t>Disorders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R.K. Murray et al.: Harper's Illustrated Biochemistry, twenty-sixth edition, McGraw-Hill Companies, 2003</a:t>
            </a:r>
            <a:endParaRPr lang="cs-CZ" dirty="0" smtClean="0"/>
          </a:p>
          <a:p>
            <a:r>
              <a:rPr lang="en-US" dirty="0" smtClean="0"/>
              <a:t>Allan D. </a:t>
            </a:r>
            <a:r>
              <a:rPr lang="en-US" smtClean="0"/>
              <a:t>Marks, MD: Basic Medical Biochemistry a Clinical Approach, Lippincott Williams &amp; Wilkins, 2009</a:t>
            </a:r>
          </a:p>
          <a:p>
            <a:pPr>
              <a:buNone/>
            </a:pPr>
            <a:endParaRPr lang="en-US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Literature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Introduction</a:t>
            </a: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7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Functions</a:t>
            </a:r>
            <a:endParaRPr lang="cs-CZ" sz="27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/>
              <a:t>Blood Composition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100" b="1" kern="120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Introduction – Functions</a:t>
            </a:r>
            <a:r>
              <a:rPr lang="cs-CZ" sz="4100" b="1" kern="120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I.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Respiratory</a:t>
            </a:r>
            <a:endParaRPr lang="cs-CZ" dirty="0" smtClean="0"/>
          </a:p>
          <a:p>
            <a:pPr lvl="1"/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transport from tissues to lungs</a:t>
            </a:r>
          </a:p>
          <a:p>
            <a:pPr lvl="1"/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transport from lungs to tissues</a:t>
            </a:r>
            <a:endParaRPr lang="cs-CZ" dirty="0" smtClean="0"/>
          </a:p>
          <a:p>
            <a:pPr marL="365760" lvl="2" indent="-256032">
              <a:spcBef>
                <a:spcPts val="400"/>
              </a:spcBef>
              <a:buClr>
                <a:schemeClr val="accent1"/>
              </a:buClr>
              <a:buSzPct val="65000"/>
              <a:buFont typeface="Wingdings 3"/>
              <a:buChar char=""/>
            </a:pPr>
            <a:r>
              <a:rPr lang="en-US" sz="2700" dirty="0" smtClean="0"/>
              <a:t>Nutrition</a:t>
            </a:r>
            <a:endParaRPr lang="cs-CZ" sz="2700" dirty="0" smtClean="0"/>
          </a:p>
          <a:p>
            <a:pPr lvl="1"/>
            <a:r>
              <a:rPr lang="en-US" dirty="0" smtClean="0"/>
              <a:t>Transports nutrients from digestion system to tissues</a:t>
            </a:r>
          </a:p>
          <a:p>
            <a:r>
              <a:rPr lang="en-US" dirty="0" err="1" smtClean="0"/>
              <a:t>Extretory</a:t>
            </a:r>
            <a:endParaRPr lang="en-US" dirty="0" smtClean="0"/>
          </a:p>
          <a:p>
            <a:pPr lvl="1"/>
            <a:r>
              <a:rPr lang="en-US" dirty="0" smtClean="0"/>
              <a:t>Transports waste from tissues to kidneys (urea, uric acid, water, salts etc.)</a:t>
            </a:r>
          </a:p>
          <a:p>
            <a:endParaRPr lang="en-US" dirty="0" smtClean="0"/>
          </a:p>
          <a:p>
            <a:endParaRPr lang="en-US" dirty="0" smtClean="0"/>
          </a:p>
          <a:p>
            <a:pPr marL="603504" lvl="2" indent="-256032">
              <a:spcBef>
                <a:spcPts val="400"/>
              </a:spcBef>
              <a:buSzPct val="65000"/>
              <a:buNone/>
            </a:pPr>
            <a:endParaRPr lang="en-US" dirty="0" smtClean="0"/>
          </a:p>
          <a:p>
            <a:pPr marL="603504" lvl="2" indent="-256032">
              <a:spcBef>
                <a:spcPts val="400"/>
              </a:spcBef>
              <a:buSzPct val="65000"/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 – Functions</a:t>
            </a:r>
            <a:r>
              <a:rPr lang="cs-CZ" dirty="0" smtClean="0"/>
              <a:t> II.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Regulatory</a:t>
            </a:r>
            <a:endParaRPr lang="cs-CZ" dirty="0" smtClean="0"/>
          </a:p>
          <a:p>
            <a:pPr lvl="1"/>
            <a:r>
              <a:rPr lang="cs-CZ" dirty="0" err="1" smtClean="0"/>
              <a:t>Water</a:t>
            </a:r>
            <a:r>
              <a:rPr lang="cs-CZ" dirty="0" smtClean="0"/>
              <a:t> </a:t>
            </a:r>
            <a:r>
              <a:rPr lang="cs-CZ" dirty="0" err="1" smtClean="0"/>
              <a:t>content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tissues</a:t>
            </a:r>
            <a:endParaRPr lang="en-US" dirty="0" smtClean="0"/>
          </a:p>
          <a:p>
            <a:pPr lvl="1"/>
            <a:r>
              <a:rPr lang="cs-CZ" dirty="0" err="1" smtClean="0"/>
              <a:t>Distribution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regulatory</a:t>
            </a:r>
            <a:r>
              <a:rPr lang="cs-CZ" dirty="0" smtClean="0"/>
              <a:t> </a:t>
            </a:r>
            <a:r>
              <a:rPr lang="cs-CZ" dirty="0" err="1" smtClean="0"/>
              <a:t>compounds</a:t>
            </a:r>
            <a:r>
              <a:rPr lang="cs-CZ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hormons</a:t>
            </a:r>
            <a:r>
              <a:rPr lang="en-US" dirty="0" smtClean="0"/>
              <a:t> etc.)</a:t>
            </a:r>
            <a:endParaRPr lang="cs-CZ" dirty="0" smtClean="0"/>
          </a:p>
          <a:p>
            <a:r>
              <a:rPr lang="cs-CZ" dirty="0" smtClean="0"/>
              <a:t>Body </a:t>
            </a:r>
            <a:r>
              <a:rPr lang="cs-CZ" dirty="0" err="1" smtClean="0"/>
              <a:t>Temperature</a:t>
            </a:r>
            <a:endParaRPr lang="en-US" dirty="0" smtClean="0"/>
          </a:p>
          <a:p>
            <a:pPr lvl="1"/>
            <a:r>
              <a:rPr lang="en-US" dirty="0" smtClean="0"/>
              <a:t>Water has high heat capacity (heat accumulation)</a:t>
            </a:r>
          </a:p>
          <a:p>
            <a:pPr lvl="1"/>
            <a:r>
              <a:rPr lang="en-US" dirty="0" smtClean="0"/>
              <a:t>Heat spreading from one source (cooling, warming)</a:t>
            </a:r>
            <a:endParaRPr lang="cs-CZ" dirty="0" smtClean="0"/>
          </a:p>
          <a:p>
            <a:r>
              <a:rPr lang="cs-CZ" dirty="0" err="1" smtClean="0"/>
              <a:t>Protective</a:t>
            </a:r>
            <a:endParaRPr lang="en-US" dirty="0" smtClean="0"/>
          </a:p>
          <a:p>
            <a:pPr lvl="1"/>
            <a:r>
              <a:rPr lang="en-US" dirty="0" smtClean="0"/>
              <a:t>Antibodies, antitoxins, white blood cells </a:t>
            </a:r>
          </a:p>
          <a:p>
            <a:pPr lvl="1"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8% of the body weight (5–6 L)</a:t>
            </a:r>
          </a:p>
          <a:p>
            <a:endParaRPr lang="en-US" dirty="0" smtClean="0"/>
          </a:p>
          <a:p>
            <a:r>
              <a:rPr lang="en-US" dirty="0" smtClean="0"/>
              <a:t>Suspension of cells in carrier fluid</a:t>
            </a:r>
          </a:p>
          <a:p>
            <a:pPr lvl="1"/>
            <a:r>
              <a:rPr lang="en-US" dirty="0" smtClean="0"/>
              <a:t>45% cells 55% plasma</a:t>
            </a:r>
          </a:p>
          <a:p>
            <a:r>
              <a:rPr lang="en-US" dirty="0" smtClean="0"/>
              <a:t>Plasma</a:t>
            </a:r>
          </a:p>
          <a:p>
            <a:r>
              <a:rPr lang="en-US" dirty="0" smtClean="0"/>
              <a:t>Red Cells </a:t>
            </a:r>
          </a:p>
          <a:p>
            <a:r>
              <a:rPr lang="en-US" dirty="0" smtClean="0"/>
              <a:t>White cells</a:t>
            </a:r>
          </a:p>
          <a:p>
            <a:r>
              <a:rPr lang="en-US" dirty="0" smtClean="0"/>
              <a:t>Platelets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Introduction – Blood Composition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85720" y="1285860"/>
            <a:ext cx="8572560" cy="5072098"/>
          </a:xfrm>
        </p:spPr>
        <p:txBody>
          <a:bodyPr>
            <a:normAutofit/>
          </a:bodyPr>
          <a:lstStyle/>
          <a:p>
            <a:r>
              <a:rPr lang="en-US" dirty="0" smtClean="0"/>
              <a:t>Water (90%)</a:t>
            </a:r>
          </a:p>
          <a:p>
            <a:r>
              <a:rPr lang="en-US" dirty="0" smtClean="0"/>
              <a:t>Proteins (7%)</a:t>
            </a:r>
          </a:p>
          <a:p>
            <a:pPr lvl="1"/>
            <a:r>
              <a:rPr lang="en-US" dirty="0" smtClean="0"/>
              <a:t>Most of them synthesized in liver</a:t>
            </a:r>
          </a:p>
          <a:p>
            <a:pPr lvl="1"/>
            <a:r>
              <a:rPr lang="en-US" dirty="0" smtClean="0"/>
              <a:t>Mostly </a:t>
            </a:r>
            <a:r>
              <a:rPr lang="en-US" dirty="0" err="1" smtClean="0"/>
              <a:t>polymorfus</a:t>
            </a:r>
            <a:r>
              <a:rPr lang="en-US" dirty="0" smtClean="0"/>
              <a:t> </a:t>
            </a:r>
            <a:r>
              <a:rPr lang="en-US" dirty="0" err="1" smtClean="0"/>
              <a:t>glycoproteins</a:t>
            </a:r>
            <a:endParaRPr lang="en-US" dirty="0" smtClean="0"/>
          </a:p>
          <a:p>
            <a:pPr lvl="1"/>
            <a:r>
              <a:rPr lang="en-US" dirty="0" smtClean="0"/>
              <a:t>Each has specific half-time in circulation (albumin 20 days, </a:t>
            </a:r>
            <a:r>
              <a:rPr lang="en-US" dirty="0" err="1" smtClean="0"/>
              <a:t>haptoglobin</a:t>
            </a:r>
            <a:r>
              <a:rPr lang="en-US" dirty="0" smtClean="0"/>
              <a:t> 5 days</a:t>
            </a:r>
          </a:p>
          <a:p>
            <a:pPr lvl="1"/>
            <a:r>
              <a:rPr lang="en-US" dirty="0" smtClean="0"/>
              <a:t>Concentration of some of them changes during inflammation (acute-phase proteins)</a:t>
            </a:r>
          </a:p>
          <a:p>
            <a:r>
              <a:rPr lang="en-US" dirty="0" smtClean="0"/>
              <a:t>Inorganic (1%, Na</a:t>
            </a:r>
            <a:r>
              <a:rPr lang="en-US" baseline="30000" dirty="0" smtClean="0"/>
              <a:t>+</a:t>
            </a:r>
            <a:r>
              <a:rPr lang="en-US" dirty="0" smtClean="0"/>
              <a:t>, K</a:t>
            </a:r>
            <a:r>
              <a:rPr lang="en-US" baseline="30000" dirty="0" smtClean="0"/>
              <a:t>+</a:t>
            </a:r>
            <a:r>
              <a:rPr lang="en-US" dirty="0" smtClean="0"/>
              <a:t>, Mg</a:t>
            </a:r>
            <a:r>
              <a:rPr lang="en-US" baseline="30000" dirty="0" smtClean="0"/>
              <a:t>2+</a:t>
            </a:r>
            <a:r>
              <a:rPr lang="en-US" dirty="0" smtClean="0"/>
              <a:t>, Ca</a:t>
            </a:r>
            <a:r>
              <a:rPr lang="en-US" baseline="30000" dirty="0" smtClean="0"/>
              <a:t>2+</a:t>
            </a:r>
            <a:r>
              <a:rPr lang="en-US" dirty="0" smtClean="0"/>
              <a:t>, PO</a:t>
            </a:r>
            <a:r>
              <a:rPr lang="en-US" baseline="-25000" dirty="0" smtClean="0"/>
              <a:t>4</a:t>
            </a:r>
            <a:r>
              <a:rPr lang="en-US" baseline="30000" dirty="0" smtClean="0"/>
              <a:t>3-</a:t>
            </a:r>
            <a:r>
              <a:rPr lang="en-US" dirty="0" smtClean="0"/>
              <a:t>, </a:t>
            </a:r>
            <a:r>
              <a:rPr lang="en-US" dirty="0" err="1" smtClean="0"/>
              <a:t>Cl</a:t>
            </a:r>
            <a:r>
              <a:rPr lang="en-US" baseline="30000" dirty="0" smtClean="0"/>
              <a:t>-</a:t>
            </a:r>
            <a:r>
              <a:rPr lang="en-US" dirty="0" smtClean="0"/>
              <a:t>...)</a:t>
            </a:r>
          </a:p>
          <a:p>
            <a:r>
              <a:rPr lang="en-US" dirty="0" smtClean="0"/>
              <a:t>Organic (2%, urea, fats, cholesterol, </a:t>
            </a:r>
            <a:r>
              <a:rPr lang="en-US" dirty="0" err="1" smtClean="0"/>
              <a:t>glukose</a:t>
            </a:r>
            <a:r>
              <a:rPr lang="en-US" dirty="0" smtClean="0"/>
              <a:t>, </a:t>
            </a:r>
            <a:r>
              <a:rPr lang="en-US" dirty="0" err="1" smtClean="0"/>
              <a:t>aminoacids</a:t>
            </a:r>
            <a:r>
              <a:rPr lang="en-US" dirty="0" smtClean="0"/>
              <a:t> …)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Plasma I. - Composition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500034" y="928667"/>
          <a:ext cx="8286808" cy="5786483"/>
        </p:xfrm>
        <a:graphic>
          <a:graphicData uri="http://schemas.openxmlformats.org/drawingml/2006/table">
            <a:tbl>
              <a:tblPr firstRow="1" bandCol="1">
                <a:tableStyleId>{5C22544A-7EE6-4342-B048-85BDC9FD1C3A}</a:tableStyleId>
              </a:tblPr>
              <a:tblGrid>
                <a:gridCol w="1841496"/>
                <a:gridCol w="2301908"/>
                <a:gridCol w="1870300"/>
                <a:gridCol w="2273104"/>
              </a:tblGrid>
              <a:tr h="190771">
                <a:tc>
                  <a:txBody>
                    <a:bodyPr/>
                    <a:lstStyle/>
                    <a:p>
                      <a:r>
                        <a:rPr lang="en-US" sz="650" dirty="0" smtClean="0"/>
                        <a:t>Group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50" dirty="0" smtClean="0"/>
                        <a:t>Protein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50" dirty="0" err="1" smtClean="0"/>
                        <a:t>Mr</a:t>
                      </a:r>
                      <a:r>
                        <a:rPr lang="en-US" sz="650" dirty="0" smtClean="0"/>
                        <a:t> (thousands)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50" dirty="0" smtClean="0"/>
                        <a:t>Function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71">
                <a:tc rowSpan="2">
                  <a:txBody>
                    <a:bodyPr/>
                    <a:lstStyle/>
                    <a:p>
                      <a:r>
                        <a:rPr lang="en-US" sz="650" dirty="0" smtClean="0"/>
                        <a:t>albumins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650" dirty="0" smtClean="0"/>
                        <a:t>pre-albumin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50" dirty="0" smtClean="0"/>
                        <a:t>50-66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50" dirty="0" smtClean="0"/>
                        <a:t>Transport</a:t>
                      </a:r>
                      <a:r>
                        <a:rPr lang="en-US" sz="650" baseline="0" dirty="0" smtClean="0"/>
                        <a:t> of thyroxin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074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50" dirty="0" smtClean="0"/>
                        <a:t>albumin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50" dirty="0" smtClean="0"/>
                        <a:t>67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50" dirty="0" smtClean="0"/>
                        <a:t>Osmotic pressure of blood, transport</a:t>
                      </a:r>
                      <a:r>
                        <a:rPr lang="en-US" sz="650" baseline="0" dirty="0" smtClean="0"/>
                        <a:t> of </a:t>
                      </a:r>
                      <a:r>
                        <a:rPr lang="en-US" sz="650" baseline="0" dirty="0" err="1" smtClean="0"/>
                        <a:t>lipophilic</a:t>
                      </a:r>
                      <a:r>
                        <a:rPr lang="en-US" sz="650" baseline="0" dirty="0" smtClean="0"/>
                        <a:t> compounds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71">
                <a:tc rowSpan="7">
                  <a:txBody>
                    <a:bodyPr/>
                    <a:lstStyle/>
                    <a:p>
                      <a:r>
                        <a:rPr lang="el-GR" sz="650" dirty="0" smtClean="0"/>
                        <a:t>α</a:t>
                      </a:r>
                      <a:r>
                        <a:rPr lang="en-US" sz="650" baseline="-25000" dirty="0" smtClean="0"/>
                        <a:t>1</a:t>
                      </a:r>
                      <a:r>
                        <a:rPr lang="en-US" sz="650" dirty="0" smtClean="0"/>
                        <a:t>-globulins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50" dirty="0" smtClean="0"/>
                        <a:t>antitrypsin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50" dirty="0" smtClean="0"/>
                        <a:t>51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50" dirty="0" err="1" smtClean="0"/>
                        <a:t>Trypsin</a:t>
                      </a:r>
                      <a:r>
                        <a:rPr lang="en-US" sz="650" baseline="0" dirty="0" smtClean="0"/>
                        <a:t> inhibition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7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50" dirty="0" err="1" smtClean="0"/>
                        <a:t>antichymotrypsin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50" dirty="0" smtClean="0"/>
                        <a:t>58-68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650" dirty="0" smtClean="0"/>
                        <a:t>C</a:t>
                      </a:r>
                      <a:r>
                        <a:rPr lang="en-US" sz="650" dirty="0" err="1" smtClean="0"/>
                        <a:t>hymotrypsin</a:t>
                      </a:r>
                      <a:r>
                        <a:rPr lang="en-US" sz="650" baseline="0" dirty="0" smtClean="0"/>
                        <a:t> inhibition</a:t>
                      </a:r>
                      <a:endParaRPr lang="cs-CZ" sz="65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71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50" dirty="0" smtClean="0"/>
                        <a:t>lipoprotein HDL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50" dirty="0" smtClean="0"/>
                        <a:t>200-400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50" dirty="0" smtClean="0"/>
                        <a:t>Lipid transport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71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50" dirty="0" err="1" smtClean="0"/>
                        <a:t>prothrombin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50" dirty="0" smtClean="0"/>
                        <a:t>72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50" dirty="0" smtClean="0"/>
                        <a:t>Coagulation</a:t>
                      </a:r>
                      <a:r>
                        <a:rPr lang="en-US" sz="650" baseline="0" dirty="0" smtClean="0"/>
                        <a:t> factor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71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50" dirty="0" err="1" smtClean="0"/>
                        <a:t>transcortin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50" dirty="0" smtClean="0"/>
                        <a:t>51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50" dirty="0" smtClean="0"/>
                        <a:t>Transport of C</a:t>
                      </a:r>
                      <a:r>
                        <a:rPr lang="en-US" sz="650" baseline="-25000" dirty="0" smtClean="0"/>
                        <a:t>21</a:t>
                      </a:r>
                      <a:r>
                        <a:rPr lang="en-US" sz="650" dirty="0" smtClean="0"/>
                        <a:t>-steroids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71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50" dirty="0" smtClean="0"/>
                        <a:t>acidic glycoprotein 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50" dirty="0" smtClean="0"/>
                        <a:t>44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50" dirty="0" smtClean="0"/>
                        <a:t>Progesterone</a:t>
                      </a:r>
                      <a:r>
                        <a:rPr lang="en-US" sz="650" baseline="0" dirty="0" smtClean="0"/>
                        <a:t> transport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71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50" dirty="0" smtClean="0"/>
                        <a:t>TBG (Thyroxin</a:t>
                      </a:r>
                      <a:r>
                        <a:rPr lang="en-US" sz="650" baseline="0" dirty="0" smtClean="0"/>
                        <a:t> binding globulin)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50" dirty="0" smtClean="0"/>
                        <a:t>54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50" dirty="0" smtClean="0"/>
                        <a:t>Thyroxin transport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71">
                <a:tc rowSpan="8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650" dirty="0" smtClean="0"/>
                        <a:t>α</a:t>
                      </a:r>
                      <a:r>
                        <a:rPr lang="en-US" sz="650" baseline="-25000" dirty="0" smtClean="0"/>
                        <a:t>2</a:t>
                      </a:r>
                      <a:r>
                        <a:rPr lang="en-US" sz="650" dirty="0" smtClean="0"/>
                        <a:t>-globulins</a:t>
                      </a:r>
                      <a:endParaRPr lang="cs-CZ" sz="65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50" dirty="0" err="1" smtClean="0"/>
                        <a:t>ceruloplasmin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50" dirty="0" smtClean="0"/>
                        <a:t>135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50" dirty="0" smtClean="0"/>
                        <a:t>Transport Cu</a:t>
                      </a:r>
                      <a:r>
                        <a:rPr lang="en-US" sz="650" baseline="30000" dirty="0" smtClean="0"/>
                        <a:t>2+</a:t>
                      </a:r>
                      <a:endParaRPr lang="cs-CZ" sz="650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71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50" dirty="0" err="1" smtClean="0"/>
                        <a:t>antithrombin</a:t>
                      </a:r>
                      <a:r>
                        <a:rPr lang="en-US" sz="650" dirty="0" smtClean="0"/>
                        <a:t> III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50" dirty="0" smtClean="0"/>
                        <a:t>58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50" dirty="0" smtClean="0"/>
                        <a:t>Inhibition</a:t>
                      </a:r>
                      <a:r>
                        <a:rPr lang="en-US" sz="650" baseline="0" dirty="0" smtClean="0"/>
                        <a:t> of coagulation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71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50" dirty="0" err="1" smtClean="0"/>
                        <a:t>haptoglobin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50" dirty="0" smtClean="0"/>
                        <a:t>100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50" dirty="0" err="1" smtClean="0"/>
                        <a:t>Haemoglobin</a:t>
                      </a:r>
                      <a:r>
                        <a:rPr lang="en-US" sz="650" dirty="0" smtClean="0"/>
                        <a:t> binding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71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50" dirty="0" smtClean="0"/>
                        <a:t>cholinesterase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50" dirty="0" smtClean="0"/>
                        <a:t>350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50" dirty="0" err="1" smtClean="0"/>
                        <a:t>Hydrolisis</a:t>
                      </a:r>
                      <a:r>
                        <a:rPr lang="en-US" sz="650" baseline="0" dirty="0" smtClean="0"/>
                        <a:t> of </a:t>
                      </a:r>
                      <a:r>
                        <a:rPr lang="en-US" sz="650" baseline="0" dirty="0" err="1" smtClean="0"/>
                        <a:t>choline</a:t>
                      </a:r>
                      <a:r>
                        <a:rPr lang="en-US" sz="650" baseline="0" dirty="0" smtClean="0"/>
                        <a:t> esters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71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50" dirty="0" err="1" smtClean="0"/>
                        <a:t>plasminogen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50" dirty="0" smtClean="0"/>
                        <a:t>90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50" dirty="0" err="1" smtClean="0"/>
                        <a:t>Plasmin</a:t>
                      </a:r>
                      <a:r>
                        <a:rPr lang="en-US" sz="650" dirty="0" smtClean="0"/>
                        <a:t> precursor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71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50" dirty="0" smtClean="0"/>
                        <a:t>macroglobulin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50" dirty="0" smtClean="0"/>
                        <a:t>725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50" dirty="0" smtClean="0"/>
                        <a:t>Zn</a:t>
                      </a:r>
                      <a:r>
                        <a:rPr lang="en-US" sz="650" baseline="30000" dirty="0" smtClean="0"/>
                        <a:t>2+</a:t>
                      </a:r>
                      <a:r>
                        <a:rPr lang="en-US" sz="650" baseline="0" dirty="0" smtClean="0"/>
                        <a:t> transport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71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50" dirty="0" smtClean="0"/>
                        <a:t>RBP (Retinol Binding Protein)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50" dirty="0" smtClean="0"/>
                        <a:t>21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50" dirty="0" smtClean="0"/>
                        <a:t>Retinol </a:t>
                      </a:r>
                      <a:r>
                        <a:rPr lang="en-US" sz="650" dirty="0" err="1" smtClean="0"/>
                        <a:t>trasnport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71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50" dirty="0" smtClean="0"/>
                        <a:t>vitamin</a:t>
                      </a:r>
                      <a:r>
                        <a:rPr lang="en-US" sz="650" baseline="0" dirty="0" smtClean="0"/>
                        <a:t> D binding protein 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50" dirty="0" smtClean="0"/>
                        <a:t>52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50" dirty="0" smtClean="0"/>
                        <a:t>Vitamin D transport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71">
                <a:tc rowSpan="6">
                  <a:txBody>
                    <a:bodyPr/>
                    <a:lstStyle/>
                    <a:p>
                      <a:r>
                        <a:rPr lang="el-GR" sz="650" dirty="0" smtClean="0"/>
                        <a:t>β</a:t>
                      </a:r>
                      <a:r>
                        <a:rPr lang="en-US" sz="650" dirty="0" smtClean="0"/>
                        <a:t>-globulins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50" dirty="0" smtClean="0"/>
                        <a:t>lipoprotein LDL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50" dirty="0" smtClean="0"/>
                        <a:t>2000-4500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50" dirty="0" smtClean="0"/>
                        <a:t>Lipid transport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71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50" dirty="0" err="1" smtClean="0"/>
                        <a:t>transferrin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50" dirty="0" smtClean="0"/>
                        <a:t>80 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50" dirty="0" smtClean="0"/>
                        <a:t>Transport of iron </a:t>
                      </a:r>
                      <a:r>
                        <a:rPr lang="en-US" sz="650" dirty="0" err="1" smtClean="0"/>
                        <a:t>ionts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71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50" dirty="0" smtClean="0"/>
                        <a:t>fibrinogen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50" dirty="0" smtClean="0"/>
                        <a:t>340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50" dirty="0" smtClean="0"/>
                        <a:t>Coagulation factor I.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592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50" dirty="0" smtClean="0"/>
                        <a:t>protein binding C</a:t>
                      </a:r>
                      <a:r>
                        <a:rPr lang="en-US" sz="650" baseline="-25000" dirty="0" smtClean="0"/>
                        <a:t>19</a:t>
                      </a:r>
                      <a:r>
                        <a:rPr lang="en-US" sz="650" dirty="0" smtClean="0"/>
                        <a:t>- and C</a:t>
                      </a:r>
                      <a:r>
                        <a:rPr lang="en-US" sz="650" baseline="-25000" dirty="0" smtClean="0"/>
                        <a:t>18</a:t>
                      </a:r>
                      <a:r>
                        <a:rPr lang="en-US" sz="650" baseline="0" dirty="0" smtClean="0"/>
                        <a:t>-steroid hormones</a:t>
                      </a:r>
                      <a:r>
                        <a:rPr lang="en-US" sz="650" dirty="0" smtClean="0"/>
                        <a:t> 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50" dirty="0" smtClean="0"/>
                        <a:t>65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50" dirty="0" smtClean="0"/>
                        <a:t>Transport of sex steroid</a:t>
                      </a:r>
                      <a:r>
                        <a:rPr lang="en-US" sz="650" baseline="0" dirty="0" smtClean="0"/>
                        <a:t> hormones.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71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50" dirty="0" err="1" smtClean="0"/>
                        <a:t>transcobalamine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50" dirty="0" smtClean="0"/>
                        <a:t>38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50" dirty="0" smtClean="0"/>
                        <a:t>Vitamin</a:t>
                      </a:r>
                      <a:r>
                        <a:rPr lang="en-US" sz="650" baseline="0" dirty="0" smtClean="0"/>
                        <a:t> </a:t>
                      </a:r>
                      <a:r>
                        <a:rPr lang="cs-CZ" sz="650" baseline="0" dirty="0" smtClean="0"/>
                        <a:t>B</a:t>
                      </a:r>
                      <a:r>
                        <a:rPr lang="en-US" sz="650" baseline="-25000" dirty="0" smtClean="0"/>
                        <a:t>12</a:t>
                      </a:r>
                      <a:r>
                        <a:rPr lang="en-US" sz="650" baseline="0" dirty="0" smtClean="0"/>
                        <a:t> transport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71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50" dirty="0" smtClean="0"/>
                        <a:t>C-reactive</a:t>
                      </a:r>
                      <a:r>
                        <a:rPr lang="en-US" sz="650" baseline="0" dirty="0" smtClean="0"/>
                        <a:t> protein (CRP)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50" dirty="0" smtClean="0"/>
                        <a:t>110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50" dirty="0" smtClean="0"/>
                        <a:t>Complement activator.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71">
                <a:tc rowSpan="5">
                  <a:txBody>
                    <a:bodyPr/>
                    <a:lstStyle/>
                    <a:p>
                      <a:r>
                        <a:rPr lang="el-GR" sz="650" dirty="0" smtClean="0"/>
                        <a:t>γ</a:t>
                      </a:r>
                      <a:r>
                        <a:rPr lang="en-US" sz="650" dirty="0" smtClean="0"/>
                        <a:t>-globulins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50" dirty="0" err="1" smtClean="0"/>
                        <a:t>IgG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50" dirty="0" smtClean="0"/>
                        <a:t>150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r>
                        <a:rPr lang="en-US" sz="650" dirty="0" smtClean="0"/>
                        <a:t>Immune system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71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50" dirty="0" err="1" smtClean="0"/>
                        <a:t>IgA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50" dirty="0" smtClean="0"/>
                        <a:t>162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90771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50" dirty="0" err="1" smtClean="0"/>
                        <a:t>IgM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50" dirty="0" smtClean="0"/>
                        <a:t>900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90771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50" dirty="0" err="1" smtClean="0"/>
                        <a:t>IgD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50" dirty="0" smtClean="0"/>
                        <a:t>172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190771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50" dirty="0" err="1" smtClean="0"/>
                        <a:t>IgE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50" dirty="0" smtClean="0"/>
                        <a:t>196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Plasma II. - Proteins</a:t>
            </a:r>
            <a:endParaRPr lang="cs-CZ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erythrocyte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78000" y="1610519"/>
            <a:ext cx="5588000" cy="4267200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Er</a:t>
            </a:r>
            <a:r>
              <a:rPr lang="en-US" dirty="0" err="1" smtClean="0"/>
              <a:t>ythrocytes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214546" y="6000768"/>
            <a:ext cx="6494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5.2 ×10</a:t>
            </a:r>
            <a:r>
              <a:rPr lang="en-US" sz="2400" baseline="30000" dirty="0" smtClean="0"/>
              <a:t>6</a:t>
            </a:r>
            <a:r>
              <a:rPr lang="en-US" sz="2400" dirty="0" smtClean="0"/>
              <a:t> (men); 4.6 ×10</a:t>
            </a:r>
            <a:r>
              <a:rPr lang="en-US" sz="2400" baseline="30000" dirty="0" smtClean="0"/>
              <a:t>6</a:t>
            </a:r>
            <a:r>
              <a:rPr lang="en-US" sz="2400" dirty="0" smtClean="0"/>
              <a:t> women cells/ml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ainstrmSess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130000" t="-95000" r="40000" b="21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AC6DD24B17643A43B5911557F59D23340400899CD97D2199F748BA22A48D93649A64" ma:contentTypeVersion="31" ma:contentTypeDescription="Create a new document." ma:contentTypeScope="" ma:versionID="9e1ac57e4c2658fe23858d96be6d3be6"/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Props1.xml><?xml version="1.0" encoding="utf-8"?>
<ds:datastoreItem xmlns:ds="http://schemas.openxmlformats.org/officeDocument/2006/customXml" ds:itemID="{F64D6E5B-E19E-44E3-842E-EBD63A469AFA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2.xml><?xml version="1.0" encoding="utf-8"?>
<ds:datastoreItem xmlns:ds="http://schemas.openxmlformats.org/officeDocument/2006/customXml" ds:itemID="{EB9767C2-CEBA-44D9-8CE9-AB64B255A9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C16D257-9D85-4E03-AD4A-9BA937848FAF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BrainstrmSess</Template>
  <TotalTime>0</TotalTime>
  <Words>548</Words>
  <Application>Microsoft Office PowerPoint</Application>
  <PresentationFormat>Předvádění na obrazovce (4:3)</PresentationFormat>
  <Paragraphs>189</Paragraphs>
  <Slides>25</Slides>
  <Notes>13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BrainstrmSess</vt:lpstr>
      <vt:lpstr>Biochemistry of Blood</vt:lpstr>
      <vt:lpstr>Snímek 2</vt:lpstr>
      <vt:lpstr>Introduction</vt:lpstr>
      <vt:lpstr>Introduction – Functions I.</vt:lpstr>
      <vt:lpstr>Introduction – Functions II.</vt:lpstr>
      <vt:lpstr>Introduction – Blood Composition</vt:lpstr>
      <vt:lpstr>Plasma I. - Composition</vt:lpstr>
      <vt:lpstr>Plasma II. - Proteins</vt:lpstr>
      <vt:lpstr>Erythrocytes</vt:lpstr>
      <vt:lpstr>Erythrocytes - cytoskeleton</vt:lpstr>
      <vt:lpstr>Erythrocytes - Hemoglobin</vt:lpstr>
      <vt:lpstr>Erythrocytes – Heme synthesis</vt:lpstr>
      <vt:lpstr>Erythrocytes - Metabolism</vt:lpstr>
      <vt:lpstr>Degradation of Heme</vt:lpstr>
      <vt:lpstr>Iron cycle</vt:lpstr>
      <vt:lpstr>Erythrocytes - Pathology</vt:lpstr>
      <vt:lpstr>Hematopoietic tree</vt:lpstr>
      <vt:lpstr>White Blood cells</vt:lpstr>
      <vt:lpstr>Fixed leukocytes</vt:lpstr>
      <vt:lpstr>Blood Coagulation</vt:lpstr>
      <vt:lpstr>Blood Coagulation Cascade</vt:lpstr>
      <vt:lpstr>Blood Coagulation – Vitamine K</vt:lpstr>
      <vt:lpstr>Blood Coagulation - Fibrinolysis</vt:lpstr>
      <vt:lpstr>Hemostasis Disorders</vt:lpstr>
      <vt:lpstr>Literature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2012-02-20T13:52:59Z</dcterms:created>
  <dcterms:modified xsi:type="dcterms:W3CDTF">2012-04-18T10:09:42Z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TC101671239990</vt:lpwstr>
  </property>
</Properties>
</file>