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27513-F97B-468D-9133-5E70FCE136C5}" type="datetimeFigureOut">
              <a:rPr lang="cs-CZ" smtClean="0"/>
              <a:t>30.11.2011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95DCA-04F5-4552-8331-98B04DD0DAC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Shape</a:t>
            </a:r>
            <a:r>
              <a:rPr lang="cs-CZ" dirty="0" smtClean="0"/>
              <a:t>-</a:t>
            </a:r>
            <a:r>
              <a:rPr lang="cs-CZ" dirty="0" err="1" smtClean="0"/>
              <a:t>selective</a:t>
            </a:r>
            <a:r>
              <a:rPr lang="cs-CZ" dirty="0" smtClean="0"/>
              <a:t> RNA </a:t>
            </a:r>
            <a:r>
              <a:rPr lang="cs-CZ" dirty="0" err="1" smtClean="0"/>
              <a:t>recognition</a:t>
            </a:r>
            <a:r>
              <a:rPr lang="cs-CZ" dirty="0" smtClean="0"/>
              <a:t> by </a:t>
            </a:r>
            <a:r>
              <a:rPr lang="cs-CZ" dirty="0" err="1" smtClean="0"/>
              <a:t>cysteinyl</a:t>
            </a:r>
            <a:r>
              <a:rPr lang="cs-CZ" dirty="0" smtClean="0"/>
              <a:t>-</a:t>
            </a:r>
            <a:r>
              <a:rPr lang="cs-CZ" dirty="0" err="1" smtClean="0"/>
              <a:t>tRNA</a:t>
            </a:r>
            <a:r>
              <a:rPr lang="cs-CZ" dirty="0" smtClean="0"/>
              <a:t> </a:t>
            </a:r>
            <a:r>
              <a:rPr lang="cs-CZ" dirty="0" err="1" smtClean="0"/>
              <a:t>synthetase</a:t>
            </a:r>
            <a:r>
              <a:rPr lang="cs-CZ" dirty="0" smtClean="0"/>
              <a:t>.</a:t>
            </a:r>
            <a:r>
              <a:rPr lang="en-US" dirty="0" smtClean="0"/>
              <a:t> </a:t>
            </a:r>
            <a:r>
              <a:rPr lang="cs-CZ" dirty="0" err="1" smtClean="0"/>
              <a:t>Hauenstein</a:t>
            </a:r>
            <a:r>
              <a:rPr lang="cs-CZ" dirty="0" smtClean="0"/>
              <a:t>, S.,  </a:t>
            </a:r>
            <a:r>
              <a:rPr lang="cs-CZ" dirty="0" err="1" smtClean="0"/>
              <a:t>Zhang</a:t>
            </a:r>
            <a:r>
              <a:rPr lang="cs-CZ" dirty="0" smtClean="0"/>
              <a:t>, C.M.,  </a:t>
            </a:r>
            <a:r>
              <a:rPr lang="cs-CZ" dirty="0" err="1" smtClean="0"/>
              <a:t>Hou</a:t>
            </a:r>
            <a:r>
              <a:rPr lang="cs-CZ" dirty="0" smtClean="0"/>
              <a:t>, Y.M.,  </a:t>
            </a:r>
            <a:r>
              <a:rPr lang="cs-CZ" dirty="0" err="1" smtClean="0"/>
              <a:t>Perona</a:t>
            </a:r>
            <a:r>
              <a:rPr lang="cs-CZ" dirty="0" smtClean="0"/>
              <a:t>, J.J.,  (2004) </a:t>
            </a:r>
            <a:r>
              <a:rPr lang="cs-CZ" dirty="0" err="1" smtClean="0"/>
              <a:t>Nat.Struct.Mol.Biol</a:t>
            </a:r>
            <a:r>
              <a:rPr lang="cs-CZ" dirty="0" smtClean="0"/>
              <a:t>. </a:t>
            </a:r>
            <a:r>
              <a:rPr lang="cs-CZ" b="1" dirty="0" smtClean="0"/>
              <a:t>11: </a:t>
            </a:r>
            <a:r>
              <a:rPr lang="cs-CZ" dirty="0" smtClean="0"/>
              <a:t>1134-1141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95DCA-04F5-4552-8331-98B04DD0DACD}" type="slidenum">
              <a:rPr lang="cs-CZ" smtClean="0"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http://en.wikipedia.org/wiki/File:Eukaryotic_initiation.png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95DCA-04F5-4552-8331-98B04DD0DACD}" type="slidenum">
              <a:rPr lang="cs-CZ" smtClean="0"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Copyright © </a:t>
            </a:r>
            <a:r>
              <a:rPr lang="cs-CZ" dirty="0" err="1" smtClean="0"/>
              <a:t>Gary</a:t>
            </a:r>
            <a:r>
              <a:rPr lang="cs-CZ" dirty="0" smtClean="0"/>
              <a:t> E. </a:t>
            </a:r>
            <a:r>
              <a:rPr lang="cs-CZ" dirty="0" err="1" smtClean="0"/>
              <a:t>Kaiser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95DCA-04F5-4552-8331-98B04DD0DACD}" type="slidenum">
              <a:rPr lang="cs-CZ" smtClean="0"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http://bass.bio.uci.edu/~hudel/bs99a/lecture24/lecture5_5.html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95DCA-04F5-4552-8331-98B04DD0DACD}" type="slidenum">
              <a:rPr lang="cs-CZ" smtClean="0"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https://iwasa.hms.harvard.edu/project_pages/translocation/downloads/cotranslational_translocation.mov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95DCA-04F5-4552-8331-98B04DD0DACD}" type="slidenum">
              <a:rPr lang="cs-CZ" smtClean="0"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http://upload.wikimedia.org/wikipedia/commons/7/7a/Insulin_Maturation.jpg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95DCA-04F5-4552-8331-98B04DD0DACD}" type="slidenum">
              <a:rPr lang="cs-CZ" smtClean="0"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http://employees.csbsju.edu/hjakubowski/classes/ch331/cho/eranimation.gif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95DCA-04F5-4552-8331-98B04DD0DACD}" type="slidenum">
              <a:rPr lang="cs-CZ" smtClean="0"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http://employees.csbsju.edu/hjakubowski/classes/ch331/cho/golgianimation.gif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95DCA-04F5-4552-8331-98B04DD0DACD}" type="slidenum">
              <a:rPr lang="cs-CZ" smtClean="0"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hhmi.org</a:t>
            </a:r>
            <a:r>
              <a:rPr lang="cs-CZ" dirty="0" smtClean="0"/>
              <a:t>/</a:t>
            </a:r>
            <a:r>
              <a:rPr lang="cs-CZ" dirty="0" err="1" smtClean="0"/>
              <a:t>biointeractive</a:t>
            </a:r>
            <a:r>
              <a:rPr lang="cs-CZ" dirty="0" smtClean="0"/>
              <a:t>/media/</a:t>
            </a:r>
            <a:r>
              <a:rPr lang="cs-CZ" dirty="0" err="1" smtClean="0"/>
              <a:t>proteasome</a:t>
            </a:r>
            <a:r>
              <a:rPr lang="cs-CZ" dirty="0" smtClean="0"/>
              <a:t>-</a:t>
            </a:r>
            <a:r>
              <a:rPr lang="cs-CZ" dirty="0" err="1" smtClean="0"/>
              <a:t>lg.wmv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95DCA-04F5-4552-8331-98B04DD0DACD}" type="slidenum">
              <a:rPr lang="cs-CZ" smtClean="0"/>
              <a:t>24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2D24-6046-45F8-B182-D0BF0A9CA3F4}" type="datetimeFigureOut">
              <a:rPr lang="cs-CZ" smtClean="0"/>
              <a:t>30.11.2011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8FAA-6E5D-48E4-B0E2-3222534540B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2D24-6046-45F8-B182-D0BF0A9CA3F4}" type="datetimeFigureOut">
              <a:rPr lang="cs-CZ" smtClean="0"/>
              <a:t>30.11.2011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8FAA-6E5D-48E4-B0E2-3222534540B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2D24-6046-45F8-B182-D0BF0A9CA3F4}" type="datetimeFigureOut">
              <a:rPr lang="cs-CZ" smtClean="0"/>
              <a:t>30.11.2011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8FAA-6E5D-48E4-B0E2-3222534540B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2D24-6046-45F8-B182-D0BF0A9CA3F4}" type="datetimeFigureOut">
              <a:rPr lang="cs-CZ" smtClean="0"/>
              <a:t>30.11.2011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8FAA-6E5D-48E4-B0E2-3222534540B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2D24-6046-45F8-B182-D0BF0A9CA3F4}" type="datetimeFigureOut">
              <a:rPr lang="cs-CZ" smtClean="0"/>
              <a:t>30.11.2011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8FAA-6E5D-48E4-B0E2-3222534540B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2D24-6046-45F8-B182-D0BF0A9CA3F4}" type="datetimeFigureOut">
              <a:rPr lang="cs-CZ" smtClean="0"/>
              <a:t>30.11.2011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8FAA-6E5D-48E4-B0E2-3222534540B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2D24-6046-45F8-B182-D0BF0A9CA3F4}" type="datetimeFigureOut">
              <a:rPr lang="cs-CZ" smtClean="0"/>
              <a:t>30.11.2011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8FAA-6E5D-48E4-B0E2-3222534540B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2D24-6046-45F8-B182-D0BF0A9CA3F4}" type="datetimeFigureOut">
              <a:rPr lang="cs-CZ" smtClean="0"/>
              <a:t>30.11.2011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8FAA-6E5D-48E4-B0E2-3222534540B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2D24-6046-45F8-B182-D0BF0A9CA3F4}" type="datetimeFigureOut">
              <a:rPr lang="cs-CZ" smtClean="0"/>
              <a:t>30.11.2011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8FAA-6E5D-48E4-B0E2-3222534540B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2D24-6046-45F8-B182-D0BF0A9CA3F4}" type="datetimeFigureOut">
              <a:rPr lang="cs-CZ" smtClean="0"/>
              <a:t>30.11.2011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8FAA-6E5D-48E4-B0E2-3222534540B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2D24-6046-45F8-B182-D0BF0A9CA3F4}" type="datetimeFigureOut">
              <a:rPr lang="cs-CZ" smtClean="0"/>
              <a:t>30.11.2011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8FAA-6E5D-48E4-B0E2-3222534540B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62D24-6046-45F8-B182-D0BF0A9CA3F4}" type="datetimeFigureOut">
              <a:rPr lang="cs-CZ" smtClean="0"/>
              <a:t>30.11.2011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D8FAA-6E5D-48E4-B0E2-3222534540B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roE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n.wikipedia.org/wiki/GroE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bruno\Dokumenty\Sta&#382;en&#233;%20soubory\cotranslational_translocation.wmv" TargetMode="Externa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bruno\Dokumenty\Sta&#382;en&#233;%20soubory\proteasome-lg.wmv" TargetMode="Externa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Bios</a:t>
            </a:r>
            <a:r>
              <a:rPr lang="en-US" dirty="0" smtClean="0"/>
              <a:t>y</a:t>
            </a:r>
            <a:r>
              <a:rPr lang="cs-CZ" dirty="0" err="1" smtClean="0"/>
              <a:t>nthesis</a:t>
            </a:r>
            <a:r>
              <a:rPr lang="cs-CZ" dirty="0" smtClean="0"/>
              <a:t> </a:t>
            </a:r>
            <a:r>
              <a:rPr lang="en-US" dirty="0" smtClean="0"/>
              <a:t>and degradation of proteins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86248" y="5786454"/>
            <a:ext cx="3486152" cy="35719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Bruno </a:t>
            </a:r>
            <a:r>
              <a:rPr lang="en-US" sz="2000" dirty="0" err="1" smtClean="0"/>
              <a:t>Sopko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7158" y="2643182"/>
            <a:ext cx="8379986" cy="707886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algn="ctr"/>
            <a:r>
              <a:rPr lang="en-US" sz="4000" b="1" dirty="0" smtClean="0"/>
              <a:t>Post-translation processing of proteins</a:t>
            </a:r>
            <a:endParaRPr lang="en-US" sz="4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Protein folding and role of chaperones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278608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Secondary structure</a:t>
            </a:r>
          </a:p>
          <a:p>
            <a:r>
              <a:rPr lang="en-US" dirty="0" err="1" smtClean="0"/>
              <a:t>Supersecondary</a:t>
            </a:r>
            <a:r>
              <a:rPr lang="en-US" dirty="0" smtClean="0"/>
              <a:t> motifs</a:t>
            </a:r>
          </a:p>
          <a:p>
            <a:r>
              <a:rPr lang="en-US" dirty="0" smtClean="0"/>
              <a:t>Hydrophobic  domains</a:t>
            </a:r>
          </a:p>
          <a:p>
            <a:r>
              <a:rPr lang="en-US" dirty="0" smtClean="0"/>
              <a:t>Disulphide bonds (protein disulphide </a:t>
            </a:r>
            <a:r>
              <a:rPr lang="en-US" dirty="0" err="1" smtClean="0"/>
              <a:t>isomerase</a:t>
            </a:r>
            <a:r>
              <a:rPr lang="en-US" dirty="0" smtClean="0"/>
              <a:t> – PDI)</a:t>
            </a:r>
          </a:p>
          <a:p>
            <a:r>
              <a:rPr lang="en-US" dirty="0" err="1" smtClean="0"/>
              <a:t>Proline</a:t>
            </a:r>
            <a:r>
              <a:rPr lang="en-US" dirty="0" smtClean="0"/>
              <a:t> (</a:t>
            </a:r>
            <a:r>
              <a:rPr lang="en-US" dirty="0" err="1" smtClean="0"/>
              <a:t>peptidyle</a:t>
            </a:r>
            <a:r>
              <a:rPr lang="en-US" dirty="0" smtClean="0"/>
              <a:t> </a:t>
            </a:r>
            <a:r>
              <a:rPr lang="en-US" dirty="0" err="1" smtClean="0"/>
              <a:t>proline</a:t>
            </a:r>
            <a:r>
              <a:rPr lang="en-US" dirty="0" smtClean="0"/>
              <a:t> </a:t>
            </a:r>
            <a:r>
              <a:rPr lang="en-US" dirty="0" err="1" smtClean="0"/>
              <a:t>isomerase</a:t>
            </a:r>
            <a:r>
              <a:rPr lang="en-US" dirty="0" smtClean="0"/>
              <a:t> – PPI)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714348" y="4286256"/>
            <a:ext cx="8142037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M</a:t>
            </a:r>
            <a:r>
              <a:rPr lang="en-US" sz="2800" b="1" dirty="0" smtClean="0"/>
              <a:t>olecular chaperones</a:t>
            </a:r>
            <a:r>
              <a:rPr lang="en-US" sz="2800" dirty="0" smtClean="0"/>
              <a:t> are proteins that assist the </a:t>
            </a:r>
          </a:p>
          <a:p>
            <a:r>
              <a:rPr lang="en-US" sz="2800" dirty="0" smtClean="0"/>
              <a:t>non-covalent folding or unfolding and the assembly or </a:t>
            </a:r>
          </a:p>
          <a:p>
            <a:r>
              <a:rPr lang="en-US" sz="2800" dirty="0" smtClean="0"/>
              <a:t>disassembly of other macromolecular structures</a:t>
            </a:r>
            <a:endParaRPr lang="cs-CZ" sz="28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857364"/>
            <a:ext cx="44672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ovéPole 2"/>
          <p:cNvSpPr txBox="1"/>
          <p:nvPr/>
        </p:nvSpPr>
        <p:spPr>
          <a:xfrm>
            <a:off x="1428728" y="428604"/>
            <a:ext cx="62381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A top-view of the </a:t>
            </a:r>
            <a:r>
              <a:rPr lang="en-US" sz="2800" b="1" dirty="0" err="1" smtClean="0">
                <a:hlinkClick r:id="rId3" tooltip="GroES"/>
              </a:rPr>
              <a:t>GroES</a:t>
            </a:r>
            <a:r>
              <a:rPr lang="en-US" sz="2800" b="1" dirty="0" smtClean="0"/>
              <a:t>/</a:t>
            </a:r>
            <a:r>
              <a:rPr lang="en-US" sz="2800" b="1" dirty="0" err="1" smtClean="0">
                <a:hlinkClick r:id="rId4" tooltip="GroEL"/>
              </a:rPr>
              <a:t>GroEL</a:t>
            </a:r>
            <a:r>
              <a:rPr lang="en-US" sz="2800" b="1" dirty="0" smtClean="0"/>
              <a:t> bacterial </a:t>
            </a:r>
          </a:p>
          <a:p>
            <a:pPr algn="ctr"/>
            <a:r>
              <a:rPr lang="en-US" sz="2800" b="1" dirty="0" smtClean="0"/>
              <a:t>chaperone complex model</a:t>
            </a:r>
            <a:endParaRPr lang="cs-CZ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85852" y="2214554"/>
            <a:ext cx="65866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/>
              <a:t>Proteolytic</a:t>
            </a:r>
            <a:r>
              <a:rPr lang="en-US" sz="4800" b="1" dirty="0" smtClean="0"/>
              <a:t> modifications</a:t>
            </a:r>
            <a:endParaRPr lang="cs-CZ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000232" y="642918"/>
            <a:ext cx="5106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 smtClean="0"/>
              <a:t>Cotranslational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translocation</a:t>
            </a:r>
            <a:endParaRPr lang="cs-CZ" sz="3200" dirty="0"/>
          </a:p>
        </p:txBody>
      </p:sp>
      <p:pic>
        <p:nvPicPr>
          <p:cNvPr id="7" name="cotranslational_translocatio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43042" y="164305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428736"/>
            <a:ext cx="47625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ovéPole 2"/>
          <p:cNvSpPr txBox="1"/>
          <p:nvPr/>
        </p:nvSpPr>
        <p:spPr>
          <a:xfrm>
            <a:off x="2643174" y="571480"/>
            <a:ext cx="3324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</a:t>
            </a:r>
            <a:r>
              <a:rPr lang="cs-CZ" sz="3200" b="1" dirty="0" err="1" smtClean="0"/>
              <a:t>nsulin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maturation</a:t>
            </a:r>
            <a:endParaRPr lang="cs-CZ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43174" y="2857496"/>
            <a:ext cx="33124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/>
              <a:t>Glycosylation</a:t>
            </a:r>
            <a:endParaRPr lang="cs-CZ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eranimati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golgianimati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Other protein modification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Hydroxylation (</a:t>
            </a:r>
            <a:r>
              <a:rPr lang="en-US" dirty="0" err="1" smtClean="0"/>
              <a:t>hydroxyproline</a:t>
            </a:r>
            <a:r>
              <a:rPr lang="en-US" dirty="0" smtClean="0"/>
              <a:t>, </a:t>
            </a:r>
            <a:r>
              <a:rPr lang="en-US" dirty="0" err="1" smtClean="0"/>
              <a:t>hydroxylysine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Methylation</a:t>
            </a:r>
            <a:r>
              <a:rPr lang="en-US" dirty="0" smtClean="0"/>
              <a:t> (mono- , </a:t>
            </a:r>
            <a:r>
              <a:rPr lang="en-US" dirty="0" err="1" smtClean="0"/>
              <a:t>di</a:t>
            </a:r>
            <a:r>
              <a:rPr lang="en-US" dirty="0" smtClean="0"/>
              <a:t>- and even </a:t>
            </a:r>
            <a:r>
              <a:rPr lang="en-US" dirty="0" err="1" smtClean="0"/>
              <a:t>trimethyllysine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PHOSPHORYLATION</a:t>
            </a:r>
          </a:p>
          <a:p>
            <a:r>
              <a:rPr lang="en-US" dirty="0" err="1" smtClean="0"/>
              <a:t>Carboxylation</a:t>
            </a:r>
            <a:r>
              <a:rPr lang="en-US" dirty="0" smtClean="0"/>
              <a:t> (</a:t>
            </a:r>
            <a:r>
              <a:rPr lang="el-GR" dirty="0" smtClean="0"/>
              <a:t>γ</a:t>
            </a:r>
            <a:r>
              <a:rPr lang="en-US" dirty="0" smtClean="0"/>
              <a:t>-</a:t>
            </a:r>
            <a:r>
              <a:rPr lang="en-US" dirty="0" err="1" smtClean="0"/>
              <a:t>carboxyglutamate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 smtClean="0"/>
              <a:t>Acetylation</a:t>
            </a:r>
            <a:endParaRPr lang="en-US" dirty="0" smtClean="0"/>
          </a:p>
          <a:p>
            <a:r>
              <a:rPr lang="en-US" dirty="0" smtClean="0"/>
              <a:t>……..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Proteosynthesis</a:t>
            </a:r>
            <a:endParaRPr lang="en-US" dirty="0" smtClean="0"/>
          </a:p>
          <a:p>
            <a:r>
              <a:rPr lang="en-US" dirty="0" smtClean="0"/>
              <a:t>Post-translation processing of proteins</a:t>
            </a:r>
          </a:p>
          <a:p>
            <a:r>
              <a:rPr lang="en-US" dirty="0" smtClean="0"/>
              <a:t>Protein degradation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28794" y="2571744"/>
            <a:ext cx="52848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Protein degradation</a:t>
            </a:r>
            <a:endParaRPr lang="cs-CZ" sz="4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Proteases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57784"/>
          </a:xfrm>
        </p:spPr>
        <p:txBody>
          <a:bodyPr/>
          <a:lstStyle/>
          <a:p>
            <a:r>
              <a:rPr lang="cs-CZ" b="1" dirty="0" smtClean="0"/>
              <a:t>Serine </a:t>
            </a:r>
            <a:r>
              <a:rPr lang="cs-CZ" b="1" dirty="0" err="1" smtClean="0"/>
              <a:t>proteases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cs-CZ" dirty="0" smtClean="0"/>
              <a:t>trypsin, chymotrypsin, </a:t>
            </a:r>
            <a:r>
              <a:rPr lang="cs-CZ" dirty="0" err="1" smtClean="0"/>
              <a:t>elastase</a:t>
            </a:r>
            <a:r>
              <a:rPr lang="en-US" dirty="0" smtClean="0"/>
              <a:t> ….)</a:t>
            </a:r>
          </a:p>
          <a:p>
            <a:r>
              <a:rPr lang="cs-CZ" b="1" dirty="0" err="1" smtClean="0"/>
              <a:t>Aspartate</a:t>
            </a:r>
            <a:r>
              <a:rPr lang="cs-CZ" dirty="0" smtClean="0"/>
              <a:t> </a:t>
            </a:r>
            <a:r>
              <a:rPr lang="cs-CZ" b="1" dirty="0" err="1" smtClean="0"/>
              <a:t>proteases</a:t>
            </a:r>
            <a:r>
              <a:rPr lang="en-US" b="1" dirty="0" smtClean="0"/>
              <a:t> </a:t>
            </a:r>
            <a:r>
              <a:rPr lang="en-US" dirty="0" smtClean="0"/>
              <a:t>(pepsin, some proteases found in </a:t>
            </a:r>
            <a:r>
              <a:rPr lang="en-US" dirty="0" err="1" smtClean="0"/>
              <a:t>lysosomes</a:t>
            </a:r>
            <a:r>
              <a:rPr lang="en-US" dirty="0" smtClean="0"/>
              <a:t>, </a:t>
            </a:r>
            <a:r>
              <a:rPr lang="en-US" dirty="0" err="1" smtClean="0"/>
              <a:t>renin</a:t>
            </a:r>
            <a:r>
              <a:rPr lang="en-US" dirty="0" smtClean="0"/>
              <a:t>, HIV-protease …)</a:t>
            </a:r>
          </a:p>
          <a:p>
            <a:r>
              <a:rPr lang="en-US" b="1" dirty="0"/>
              <a:t>M</a:t>
            </a:r>
            <a:r>
              <a:rPr lang="cs-CZ" b="1" dirty="0" err="1" smtClean="0"/>
              <a:t>etalloproteases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cs-CZ" dirty="0" err="1" smtClean="0"/>
              <a:t>carboxypeptidases</a:t>
            </a:r>
            <a:r>
              <a:rPr lang="cs-CZ" dirty="0" smtClean="0"/>
              <a:t>, </a:t>
            </a:r>
            <a:r>
              <a:rPr lang="cs-CZ" dirty="0" err="1" smtClean="0"/>
              <a:t>various</a:t>
            </a:r>
            <a:r>
              <a:rPr lang="cs-CZ" dirty="0" smtClean="0"/>
              <a:t> matrix </a:t>
            </a:r>
            <a:r>
              <a:rPr lang="cs-CZ" dirty="0" err="1" smtClean="0"/>
              <a:t>metalloproteases</a:t>
            </a:r>
            <a:r>
              <a:rPr lang="en-US" dirty="0" smtClean="0"/>
              <a:t> …)</a:t>
            </a:r>
          </a:p>
          <a:p>
            <a:r>
              <a:rPr lang="cs-CZ" b="1" dirty="0" smtClean="0"/>
              <a:t>Cysteine </a:t>
            </a:r>
            <a:r>
              <a:rPr lang="cs-CZ" b="1" dirty="0" err="1" smtClean="0"/>
              <a:t>proteases</a:t>
            </a:r>
            <a:r>
              <a:rPr lang="en-US" b="1" dirty="0" smtClean="0"/>
              <a:t> </a:t>
            </a:r>
            <a:r>
              <a:rPr lang="en-US" dirty="0" smtClean="0"/>
              <a:t>(</a:t>
            </a:r>
            <a:r>
              <a:rPr lang="en-US" dirty="0"/>
              <a:t>p</a:t>
            </a:r>
            <a:r>
              <a:rPr lang="cs-CZ" dirty="0" err="1" smtClean="0"/>
              <a:t>apain</a:t>
            </a:r>
            <a:r>
              <a:rPr lang="en-US" dirty="0" smtClean="0"/>
              <a:t>, </a:t>
            </a:r>
            <a:r>
              <a:rPr lang="en-US" dirty="0"/>
              <a:t>c</a:t>
            </a:r>
            <a:r>
              <a:rPr lang="cs-CZ" dirty="0" err="1" smtClean="0"/>
              <a:t>athepsins</a:t>
            </a:r>
            <a:r>
              <a:rPr lang="en-US" dirty="0" smtClean="0"/>
              <a:t>, </a:t>
            </a:r>
            <a:r>
              <a:rPr lang="en-US" dirty="0"/>
              <a:t>c</a:t>
            </a:r>
            <a:r>
              <a:rPr lang="cs-CZ" dirty="0" err="1" smtClean="0"/>
              <a:t>aspases</a:t>
            </a:r>
            <a:r>
              <a:rPr lang="en-US" dirty="0" smtClean="0"/>
              <a:t>, </a:t>
            </a:r>
            <a:r>
              <a:rPr lang="en-US" dirty="0"/>
              <a:t>c</a:t>
            </a:r>
            <a:r>
              <a:rPr lang="cs-CZ" dirty="0" err="1" smtClean="0"/>
              <a:t>alpains</a:t>
            </a:r>
            <a:r>
              <a:rPr lang="en-US" dirty="0" smtClean="0"/>
              <a:t> …)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Protein degradation systems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Vacuolar </a:t>
            </a:r>
            <a:r>
              <a:rPr lang="en-US" sz="4400" dirty="0" smtClean="0"/>
              <a:t>(</a:t>
            </a:r>
            <a:r>
              <a:rPr lang="en-US" sz="4400" dirty="0" err="1" smtClean="0"/>
              <a:t>lysosomes</a:t>
            </a:r>
            <a:r>
              <a:rPr lang="en-US" sz="4400" dirty="0" smtClean="0"/>
              <a:t>, </a:t>
            </a:r>
            <a:r>
              <a:rPr lang="en-US" sz="4400" dirty="0" err="1" smtClean="0"/>
              <a:t>endosomes</a:t>
            </a:r>
            <a:r>
              <a:rPr lang="en-US" sz="4400" dirty="0" smtClean="0"/>
              <a:t>, ER,  …)</a:t>
            </a:r>
          </a:p>
          <a:p>
            <a:pPr>
              <a:buNone/>
            </a:pPr>
            <a:endParaRPr lang="en-US" sz="4400" dirty="0" smtClean="0"/>
          </a:p>
          <a:p>
            <a:r>
              <a:rPr lang="en-US" sz="4400" b="1" dirty="0" err="1" smtClean="0"/>
              <a:t>Ubiquitine</a:t>
            </a:r>
            <a:r>
              <a:rPr lang="en-US" sz="4400" b="1" dirty="0" smtClean="0"/>
              <a:t> system</a:t>
            </a:r>
            <a:r>
              <a:rPr lang="en-US" sz="4400" dirty="0" smtClean="0"/>
              <a:t>  (</a:t>
            </a:r>
            <a:r>
              <a:rPr lang="en-US" sz="4400" dirty="0" err="1" smtClean="0"/>
              <a:t>proteasome</a:t>
            </a:r>
            <a:r>
              <a:rPr lang="en-US" sz="4400" dirty="0" smtClean="0"/>
              <a:t>)</a:t>
            </a:r>
            <a:endParaRPr lang="cs-CZ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Ubiquitin</a:t>
            </a:r>
            <a:r>
              <a:rPr lang="en-US" dirty="0" smtClean="0"/>
              <a:t> pathway I.</a:t>
            </a:r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6927" y="1600200"/>
            <a:ext cx="74501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oteasome-lg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71604" y="1714488"/>
            <a:ext cx="6096000" cy="4572000"/>
          </a:xfrm>
          <a:prstGeom prst="rect">
            <a:avLst/>
          </a:prstGeom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 smtClean="0"/>
              <a:t>Ubiquitin</a:t>
            </a:r>
            <a:r>
              <a:rPr lang="en-US" dirty="0" smtClean="0"/>
              <a:t> pathway II.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3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Activation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proteases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Most proteases are synthesized as larger </a:t>
            </a:r>
            <a:r>
              <a:rPr lang="en-US" b="1" dirty="0" smtClean="0"/>
              <a:t>pre-proteins</a:t>
            </a:r>
            <a:r>
              <a:rPr lang="en-US" dirty="0" smtClean="0"/>
              <a:t>. During activation, the pre-protein is </a:t>
            </a:r>
            <a:r>
              <a:rPr lang="en-US" b="1" dirty="0" smtClean="0"/>
              <a:t>cleaved</a:t>
            </a:r>
            <a:r>
              <a:rPr lang="en-US" dirty="0" smtClean="0"/>
              <a:t> to remove an inhibitory segment. </a:t>
            </a:r>
          </a:p>
          <a:p>
            <a:r>
              <a:rPr lang="en-US" dirty="0" smtClean="0"/>
              <a:t>In some cases activation involves </a:t>
            </a:r>
            <a:r>
              <a:rPr lang="en-US" b="1" dirty="0" smtClean="0"/>
              <a:t>dissociation </a:t>
            </a:r>
            <a:r>
              <a:rPr lang="en-US" dirty="0" smtClean="0"/>
              <a:t>of an </a:t>
            </a:r>
            <a:r>
              <a:rPr lang="en-US" b="1" dirty="0" smtClean="0"/>
              <a:t>inhibitory protein</a:t>
            </a:r>
          </a:p>
          <a:p>
            <a:r>
              <a:rPr lang="en-US" dirty="0" smtClean="0"/>
              <a:t>Activation may occur after a protease is delivered to a particular </a:t>
            </a:r>
            <a:r>
              <a:rPr lang="en-US" b="1" dirty="0" smtClean="0"/>
              <a:t>compartment</a:t>
            </a:r>
            <a:r>
              <a:rPr lang="en-US" dirty="0" smtClean="0"/>
              <a:t> within a cell or to the extracellular milieu.</a:t>
            </a:r>
          </a:p>
          <a:p>
            <a:r>
              <a:rPr lang="en-US" b="1" dirty="0" err="1" smtClean="0"/>
              <a:t>Caspases</a:t>
            </a:r>
            <a:r>
              <a:rPr lang="en-US" dirty="0" smtClean="0"/>
              <a:t> involved in initiation of apoptosis are activated by </a:t>
            </a:r>
            <a:r>
              <a:rPr lang="en-US" b="1" dirty="0" smtClean="0"/>
              <a:t>interaction</a:t>
            </a:r>
            <a:r>
              <a:rPr lang="en-US" dirty="0" smtClean="0"/>
              <a:t> with large complexes of scaffolding and activating proteins called </a:t>
            </a:r>
            <a:r>
              <a:rPr lang="en-US" b="1" dirty="0" err="1" smtClean="0"/>
              <a:t>apoptosomes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Protease</a:t>
            </a:r>
            <a:r>
              <a:rPr lang="cs-CZ" b="1" dirty="0" smtClean="0"/>
              <a:t> </a:t>
            </a:r>
            <a:r>
              <a:rPr lang="cs-CZ" b="1" dirty="0" err="1" smtClean="0"/>
              <a:t>inhibitors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929222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IAPs</a:t>
            </a:r>
            <a:r>
              <a:rPr lang="en-US" dirty="0" smtClean="0"/>
              <a:t> are proteins that block apoptosis by binding to and inhibiting </a:t>
            </a:r>
            <a:r>
              <a:rPr lang="en-US" b="1" dirty="0" err="1" smtClean="0"/>
              <a:t>caspases</a:t>
            </a:r>
            <a:r>
              <a:rPr lang="en-US" dirty="0" smtClean="0"/>
              <a:t>. The apoptosis-stimulating protein </a:t>
            </a:r>
            <a:r>
              <a:rPr lang="en-US" b="1" dirty="0" err="1" smtClean="0"/>
              <a:t>Smac</a:t>
            </a:r>
            <a:r>
              <a:rPr lang="en-US" dirty="0" smtClean="0"/>
              <a:t> antagonizes the effect of IAPs on </a:t>
            </a:r>
            <a:r>
              <a:rPr lang="en-US" dirty="0" err="1" smtClean="0"/>
              <a:t>caspases</a:t>
            </a:r>
            <a:r>
              <a:rPr lang="en-US" dirty="0" smtClean="0"/>
              <a:t>. </a:t>
            </a:r>
          </a:p>
          <a:p>
            <a:r>
              <a:rPr lang="en-US" b="1" dirty="0" smtClean="0"/>
              <a:t>TIMPs </a:t>
            </a:r>
            <a:r>
              <a:rPr lang="en-US" dirty="0" smtClean="0"/>
              <a:t>are inhibitors of </a:t>
            </a:r>
            <a:r>
              <a:rPr lang="en-US" b="1" dirty="0" err="1" smtClean="0"/>
              <a:t>metalloproteases</a:t>
            </a:r>
            <a:r>
              <a:rPr lang="en-US" dirty="0" smtClean="0"/>
              <a:t> that are secreted by cells. A domain of the inhibitor protein interacts with the catalytic Zn</a:t>
            </a:r>
            <a:r>
              <a:rPr lang="en-US" baseline="30000" dirty="0" smtClean="0"/>
              <a:t>++</a:t>
            </a:r>
            <a:r>
              <a:rPr lang="en-US" dirty="0" smtClean="0"/>
              <a:t>. </a:t>
            </a:r>
          </a:p>
          <a:p>
            <a:r>
              <a:rPr lang="en-US" b="1" dirty="0" err="1" smtClean="0"/>
              <a:t>Cystatins</a:t>
            </a:r>
            <a:r>
              <a:rPr lang="en-US" dirty="0" smtClean="0"/>
              <a:t> are inhibitors of </a:t>
            </a:r>
            <a:r>
              <a:rPr lang="en-US" dirty="0" err="1" smtClean="0"/>
              <a:t>lysosomal</a:t>
            </a:r>
            <a:r>
              <a:rPr lang="en-US" dirty="0" smtClean="0"/>
              <a:t> </a:t>
            </a:r>
            <a:r>
              <a:rPr lang="en-US" b="1" dirty="0" err="1" smtClean="0"/>
              <a:t>cathepsins</a:t>
            </a:r>
            <a:r>
              <a:rPr lang="en-US" dirty="0" smtClean="0"/>
              <a:t>. Some of these (also called </a:t>
            </a:r>
            <a:r>
              <a:rPr lang="en-US" dirty="0" err="1" smtClean="0"/>
              <a:t>stefins</a:t>
            </a:r>
            <a:r>
              <a:rPr lang="en-US" dirty="0" smtClean="0"/>
              <a:t>) are found in the </a:t>
            </a:r>
            <a:r>
              <a:rPr lang="en-US" dirty="0" err="1" smtClean="0"/>
              <a:t>cytosol</a:t>
            </a:r>
            <a:r>
              <a:rPr lang="en-US" dirty="0" smtClean="0"/>
              <a:t> and others in the extracellular space. </a:t>
            </a:r>
            <a:r>
              <a:rPr lang="en-US" dirty="0" err="1" smtClean="0"/>
              <a:t>Cystatins</a:t>
            </a:r>
            <a:r>
              <a:rPr lang="en-US" dirty="0" smtClean="0"/>
              <a:t> protect cells against </a:t>
            </a:r>
            <a:r>
              <a:rPr lang="en-US" dirty="0" err="1" smtClean="0"/>
              <a:t>cathepsins</a:t>
            </a:r>
            <a:r>
              <a:rPr lang="en-US" dirty="0" smtClean="0"/>
              <a:t> that may escape from </a:t>
            </a:r>
            <a:r>
              <a:rPr lang="en-US" dirty="0" err="1" smtClean="0"/>
              <a:t>lysosomes</a:t>
            </a:r>
            <a:r>
              <a:rPr lang="en-US" dirty="0" smtClean="0"/>
              <a:t>. </a:t>
            </a:r>
          </a:p>
          <a:p>
            <a:r>
              <a:rPr lang="en-US" b="1" dirty="0" err="1" smtClean="0"/>
              <a:t>Serpins</a:t>
            </a:r>
            <a:r>
              <a:rPr lang="en-US" dirty="0" smtClean="0"/>
              <a:t> are widely distributed proteins that utilize a unique </a:t>
            </a:r>
            <a:r>
              <a:rPr lang="en-US" b="1" dirty="0" smtClean="0"/>
              <a:t>suicide</a:t>
            </a:r>
            <a:r>
              <a:rPr lang="en-US" dirty="0" smtClean="0"/>
              <a:t> </a:t>
            </a:r>
            <a:r>
              <a:rPr lang="en-US" b="1" dirty="0" smtClean="0"/>
              <a:t>mechanism</a:t>
            </a:r>
            <a:r>
              <a:rPr lang="en-US" dirty="0" smtClean="0"/>
              <a:t> to inhibit serine or </a:t>
            </a:r>
            <a:r>
              <a:rPr lang="en-US" dirty="0" err="1" smtClean="0"/>
              <a:t>cysteine</a:t>
            </a:r>
            <a:r>
              <a:rPr lang="en-US" dirty="0" smtClean="0"/>
              <a:t> proteases. </a:t>
            </a:r>
            <a:br>
              <a:rPr lang="en-US" dirty="0" smtClean="0"/>
            </a:br>
            <a:r>
              <a:rPr lang="en-US" dirty="0" smtClean="0"/>
              <a:t>A large </a:t>
            </a:r>
            <a:r>
              <a:rPr lang="en-US" b="1" dirty="0" smtClean="0"/>
              <a:t>conformational change</a:t>
            </a:r>
            <a:r>
              <a:rPr lang="en-US" dirty="0" smtClean="0"/>
              <a:t> in the </a:t>
            </a:r>
            <a:r>
              <a:rPr lang="en-US" dirty="0" err="1" smtClean="0"/>
              <a:t>serpin</a:t>
            </a:r>
            <a:r>
              <a:rPr lang="en-US" dirty="0" smtClean="0"/>
              <a:t> accompanies cleavage of its substrate loop. This leads to disordering of the protease active site, preventing completion of the reaction. The </a:t>
            </a:r>
            <a:r>
              <a:rPr lang="en-US" dirty="0" err="1" smtClean="0"/>
              <a:t>serpin</a:t>
            </a:r>
            <a:r>
              <a:rPr lang="en-US" dirty="0" smtClean="0"/>
              <a:t> remains </a:t>
            </a:r>
            <a:r>
              <a:rPr lang="en-US" b="1" dirty="0" smtClean="0"/>
              <a:t>covalently linked</a:t>
            </a:r>
            <a:r>
              <a:rPr lang="en-US" dirty="0" smtClean="0"/>
              <a:t> to the protease as an </a:t>
            </a:r>
            <a:r>
              <a:rPr lang="en-US" dirty="0" err="1" smtClean="0"/>
              <a:t>acyl</a:t>
            </a:r>
            <a:r>
              <a:rPr lang="en-US" dirty="0" smtClean="0"/>
              <a:t>-enzyme intermediate.</a:t>
            </a:r>
          </a:p>
          <a:p>
            <a:r>
              <a:rPr lang="en-US" dirty="0" smtClean="0"/>
              <a:t>Non-specific: </a:t>
            </a:r>
            <a:r>
              <a:rPr lang="el-GR" b="1" dirty="0" smtClean="0"/>
              <a:t>α</a:t>
            </a:r>
            <a:r>
              <a:rPr lang="en-US" b="1" baseline="-25000" dirty="0" smtClean="0"/>
              <a:t>2</a:t>
            </a:r>
            <a:r>
              <a:rPr lang="en-US" b="1" dirty="0" smtClean="0"/>
              <a:t>-macroglobulin</a:t>
            </a:r>
            <a:endParaRPr lang="cs-CZ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642910" y="2071678"/>
            <a:ext cx="79296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/>
              <a:t>Proteosynthesis</a:t>
            </a:r>
            <a:endParaRPr lang="en-US" sz="4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642918"/>
            <a:ext cx="8572560" cy="5483245"/>
          </a:xfrm>
        </p:spPr>
        <p:txBody>
          <a:bodyPr/>
          <a:lstStyle/>
          <a:p>
            <a:pPr algn="ctr">
              <a:buNone/>
            </a:pPr>
            <a:r>
              <a:rPr lang="en-US" sz="2800" b="1" dirty="0" smtClean="0"/>
              <a:t>Creation of </a:t>
            </a:r>
            <a:r>
              <a:rPr lang="en-US" sz="2800" b="1" dirty="0" err="1" smtClean="0"/>
              <a:t>Aminoacyl-tRNA</a:t>
            </a:r>
            <a:endParaRPr lang="en-US" sz="2800" b="1" dirty="0" smtClean="0"/>
          </a:p>
          <a:p>
            <a:pPr algn="ctr">
              <a:buNone/>
            </a:pPr>
            <a:endParaRPr lang="en-US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cs-CZ" sz="2800" dirty="0" err="1" smtClean="0"/>
              <a:t>Amino</a:t>
            </a:r>
            <a:r>
              <a:rPr lang="cs-CZ" sz="2800" dirty="0" smtClean="0"/>
              <a:t> </a:t>
            </a:r>
            <a:r>
              <a:rPr lang="cs-CZ" sz="2800" dirty="0" err="1" smtClean="0"/>
              <a:t>acid</a:t>
            </a:r>
            <a:r>
              <a:rPr lang="cs-CZ" sz="2800" dirty="0" smtClean="0"/>
              <a:t> + ATP ↔ </a:t>
            </a:r>
            <a:r>
              <a:rPr lang="cs-CZ" sz="2800" dirty="0" err="1" smtClean="0"/>
              <a:t>Aminoacyl</a:t>
            </a:r>
            <a:r>
              <a:rPr lang="cs-CZ" sz="2800" dirty="0" smtClean="0"/>
              <a:t>-AMP + Pp</a:t>
            </a:r>
            <a:r>
              <a:rPr lang="cs-CZ" sz="2800" baseline="-25000" dirty="0" smtClean="0"/>
              <a:t>i</a:t>
            </a:r>
            <a:endParaRPr lang="en-US" sz="2800" baseline="-25000" dirty="0" smtClean="0"/>
          </a:p>
          <a:p>
            <a:pPr marL="514350" indent="-514350">
              <a:buFont typeface="+mj-lt"/>
              <a:buAutoNum type="arabicPeriod"/>
            </a:pPr>
            <a:r>
              <a:rPr lang="cs-CZ" sz="2800" dirty="0" err="1" smtClean="0"/>
              <a:t>Aminoacyl</a:t>
            </a:r>
            <a:r>
              <a:rPr lang="cs-CZ" sz="2800" dirty="0" smtClean="0"/>
              <a:t>-AMP + </a:t>
            </a:r>
            <a:r>
              <a:rPr lang="cs-CZ" sz="2800" dirty="0" err="1" smtClean="0"/>
              <a:t>tRNA</a:t>
            </a:r>
            <a:r>
              <a:rPr lang="cs-CZ" sz="2800" dirty="0" smtClean="0"/>
              <a:t> ↔ </a:t>
            </a:r>
            <a:r>
              <a:rPr lang="cs-CZ" sz="2800" dirty="0" err="1" smtClean="0"/>
              <a:t>Aminoacyl</a:t>
            </a:r>
            <a:r>
              <a:rPr lang="cs-CZ" sz="2800" dirty="0" smtClean="0"/>
              <a:t>-</a:t>
            </a:r>
            <a:r>
              <a:rPr lang="cs-CZ" sz="2800" dirty="0" err="1" smtClean="0"/>
              <a:t>tRNA</a:t>
            </a:r>
            <a:r>
              <a:rPr lang="cs-CZ" sz="2800" dirty="0" smtClean="0"/>
              <a:t> + AMP</a:t>
            </a:r>
            <a:endParaRPr lang="en-US" sz="2800" dirty="0" smtClean="0"/>
          </a:p>
          <a:p>
            <a:pPr marL="514350" indent="-514350">
              <a:buNone/>
            </a:pPr>
            <a:endParaRPr lang="en-US" sz="2800" dirty="0" smtClean="0"/>
          </a:p>
          <a:p>
            <a:pPr marL="514350" indent="-514350">
              <a:buNone/>
            </a:pPr>
            <a:r>
              <a:rPr lang="en-US" sz="2800" b="1" dirty="0" smtClean="0"/>
              <a:t>Summary:</a:t>
            </a:r>
          </a:p>
          <a:p>
            <a:pPr marL="514350" indent="-514350">
              <a:buNone/>
            </a:pPr>
            <a:endParaRPr lang="en-US" sz="2800" b="1" dirty="0"/>
          </a:p>
          <a:p>
            <a:pPr marL="514350" indent="-514350" algn="ctr">
              <a:buNone/>
            </a:pPr>
            <a:r>
              <a:rPr lang="cs-CZ" sz="2800" dirty="0" err="1" smtClean="0"/>
              <a:t>Amino</a:t>
            </a:r>
            <a:r>
              <a:rPr lang="cs-CZ" sz="2800" dirty="0" smtClean="0"/>
              <a:t> </a:t>
            </a:r>
            <a:r>
              <a:rPr lang="cs-CZ" sz="2800" dirty="0" err="1" smtClean="0"/>
              <a:t>acid</a:t>
            </a:r>
            <a:r>
              <a:rPr lang="cs-CZ" sz="2800" dirty="0" smtClean="0"/>
              <a:t> + ATP + </a:t>
            </a:r>
            <a:r>
              <a:rPr lang="cs-CZ" sz="2800" dirty="0" err="1" smtClean="0"/>
              <a:t>tRNA</a:t>
            </a:r>
            <a:r>
              <a:rPr lang="cs-CZ" sz="2800" dirty="0" smtClean="0"/>
              <a:t> ↔ </a:t>
            </a:r>
            <a:r>
              <a:rPr lang="cs-CZ" sz="2800" dirty="0" err="1" smtClean="0"/>
              <a:t>Aminoacyl</a:t>
            </a:r>
            <a:r>
              <a:rPr lang="cs-CZ" sz="2800" dirty="0" smtClean="0"/>
              <a:t>-</a:t>
            </a:r>
            <a:r>
              <a:rPr lang="cs-CZ" sz="2800" dirty="0" err="1" smtClean="0"/>
              <a:t>tRNA</a:t>
            </a:r>
            <a:r>
              <a:rPr lang="cs-CZ" sz="2800" dirty="0" smtClean="0"/>
              <a:t> + AMP + </a:t>
            </a:r>
            <a:r>
              <a:rPr lang="cs-CZ" sz="2800" dirty="0" err="1" smtClean="0"/>
              <a:t>PP</a:t>
            </a:r>
            <a:r>
              <a:rPr lang="cs-CZ" sz="2800" baseline="-25000" dirty="0" err="1" smtClean="0"/>
              <a:t>i</a:t>
            </a:r>
            <a:endParaRPr lang="en-US" sz="2800" b="1" dirty="0" smtClean="0"/>
          </a:p>
          <a:p>
            <a:pPr algn="ctr">
              <a:buNone/>
            </a:pPr>
            <a:endParaRPr lang="cs-CZ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071538" y="714356"/>
            <a:ext cx="53283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C</a:t>
            </a:r>
            <a:r>
              <a:rPr lang="cs-CZ" sz="2400" b="1" dirty="0" err="1" smtClean="0"/>
              <a:t>rystal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structure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cysteinyl</a:t>
            </a:r>
            <a:r>
              <a:rPr lang="cs-CZ" sz="2400" b="1" dirty="0" smtClean="0"/>
              <a:t>-trna </a:t>
            </a:r>
            <a:endParaRPr lang="en-US" sz="2400" b="1" dirty="0" smtClean="0"/>
          </a:p>
          <a:p>
            <a:r>
              <a:rPr lang="cs-CZ" sz="2400" b="1" dirty="0" err="1" smtClean="0"/>
              <a:t>synthetase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binary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complex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with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trnacys</a:t>
            </a:r>
            <a:r>
              <a:rPr lang="en-US" sz="2400" b="1" dirty="0" smtClean="0"/>
              <a:t>:</a:t>
            </a:r>
            <a:endParaRPr lang="cs-CZ" sz="2400" b="1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76550" y="1714500"/>
            <a:ext cx="44005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6" descr="GA33_2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2147437933" y="-2147437934"/>
            <a:ext cx="5" cy="7"/>
          </a:xfrm>
          <a:prstGeom prst="rect">
            <a:avLst/>
          </a:prstGeom>
          <a:noFill/>
        </p:spPr>
      </p:pic>
      <p:pic>
        <p:nvPicPr>
          <p:cNvPr id="3" name="Picture 1026" descr="GA33_2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28860" y="571481"/>
            <a:ext cx="6684443" cy="592878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642918"/>
            <a:ext cx="22887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Proteosynthesis</a:t>
            </a:r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initialization: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8396" y="2052637"/>
            <a:ext cx="7922694" cy="396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ovéPole 3"/>
          <p:cNvSpPr txBox="1"/>
          <p:nvPr/>
        </p:nvSpPr>
        <p:spPr>
          <a:xfrm>
            <a:off x="1214414" y="714356"/>
            <a:ext cx="1628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Elongation: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14290"/>
            <a:ext cx="4643470" cy="637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ovéPole 2"/>
          <p:cNvSpPr txBox="1"/>
          <p:nvPr/>
        </p:nvSpPr>
        <p:spPr>
          <a:xfrm>
            <a:off x="428596" y="714356"/>
            <a:ext cx="2432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Protein synthesis </a:t>
            </a:r>
          </a:p>
          <a:p>
            <a:r>
              <a:rPr lang="en-US" sz="2400" b="1" dirty="0" smtClean="0"/>
              <a:t>termination: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A33_19"/>
          <p:cNvPicPr>
            <a:picLocks noChangeAspect="1" noChangeArrowheads="1"/>
          </p:cNvPicPr>
          <p:nvPr/>
        </p:nvPicPr>
        <p:blipFill>
          <a:blip r:embed="rId2"/>
          <a:srcRect t="11069" b="9435"/>
          <a:stretch>
            <a:fillRect/>
          </a:stretch>
        </p:blipFill>
        <p:spPr bwMode="auto">
          <a:xfrm>
            <a:off x="2435631" y="214290"/>
            <a:ext cx="6067329" cy="6215106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357158" y="642918"/>
            <a:ext cx="2918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Electron microscopy </a:t>
            </a:r>
          </a:p>
          <a:p>
            <a:r>
              <a:rPr lang="en-US" sz="2400" b="1" dirty="0" smtClean="0"/>
              <a:t>picture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420</Words>
  <Application>Microsoft Office PowerPoint</Application>
  <PresentationFormat>Předvádění na obrazovce (4:3)</PresentationFormat>
  <Paragraphs>88</Paragraphs>
  <Slides>26</Slides>
  <Notes>9</Notes>
  <HiddenSlides>0</HiddenSlides>
  <MMClips>2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sady Office</vt:lpstr>
      <vt:lpstr>Biosynthesis and degradation of proteins</vt:lpstr>
      <vt:lpstr>Content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Protein folding and role of chaperones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Other protein modification</vt:lpstr>
      <vt:lpstr>Snímek 20</vt:lpstr>
      <vt:lpstr>Proteases</vt:lpstr>
      <vt:lpstr>Protein degradation systems</vt:lpstr>
      <vt:lpstr>Ubiquitin pathway I.</vt:lpstr>
      <vt:lpstr>Ubiquitin pathway II.</vt:lpstr>
      <vt:lpstr>Activation of proteases</vt:lpstr>
      <vt:lpstr>Protease inhibitors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Biosynthesis and degradation of proteins</dc:title>
  <dc:creator>Personal</dc:creator>
  <cp:lastModifiedBy>Personal</cp:lastModifiedBy>
  <cp:revision>42</cp:revision>
  <dcterms:created xsi:type="dcterms:W3CDTF">2011-11-30T20:44:42Z</dcterms:created>
  <dcterms:modified xsi:type="dcterms:W3CDTF">2011-12-01T01:46:23Z</dcterms:modified>
</cp:coreProperties>
</file>