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>
        <p:scale>
          <a:sx n="105" d="100"/>
          <a:sy n="105" d="100"/>
        </p:scale>
        <p:origin x="-116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vGS7guM1Gw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?v=41dmctXlWuQ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?v=bYioSvT33cA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Lieberman, M., Marks, A.D. MARKS’</a:t>
            </a:r>
            <a:r>
              <a:rPr lang="en-US" baseline="0" noProof="0" dirty="0" smtClean="0"/>
              <a:t> Basic medical biochemistry; A clinical approach, 3</a:t>
            </a:r>
            <a:r>
              <a:rPr lang="en-US" baseline="30000" noProof="0" dirty="0" smtClean="0"/>
              <a:t>rd</a:t>
            </a:r>
            <a:r>
              <a:rPr lang="en-US" baseline="0" noProof="0" dirty="0" smtClean="0"/>
              <a:t> edition, </a:t>
            </a:r>
            <a:r>
              <a:rPr lang="en-US" baseline="0" noProof="0" dirty="0" err="1" smtClean="0"/>
              <a:t>Wolters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Kluwer</a:t>
            </a:r>
            <a:r>
              <a:rPr lang="en-US" baseline="0" noProof="0" dirty="0" smtClean="0"/>
              <a:t>, 2009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?v=0nA2xhNiAow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cliffsnotes.com</a:t>
            </a:r>
            <a:r>
              <a:rPr lang="cs-CZ" dirty="0" smtClean="0"/>
              <a:t>/study_</a:t>
            </a:r>
            <a:r>
              <a:rPr lang="cs-CZ" dirty="0" err="1" smtClean="0"/>
              <a:t>guide</a:t>
            </a:r>
            <a:r>
              <a:rPr lang="cs-CZ" dirty="0" smtClean="0"/>
              <a:t>/PI-</a:t>
            </a:r>
            <a:r>
              <a:rPr lang="cs-CZ" dirty="0" err="1" smtClean="0"/>
              <a:t>System</a:t>
            </a:r>
            <a:r>
              <a:rPr lang="cs-CZ" dirty="0" smtClean="0"/>
              <a:t>-</a:t>
            </a:r>
            <a:r>
              <a:rPr lang="cs-CZ" dirty="0" err="1" smtClean="0"/>
              <a:t>Another</a:t>
            </a:r>
            <a:r>
              <a:rPr lang="cs-CZ" dirty="0" smtClean="0"/>
              <a:t>-</a:t>
            </a:r>
            <a:r>
              <a:rPr lang="cs-CZ" dirty="0" err="1" smtClean="0"/>
              <a:t>Second</a:t>
            </a:r>
            <a:r>
              <a:rPr lang="cs-CZ" dirty="0" smtClean="0"/>
              <a:t>-</a:t>
            </a:r>
            <a:r>
              <a:rPr lang="cs-CZ" dirty="0" err="1" smtClean="0"/>
              <a:t>Messenger.topicArticleId</a:t>
            </a:r>
            <a:r>
              <a:rPr lang="cs-CZ" dirty="0" smtClean="0"/>
              <a:t>-24594,</a:t>
            </a:r>
            <a:r>
              <a:rPr lang="cs-CZ" dirty="0" err="1" smtClean="0"/>
              <a:t>articleId</a:t>
            </a:r>
            <a:r>
              <a:rPr lang="cs-CZ" dirty="0" smtClean="0"/>
              <a:t>-24545.html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Lieberman, M., Marks, A.D. MARKS’</a:t>
            </a:r>
            <a:r>
              <a:rPr lang="en-US" baseline="0" noProof="0" dirty="0" smtClean="0"/>
              <a:t> Basic medical biochemistry; A clinical approach, 3</a:t>
            </a:r>
            <a:r>
              <a:rPr lang="en-US" baseline="30000" noProof="0" dirty="0" smtClean="0"/>
              <a:t>rd</a:t>
            </a:r>
            <a:r>
              <a:rPr lang="en-US" baseline="0" noProof="0" dirty="0" smtClean="0"/>
              <a:t> edition, </a:t>
            </a:r>
            <a:r>
              <a:rPr lang="en-US" baseline="0" noProof="0" dirty="0" err="1" smtClean="0"/>
              <a:t>Wolters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Kluwer</a:t>
            </a:r>
            <a:r>
              <a:rPr lang="en-US" baseline="0" noProof="0" dirty="0" smtClean="0"/>
              <a:t>, 2009</a:t>
            </a: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http://www.youtube.com/watch?feature=player_detailpage&amp;v=vGS7guM1Gw0</a:t>
            </a:r>
            <a:endParaRPr lang="en-US" dirty="0" smtClean="0"/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?v=806wpizgf3o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Thursday, February 23,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en-US" smtClean="0"/>
              <a:pPr/>
              <a:t>Thursday, February 23,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Thursday, February 23, 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Thursday, February 23, 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obko\Documents\FFOutput\How%20Intracellular%20Receptor%20Regulate%20Gene%20Expression.avi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obko\Documents\FFOutput\TrK%20Receptor%20Animation.avi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obko\Documents\FFOutput\MAP%20Kinase~1.avi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obko\Documents\FFOutput\Adenyl%20Cyclase%20and%20cAMP.avi" TargetMode="Externa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obko\Documents\FFOutput\Animation%20Chemical%20Synapse.avi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00199"/>
          </a:xfrm>
        </p:spPr>
        <p:txBody>
          <a:bodyPr>
            <a:normAutofit/>
          </a:bodyPr>
          <a:lstStyle/>
          <a:p>
            <a:r>
              <a:rPr lang="cs-CZ" dirty="0" smtClean="0"/>
              <a:t>Mechanismus přenosu signálu do buňky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Bruno Sopko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Intracelulární receptory</a:t>
            </a:r>
            <a:r>
              <a:rPr lang="en-US" dirty="0" smtClean="0"/>
              <a:t>- mechanism</a:t>
            </a:r>
            <a:r>
              <a:rPr lang="cs-CZ" dirty="0" err="1" smtClean="0"/>
              <a:t>us</a:t>
            </a:r>
            <a:endParaRPr lang="en-US" dirty="0" smtClean="0"/>
          </a:p>
          <a:p>
            <a:r>
              <a:rPr lang="cs-CZ" dirty="0" err="1" smtClean="0"/>
              <a:t>Nadrodina</a:t>
            </a:r>
            <a:r>
              <a:rPr lang="cs-CZ" dirty="0" smtClean="0"/>
              <a:t> receptorů S</a:t>
            </a:r>
            <a:r>
              <a:rPr lang="en-US" dirty="0" err="1" smtClean="0"/>
              <a:t>teroid</a:t>
            </a:r>
            <a:r>
              <a:rPr lang="cs-CZ" dirty="0" err="1" smtClean="0"/>
              <a:t>ních</a:t>
            </a:r>
            <a:r>
              <a:rPr lang="en-US" dirty="0" smtClean="0"/>
              <a:t>/Thyroid</a:t>
            </a:r>
            <a:r>
              <a:rPr lang="cs-CZ" dirty="0" err="1" smtClean="0"/>
              <a:t>ních</a:t>
            </a:r>
            <a:r>
              <a:rPr lang="en-US" dirty="0" smtClean="0"/>
              <a:t> </a:t>
            </a:r>
            <a:r>
              <a:rPr lang="cs-CZ" dirty="0" err="1" smtClean="0"/>
              <a:t>h</a:t>
            </a:r>
            <a:r>
              <a:rPr lang="en-US" dirty="0" err="1" smtClean="0"/>
              <a:t>ormon</a:t>
            </a:r>
            <a:r>
              <a:rPr lang="cs-CZ" dirty="0" smtClean="0"/>
              <a:t>ů</a:t>
            </a:r>
            <a:endParaRPr lang="en-US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Intracelulární receptory pro transkripční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Intracelulární receptory</a:t>
            </a:r>
            <a:r>
              <a:rPr lang="en-US" sz="3600" dirty="0" smtClean="0"/>
              <a:t>- mechanism</a:t>
            </a:r>
            <a:r>
              <a:rPr lang="cs-CZ" sz="3600" dirty="0" err="1" smtClean="0"/>
              <a:t>us</a:t>
            </a:r>
            <a:endParaRPr lang="en-US" sz="3600" dirty="0" smtClean="0"/>
          </a:p>
        </p:txBody>
      </p:sp>
      <p:pic>
        <p:nvPicPr>
          <p:cNvPr id="4" name="How Intracellular Receptor Regulate Gene Express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14575" y="1458913"/>
            <a:ext cx="45148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Umístěny převážně v jádře</a:t>
            </a:r>
            <a:endParaRPr lang="en-US" dirty="0" smtClean="0"/>
          </a:p>
          <a:p>
            <a:r>
              <a:rPr lang="cs-CZ" dirty="0" smtClean="0"/>
              <a:t>Některé se nacházejí i v </a:t>
            </a:r>
            <a:r>
              <a:rPr lang="en-US" dirty="0" smtClean="0"/>
              <a:t>cytoplasm</a:t>
            </a:r>
            <a:r>
              <a:rPr lang="cs-CZ" dirty="0" smtClean="0"/>
              <a:t>ě</a:t>
            </a:r>
            <a:r>
              <a:rPr lang="en-US" dirty="0" smtClean="0"/>
              <a:t> (</a:t>
            </a:r>
            <a:r>
              <a:rPr lang="en-US" dirty="0" err="1" smtClean="0"/>
              <a:t>glu</a:t>
            </a:r>
            <a:r>
              <a:rPr lang="cs-CZ" dirty="0" smtClean="0"/>
              <a:t>k</a:t>
            </a:r>
            <a:r>
              <a:rPr lang="en-US" dirty="0" smtClean="0"/>
              <a:t>o</a:t>
            </a:r>
            <a:r>
              <a:rPr lang="cs-CZ" dirty="0" smtClean="0"/>
              <a:t>k</a:t>
            </a:r>
            <a:r>
              <a:rPr lang="en-US" dirty="0" err="1" smtClean="0"/>
              <a:t>orti</a:t>
            </a:r>
            <a:r>
              <a:rPr lang="cs-CZ" dirty="0" smtClean="0"/>
              <a:t>k</a:t>
            </a:r>
            <a:r>
              <a:rPr lang="en-US" dirty="0" err="1" smtClean="0"/>
              <a:t>oid</a:t>
            </a:r>
            <a:r>
              <a:rPr lang="cs-CZ" dirty="0" smtClean="0"/>
              <a:t>y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cs-CZ" dirty="0" smtClean="0"/>
              <a:t>Přenášeny krví, vázané na sérový albumin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Nadrodina</a:t>
            </a:r>
            <a:r>
              <a:rPr lang="cs-CZ" sz="2400" dirty="0" smtClean="0"/>
              <a:t> receptorů S</a:t>
            </a:r>
            <a:r>
              <a:rPr lang="en-US" sz="2400" dirty="0" err="1" smtClean="0"/>
              <a:t>teroid</a:t>
            </a:r>
            <a:r>
              <a:rPr lang="cs-CZ" sz="2400" dirty="0" err="1" smtClean="0"/>
              <a:t>ních</a:t>
            </a:r>
            <a:r>
              <a:rPr lang="en-US" sz="2400" dirty="0" smtClean="0"/>
              <a:t>/Thyroid</a:t>
            </a:r>
            <a:r>
              <a:rPr lang="cs-CZ" sz="2400" dirty="0" err="1" smtClean="0"/>
              <a:t>ních</a:t>
            </a:r>
            <a:r>
              <a:rPr lang="en-US" sz="2400" dirty="0" smtClean="0"/>
              <a:t> </a:t>
            </a:r>
            <a:r>
              <a:rPr lang="cs-CZ" sz="2400" dirty="0" smtClean="0"/>
              <a:t>h</a:t>
            </a:r>
            <a:r>
              <a:rPr lang="en-US" sz="2400" dirty="0" err="1" smtClean="0"/>
              <a:t>ormon</a:t>
            </a:r>
            <a:r>
              <a:rPr lang="cs-CZ" sz="2400" dirty="0" smtClean="0"/>
              <a:t>ů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00px-Cortisol2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3027028" cy="201600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Nadrodina</a:t>
            </a:r>
            <a:r>
              <a:rPr lang="cs-CZ" sz="2000" dirty="0" smtClean="0"/>
              <a:t> receptorů S</a:t>
            </a:r>
            <a:r>
              <a:rPr lang="en-US" sz="2000" dirty="0" err="1" smtClean="0"/>
              <a:t>teroid</a:t>
            </a:r>
            <a:r>
              <a:rPr lang="cs-CZ" sz="2000" dirty="0" err="1" smtClean="0"/>
              <a:t>ních</a:t>
            </a:r>
            <a:r>
              <a:rPr lang="en-US" sz="2000" dirty="0" smtClean="0"/>
              <a:t>/Thyroid</a:t>
            </a:r>
            <a:r>
              <a:rPr lang="cs-CZ" sz="2000" dirty="0" err="1" smtClean="0"/>
              <a:t>ních</a:t>
            </a:r>
            <a:r>
              <a:rPr lang="en-US" sz="2000" dirty="0" smtClean="0"/>
              <a:t> </a:t>
            </a:r>
            <a:r>
              <a:rPr lang="cs-CZ" sz="2000" dirty="0" smtClean="0"/>
              <a:t>h</a:t>
            </a:r>
            <a:r>
              <a:rPr lang="en-US" sz="2000" dirty="0" err="1" smtClean="0"/>
              <a:t>ormon</a:t>
            </a:r>
            <a:r>
              <a:rPr lang="cs-CZ" sz="2000" dirty="0" smtClean="0"/>
              <a:t>ů</a:t>
            </a:r>
            <a:endParaRPr lang="cs-CZ" sz="23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3068960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</a:t>
            </a:r>
            <a:r>
              <a:rPr lang="en-US" dirty="0" err="1" smtClean="0"/>
              <a:t>ortisol</a:t>
            </a:r>
            <a:r>
              <a:rPr lang="en-US" dirty="0" smtClean="0"/>
              <a:t> (</a:t>
            </a:r>
            <a:r>
              <a:rPr lang="en-US" dirty="0" err="1" smtClean="0"/>
              <a:t>glu</a:t>
            </a:r>
            <a:r>
              <a:rPr lang="cs-CZ" dirty="0" smtClean="0"/>
              <a:t>k</a:t>
            </a:r>
            <a:r>
              <a:rPr lang="en-US" dirty="0" smtClean="0"/>
              <a:t>o</a:t>
            </a:r>
            <a:r>
              <a:rPr lang="cs-CZ" dirty="0" smtClean="0"/>
              <a:t>k</a:t>
            </a:r>
            <a:r>
              <a:rPr lang="en-US" dirty="0" err="1" smtClean="0"/>
              <a:t>orti</a:t>
            </a:r>
            <a:r>
              <a:rPr lang="cs-CZ" dirty="0" smtClean="0"/>
              <a:t>k</a:t>
            </a:r>
            <a:r>
              <a:rPr lang="en-US" dirty="0" err="1" smtClean="0"/>
              <a:t>oid</a:t>
            </a:r>
            <a:r>
              <a:rPr lang="en-US" dirty="0" smtClean="0"/>
              <a:t>)</a:t>
            </a:r>
          </a:p>
        </p:txBody>
      </p:sp>
      <p:pic>
        <p:nvPicPr>
          <p:cNvPr id="6" name="Obrázek 5" descr="640px-Androster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052736"/>
            <a:ext cx="2664295" cy="19149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43808" y="306896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Androsteron</a:t>
            </a:r>
            <a:r>
              <a:rPr lang="en-US" dirty="0" smtClean="0"/>
              <a:t> (steroid)</a:t>
            </a:r>
            <a:endParaRPr lang="cs-CZ" dirty="0"/>
          </a:p>
        </p:txBody>
      </p:sp>
      <p:pic>
        <p:nvPicPr>
          <p:cNvPr id="9" name="Obrázek 8" descr="1024px-(S)-Triiodthyronine_Structural_Formula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908720"/>
            <a:ext cx="3205921" cy="208823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508104" y="30689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3,3',5-</a:t>
            </a:r>
            <a:r>
              <a:rPr lang="cs-CZ" dirty="0" err="1" smtClean="0"/>
              <a:t>trijodo</a:t>
            </a:r>
            <a:r>
              <a:rPr lang="cs-CZ" dirty="0" smtClean="0"/>
              <a:t>-L-</a:t>
            </a:r>
            <a:r>
              <a:rPr lang="cs-CZ" dirty="0" err="1" smtClean="0"/>
              <a:t>thyronine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(thyroid)</a:t>
            </a:r>
            <a:endParaRPr lang="cs-CZ" dirty="0"/>
          </a:p>
        </p:txBody>
      </p:sp>
      <p:pic>
        <p:nvPicPr>
          <p:cNvPr id="11" name="Obrázek 10" descr="1000px-All-trans-Retinsäure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861048"/>
            <a:ext cx="3721307" cy="112471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39552" y="5229200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cs-CZ" dirty="0" err="1" smtClean="0"/>
              <a:t>ll</a:t>
            </a:r>
            <a:r>
              <a:rPr lang="cs-CZ" dirty="0" smtClean="0"/>
              <a:t>-</a:t>
            </a:r>
            <a:r>
              <a:rPr lang="cs-CZ" i="1" dirty="0" smtClean="0"/>
              <a:t>trans</a:t>
            </a:r>
            <a:r>
              <a:rPr lang="en-US" dirty="0" smtClean="0"/>
              <a:t> </a:t>
            </a:r>
            <a:r>
              <a:rPr lang="cs-CZ" dirty="0" smtClean="0"/>
              <a:t>retinolová kyselina</a:t>
            </a:r>
            <a:r>
              <a:rPr lang="en-US" dirty="0" smtClean="0"/>
              <a:t> (retinoid)</a:t>
            </a:r>
            <a:endParaRPr lang="cs-CZ" dirty="0"/>
          </a:p>
        </p:txBody>
      </p:sp>
      <p:pic>
        <p:nvPicPr>
          <p:cNvPr id="13" name="Obrázek 12" descr="1000px-Ergocalciferol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573016"/>
            <a:ext cx="2844633" cy="304375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308304" y="551723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Vitamin D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/>
              <a:t>Hlavní typy</a:t>
            </a:r>
            <a:endParaRPr lang="en-US" dirty="0" smtClean="0"/>
          </a:p>
          <a:p>
            <a:r>
              <a:rPr lang="en-US" dirty="0" smtClean="0"/>
              <a:t>Tyro</a:t>
            </a:r>
            <a:r>
              <a:rPr lang="cs-CZ" dirty="0" smtClean="0"/>
              <a:t>s</a:t>
            </a:r>
            <a:r>
              <a:rPr lang="en-US" dirty="0" smtClean="0"/>
              <a:t>in Kin</a:t>
            </a:r>
            <a:r>
              <a:rPr lang="cs-CZ" dirty="0" err="1" smtClean="0"/>
              <a:t>ázové</a:t>
            </a:r>
            <a:r>
              <a:rPr lang="en-US" dirty="0" smtClean="0"/>
              <a:t> receptor</a:t>
            </a:r>
            <a:r>
              <a:rPr lang="cs-CZ" dirty="0" smtClean="0"/>
              <a:t>y</a:t>
            </a:r>
            <a:endParaRPr lang="en-US" dirty="0" smtClean="0"/>
          </a:p>
          <a:p>
            <a:r>
              <a:rPr lang="en-US" dirty="0" smtClean="0"/>
              <a:t>JAK-STAT </a:t>
            </a:r>
            <a:r>
              <a:rPr lang="en-US" dirty="0" smtClean="0"/>
              <a:t>receptor</a:t>
            </a:r>
            <a:r>
              <a:rPr lang="cs-CZ" dirty="0" smtClean="0"/>
              <a:t>y</a:t>
            </a:r>
            <a:endParaRPr lang="en-US" dirty="0" smtClean="0"/>
          </a:p>
          <a:p>
            <a:r>
              <a:rPr lang="en-US" dirty="0" smtClean="0"/>
              <a:t>Receptor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Serin</a:t>
            </a:r>
            <a:r>
              <a:rPr lang="cs-CZ" dirty="0" smtClean="0"/>
              <a:t>o</a:t>
            </a:r>
            <a:r>
              <a:rPr lang="en-US" dirty="0" smtClean="0"/>
              <a:t>-</a:t>
            </a:r>
            <a:r>
              <a:rPr lang="en-US" dirty="0" err="1" smtClean="0"/>
              <a:t>Threonin</a:t>
            </a:r>
            <a:r>
              <a:rPr lang="cs-CZ" dirty="0" err="1" smtClean="0"/>
              <a:t>ových</a:t>
            </a:r>
            <a:r>
              <a:rPr lang="en-US" dirty="0" smtClean="0"/>
              <a:t> Kin</a:t>
            </a:r>
            <a:r>
              <a:rPr lang="cs-CZ" dirty="0" err="1" smtClean="0"/>
              <a:t>áz</a:t>
            </a:r>
            <a:endParaRPr lang="en-US" dirty="0" smtClean="0"/>
          </a:p>
          <a:p>
            <a:r>
              <a:rPr lang="en-US" dirty="0" err="1" smtClean="0"/>
              <a:t>Heptaheli</a:t>
            </a:r>
            <a:r>
              <a:rPr lang="cs-CZ" dirty="0" err="1" smtClean="0"/>
              <a:t>ká</a:t>
            </a:r>
            <a:r>
              <a:rPr lang="en-US" dirty="0" smtClean="0"/>
              <a:t>l</a:t>
            </a:r>
            <a:r>
              <a:rPr lang="cs-CZ" dirty="0" smtClean="0"/>
              <a:t>ní</a:t>
            </a:r>
            <a:r>
              <a:rPr lang="en-US" dirty="0" smtClean="0"/>
              <a:t> receptor</a:t>
            </a:r>
            <a:r>
              <a:rPr lang="cs-CZ" dirty="0" smtClean="0"/>
              <a:t>y</a:t>
            </a:r>
            <a:endParaRPr lang="en-US" dirty="0" smtClean="0"/>
          </a:p>
          <a:p>
            <a:r>
              <a:rPr lang="cs-CZ" dirty="0" smtClean="0"/>
              <a:t>Změny v odpovědi na chemické signály</a:t>
            </a:r>
            <a:endParaRPr lang="en-US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Receptory plazmatické membrány a transdukce signálu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Iontový kanál</a:t>
            </a:r>
            <a:endParaRPr lang="en-US" dirty="0" smtClean="0"/>
          </a:p>
          <a:p>
            <a:r>
              <a:rPr lang="en-US" dirty="0" smtClean="0"/>
              <a:t>Kin</a:t>
            </a:r>
            <a:r>
              <a:rPr lang="cs-CZ" dirty="0" err="1" smtClean="0"/>
              <a:t>ázy</a:t>
            </a:r>
            <a:r>
              <a:rPr lang="en-US" dirty="0" smtClean="0"/>
              <a:t> </a:t>
            </a:r>
            <a:r>
              <a:rPr lang="cs-CZ" dirty="0" smtClean="0"/>
              <a:t>nebo</a:t>
            </a:r>
            <a:r>
              <a:rPr lang="en-US" dirty="0" smtClean="0"/>
              <a:t> </a:t>
            </a:r>
            <a:r>
              <a:rPr lang="cs-CZ" dirty="0" smtClean="0"/>
              <a:t>s </a:t>
            </a:r>
            <a:r>
              <a:rPr lang="en-US" dirty="0" smtClean="0"/>
              <a:t>Kin</a:t>
            </a:r>
            <a:r>
              <a:rPr lang="cs-CZ" dirty="0" err="1" smtClean="0"/>
              <a:t>ázami</a:t>
            </a:r>
            <a:r>
              <a:rPr lang="en-US" dirty="0" smtClean="0"/>
              <a:t> </a:t>
            </a:r>
            <a:r>
              <a:rPr lang="cs-CZ" dirty="0" smtClean="0"/>
              <a:t>interagující</a:t>
            </a:r>
            <a:r>
              <a:rPr lang="en-US" dirty="0" smtClean="0"/>
              <a:t> receptor</a:t>
            </a:r>
            <a:r>
              <a:rPr lang="cs-CZ" dirty="0" smtClean="0"/>
              <a:t>y</a:t>
            </a:r>
            <a:endParaRPr lang="en-US" dirty="0" smtClean="0"/>
          </a:p>
          <a:p>
            <a:r>
              <a:rPr lang="en-US" dirty="0" err="1" smtClean="0"/>
              <a:t>Heptaheli</a:t>
            </a:r>
            <a:r>
              <a:rPr lang="cs-CZ" dirty="0" err="1" smtClean="0"/>
              <a:t>ká</a:t>
            </a:r>
            <a:r>
              <a:rPr lang="en-US" dirty="0" smtClean="0"/>
              <a:t>l</a:t>
            </a:r>
            <a:r>
              <a:rPr lang="cs-CZ" dirty="0" smtClean="0"/>
              <a:t>ní</a:t>
            </a:r>
            <a:r>
              <a:rPr lang="en-US" dirty="0" smtClean="0"/>
              <a:t> receptor</a:t>
            </a:r>
            <a:r>
              <a:rPr lang="cs-CZ" dirty="0" smtClean="0"/>
              <a:t>y</a:t>
            </a:r>
            <a:r>
              <a:rPr lang="en-US" dirty="0" smtClean="0"/>
              <a:t> (second messenger)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Hlavní typy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Tyro</a:t>
            </a:r>
            <a:r>
              <a:rPr lang="cs-CZ" dirty="0" smtClean="0"/>
              <a:t>s</a:t>
            </a:r>
            <a:r>
              <a:rPr lang="en-US" dirty="0" smtClean="0"/>
              <a:t>in Kin</a:t>
            </a:r>
            <a:r>
              <a:rPr lang="cs-CZ" dirty="0" err="1" smtClean="0"/>
              <a:t>ázové</a:t>
            </a:r>
            <a:r>
              <a:rPr lang="en-US" dirty="0" smtClean="0"/>
              <a:t> receptor</a:t>
            </a:r>
            <a:r>
              <a:rPr lang="cs-CZ" dirty="0" smtClean="0"/>
              <a:t>y</a:t>
            </a:r>
            <a:endParaRPr lang="en-US" dirty="0" smtClean="0"/>
          </a:p>
        </p:txBody>
      </p:sp>
      <p:pic>
        <p:nvPicPr>
          <p:cNvPr id="6" name="TrK Receptor Anima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1680" y="1556792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 </a:t>
            </a:r>
            <a:r>
              <a:rPr lang="cs-CZ" dirty="0" smtClean="0"/>
              <a:t>a </a:t>
            </a:r>
            <a:r>
              <a:rPr lang="en-US" dirty="0" smtClean="0"/>
              <a:t>MAP Kin</a:t>
            </a:r>
            <a:r>
              <a:rPr lang="cs-CZ" dirty="0" err="1" smtClean="0"/>
              <a:t>ázová</a:t>
            </a:r>
            <a:r>
              <a:rPr lang="en-US" dirty="0" smtClean="0"/>
              <a:t> </a:t>
            </a:r>
            <a:r>
              <a:rPr lang="cs-CZ" dirty="0" smtClean="0"/>
              <a:t>cesta</a:t>
            </a:r>
            <a:endParaRPr lang="en-US" dirty="0" smtClean="0"/>
          </a:p>
          <a:p>
            <a:r>
              <a:rPr lang="cs-CZ" dirty="0" smtClean="0"/>
              <a:t>F</a:t>
            </a:r>
            <a:r>
              <a:rPr lang="en-US" dirty="0" err="1" smtClean="0"/>
              <a:t>os</a:t>
            </a:r>
            <a:r>
              <a:rPr lang="cs-CZ" dirty="0" smtClean="0"/>
              <a:t>f</a:t>
            </a:r>
            <a:r>
              <a:rPr lang="en-US" dirty="0" err="1" smtClean="0"/>
              <a:t>atidylino</a:t>
            </a:r>
            <a:r>
              <a:rPr lang="cs-CZ" dirty="0" smtClean="0"/>
              <a:t>z</a:t>
            </a:r>
            <a:r>
              <a:rPr lang="en-US" dirty="0" err="1" smtClean="0"/>
              <a:t>itol</a:t>
            </a:r>
            <a:r>
              <a:rPr lang="en-US" dirty="0" smtClean="0"/>
              <a:t> </a:t>
            </a:r>
            <a:r>
              <a:rPr lang="cs-CZ" dirty="0" smtClean="0"/>
              <a:t>f</a:t>
            </a:r>
            <a:r>
              <a:rPr lang="en-US" dirty="0" err="1" smtClean="0"/>
              <a:t>os</a:t>
            </a:r>
            <a:r>
              <a:rPr lang="cs-CZ" dirty="0" err="1" smtClean="0"/>
              <a:t>fá</a:t>
            </a:r>
            <a:r>
              <a:rPr lang="en-US" dirty="0" smtClean="0"/>
              <a:t>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cs-CZ" dirty="0" smtClean="0"/>
              <a:t>v transdukci s</a:t>
            </a:r>
            <a:r>
              <a:rPr lang="en-US" dirty="0" err="1" smtClean="0"/>
              <a:t>ign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smtClean="0"/>
              <a:t>u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cs-CZ" dirty="0" smtClean="0"/>
              <a:t>z</a:t>
            </a:r>
            <a:r>
              <a:rPr lang="en-US" dirty="0" err="1" smtClean="0"/>
              <a:t>ulin</a:t>
            </a:r>
            <a:r>
              <a:rPr lang="cs-CZ" dirty="0" err="1" smtClean="0"/>
              <a:t>ový</a:t>
            </a:r>
            <a:r>
              <a:rPr lang="en-US" dirty="0" smtClean="0"/>
              <a:t> Receptor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Tyro</a:t>
            </a:r>
            <a:r>
              <a:rPr lang="cs-CZ" dirty="0" smtClean="0"/>
              <a:t>s</a:t>
            </a:r>
            <a:r>
              <a:rPr lang="en-US" dirty="0" smtClean="0"/>
              <a:t>in Kin</a:t>
            </a:r>
            <a:r>
              <a:rPr lang="cs-CZ" dirty="0" err="1" smtClean="0"/>
              <a:t>ázové</a:t>
            </a:r>
            <a:r>
              <a:rPr lang="en-US" dirty="0" smtClean="0"/>
              <a:t> receptor</a:t>
            </a:r>
            <a:r>
              <a:rPr lang="cs-CZ" dirty="0" smtClean="0"/>
              <a:t>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328592"/>
          </a:xfrm>
        </p:spPr>
        <p:txBody>
          <a:bodyPr>
            <a:noAutofit/>
          </a:bodyPr>
          <a:lstStyle/>
          <a:p>
            <a:r>
              <a:rPr lang="cs-CZ" sz="1800" dirty="0" smtClean="0"/>
              <a:t>Každá</a:t>
            </a:r>
            <a:r>
              <a:rPr lang="en-US" sz="1800" dirty="0" smtClean="0"/>
              <a:t> MAP kin</a:t>
            </a:r>
            <a:r>
              <a:rPr lang="cs-CZ" sz="1800" dirty="0" err="1" smtClean="0"/>
              <a:t>ázová</a:t>
            </a:r>
            <a:r>
              <a:rPr lang="en-US" sz="1800" dirty="0" smtClean="0"/>
              <a:t> </a:t>
            </a:r>
            <a:r>
              <a:rPr lang="cs-CZ" sz="1800" dirty="0" smtClean="0"/>
              <a:t>cesta</a:t>
            </a:r>
            <a:r>
              <a:rPr lang="en-US" sz="1800" dirty="0" smtClean="0"/>
              <a:t> </a:t>
            </a:r>
            <a:r>
              <a:rPr lang="cs-CZ" sz="1800" dirty="0" smtClean="0"/>
              <a:t>začíná</a:t>
            </a:r>
            <a:r>
              <a:rPr lang="en-US" sz="1800" dirty="0" smtClean="0"/>
              <a:t> </a:t>
            </a:r>
            <a:r>
              <a:rPr lang="cs-CZ" sz="1800" dirty="0" smtClean="0"/>
              <a:t>aktivací</a:t>
            </a:r>
            <a:r>
              <a:rPr lang="en-US" sz="1800" dirty="0" smtClean="0"/>
              <a:t> GEF</a:t>
            </a:r>
            <a:r>
              <a:rPr lang="cs-CZ" sz="1800" dirty="0" smtClean="0"/>
              <a:t> proteinu</a:t>
            </a:r>
            <a:r>
              <a:rPr lang="en-US" sz="1800" dirty="0" smtClean="0"/>
              <a:t> </a:t>
            </a:r>
            <a:r>
              <a:rPr lang="cs-CZ" sz="1800" dirty="0" smtClean="0"/>
              <a:t>(</a:t>
            </a:r>
            <a:r>
              <a:rPr lang="en-US" sz="1800" dirty="0" smtClean="0"/>
              <a:t>Guanine Nucleotide Exchange Factor</a:t>
            </a:r>
            <a:r>
              <a:rPr lang="cs-CZ" sz="1800" dirty="0" smtClean="0"/>
              <a:t>)</a:t>
            </a:r>
            <a:r>
              <a:rPr lang="en-US" sz="1800" dirty="0" smtClean="0"/>
              <a:t>.</a:t>
            </a:r>
            <a:r>
              <a:rPr lang="cs-CZ" sz="1800" dirty="0" smtClean="0"/>
              <a:t> V </a:t>
            </a:r>
            <a:r>
              <a:rPr lang="en-US" sz="1800" dirty="0" smtClean="0"/>
              <a:t> </a:t>
            </a:r>
            <a:r>
              <a:rPr lang="cs-CZ" sz="1800" dirty="0" smtClean="0"/>
              <a:t>tomto</a:t>
            </a:r>
            <a:r>
              <a:rPr lang="en-US" sz="1800" dirty="0" smtClean="0"/>
              <a:t> </a:t>
            </a:r>
            <a:r>
              <a:rPr lang="cs-CZ" sz="1800" dirty="0" smtClean="0"/>
              <a:t>příkladu</a:t>
            </a:r>
            <a:r>
              <a:rPr lang="en-US" sz="1800" dirty="0" smtClean="0"/>
              <a:t> </a:t>
            </a:r>
            <a:r>
              <a:rPr lang="cs-CZ" sz="1800" dirty="0" smtClean="0"/>
              <a:t>vidíme </a:t>
            </a:r>
            <a:r>
              <a:rPr lang="en-US" sz="1800" dirty="0" smtClean="0"/>
              <a:t>a</a:t>
            </a:r>
            <a:r>
              <a:rPr lang="cs-CZ" sz="1800" dirty="0" smtClean="0"/>
              <a:t>k</a:t>
            </a:r>
            <a:r>
              <a:rPr lang="en-US" sz="1800" dirty="0" err="1" smtClean="0"/>
              <a:t>tiva</a:t>
            </a:r>
            <a:r>
              <a:rPr lang="cs-CZ" sz="1800" dirty="0" err="1" smtClean="0"/>
              <a:t>ci</a:t>
            </a:r>
            <a:r>
              <a:rPr lang="en-US" sz="1800" dirty="0" smtClean="0"/>
              <a:t> GEF T</a:t>
            </a:r>
            <a:r>
              <a:rPr lang="cs-CZ" sz="1800" dirty="0" smtClean="0"/>
              <a:t>-buněčného a</a:t>
            </a:r>
            <a:r>
              <a:rPr lang="en-US" sz="1800" dirty="0" err="1" smtClean="0"/>
              <a:t>dapt</a:t>
            </a:r>
            <a:r>
              <a:rPr lang="cs-CZ" sz="1800" dirty="0" smtClean="0"/>
              <a:t>o</a:t>
            </a:r>
            <a:r>
              <a:rPr lang="en-US" sz="1800" dirty="0" smtClean="0"/>
              <a:t>r</a:t>
            </a:r>
            <a:r>
              <a:rPr lang="cs-CZ" sz="1800" dirty="0" err="1" smtClean="0"/>
              <a:t>ového</a:t>
            </a:r>
            <a:r>
              <a:rPr lang="en-US" sz="1800" dirty="0" smtClean="0"/>
              <a:t> protein</a:t>
            </a:r>
            <a:r>
              <a:rPr lang="cs-CZ" sz="1800" dirty="0" smtClean="0"/>
              <a:t>u</a:t>
            </a:r>
            <a:r>
              <a:rPr lang="en-US" sz="1800" dirty="0" smtClean="0"/>
              <a:t> LAT,</a:t>
            </a:r>
            <a:r>
              <a:rPr lang="cs-CZ" sz="1800" dirty="0" smtClean="0"/>
              <a:t> který</a:t>
            </a:r>
            <a:r>
              <a:rPr lang="en-US" sz="1800" dirty="0" smtClean="0"/>
              <a:t> </a:t>
            </a:r>
            <a:r>
              <a:rPr lang="cs-CZ" sz="1800" dirty="0" smtClean="0"/>
              <a:t>spojuje</a:t>
            </a:r>
            <a:r>
              <a:rPr lang="en-US" sz="1800" dirty="0" smtClean="0"/>
              <a:t> </a:t>
            </a:r>
            <a:r>
              <a:rPr lang="en-US" sz="1800" dirty="0" err="1" smtClean="0"/>
              <a:t>ligand</a:t>
            </a:r>
            <a:r>
              <a:rPr lang="en-US" sz="1800" dirty="0" smtClean="0"/>
              <a:t> </a:t>
            </a:r>
            <a:r>
              <a:rPr lang="cs-CZ" sz="1800" dirty="0" smtClean="0"/>
              <a:t>vázaný na </a:t>
            </a:r>
            <a:r>
              <a:rPr lang="en-US" sz="1800" dirty="0" smtClean="0"/>
              <a:t>T</a:t>
            </a:r>
            <a:r>
              <a:rPr lang="cs-CZ" sz="1800" dirty="0" smtClean="0"/>
              <a:t>-buněčný</a:t>
            </a:r>
            <a:r>
              <a:rPr lang="en-US" sz="1800" dirty="0" smtClean="0"/>
              <a:t> receptor </a:t>
            </a:r>
            <a:r>
              <a:rPr lang="cs-CZ" sz="1800" dirty="0" smtClean="0"/>
              <a:t>s</a:t>
            </a:r>
            <a:r>
              <a:rPr lang="en-US" sz="1800" dirty="0" smtClean="0"/>
              <a:t> MAP kin</a:t>
            </a:r>
            <a:r>
              <a:rPr lang="cs-CZ" sz="1800" dirty="0" err="1" smtClean="0"/>
              <a:t>ázovou</a:t>
            </a:r>
            <a:r>
              <a:rPr lang="en-US" sz="1800" dirty="0" smtClean="0"/>
              <a:t> </a:t>
            </a:r>
            <a:r>
              <a:rPr lang="cs-CZ" sz="1800" dirty="0" smtClean="0"/>
              <a:t>cestou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GEF protein</a:t>
            </a:r>
            <a:r>
              <a:rPr lang="cs-CZ" sz="1800" dirty="0" smtClean="0"/>
              <a:t>y</a:t>
            </a:r>
            <a:r>
              <a:rPr lang="en-US" sz="1800" dirty="0" smtClean="0"/>
              <a:t> a</a:t>
            </a:r>
            <a:r>
              <a:rPr lang="cs-CZ" sz="1800" dirty="0" err="1" smtClean="0"/>
              <a:t>ktivují</a:t>
            </a:r>
            <a:r>
              <a:rPr lang="en-US" sz="1800" dirty="0" smtClean="0"/>
              <a:t> </a:t>
            </a:r>
            <a:r>
              <a:rPr lang="cs-CZ" sz="1800" dirty="0" smtClean="0"/>
              <a:t>malé</a:t>
            </a:r>
            <a:r>
              <a:rPr lang="en-US" sz="1800" dirty="0" smtClean="0"/>
              <a:t> G protein</a:t>
            </a:r>
            <a:r>
              <a:rPr lang="cs-CZ" sz="1800" dirty="0" smtClean="0"/>
              <a:t>y</a:t>
            </a:r>
            <a:r>
              <a:rPr lang="en-US" sz="1800" dirty="0" smtClean="0"/>
              <a:t> </a:t>
            </a:r>
            <a:r>
              <a:rPr lang="cs-CZ" sz="1800" dirty="0" smtClean="0"/>
              <a:t>výměnou</a:t>
            </a:r>
            <a:r>
              <a:rPr lang="en-US" sz="1800" dirty="0" smtClean="0"/>
              <a:t> GDP </a:t>
            </a:r>
            <a:r>
              <a:rPr lang="cs-CZ" sz="1800" dirty="0" smtClean="0"/>
              <a:t>vázaného na</a:t>
            </a:r>
            <a:r>
              <a:rPr lang="en-US" sz="1800" dirty="0" smtClean="0"/>
              <a:t> G protein </a:t>
            </a:r>
            <a:r>
              <a:rPr lang="cs-CZ" sz="1800" dirty="0" smtClean="0"/>
              <a:t>za</a:t>
            </a:r>
            <a:r>
              <a:rPr lang="en-US" sz="1800" dirty="0" smtClean="0"/>
              <a:t> GTP.</a:t>
            </a:r>
            <a:r>
              <a:rPr lang="cs-CZ" sz="1800" dirty="0" smtClean="0"/>
              <a:t> S navázaným</a:t>
            </a:r>
            <a:r>
              <a:rPr lang="en-US" sz="1800" dirty="0" smtClean="0"/>
              <a:t> GTP </a:t>
            </a:r>
            <a:r>
              <a:rPr lang="cs-CZ" sz="1800" dirty="0" smtClean="0"/>
              <a:t>je tento</a:t>
            </a:r>
            <a:r>
              <a:rPr lang="en-US" sz="1800" dirty="0" smtClean="0"/>
              <a:t> G protein </a:t>
            </a:r>
            <a:r>
              <a:rPr lang="cs-CZ" sz="1800" dirty="0" smtClean="0"/>
              <a:t>aktivní </a:t>
            </a:r>
            <a:r>
              <a:rPr lang="en-US" sz="1800" dirty="0" smtClean="0"/>
              <a:t>a</a:t>
            </a:r>
            <a:r>
              <a:rPr lang="cs-CZ" sz="1800" dirty="0" smtClean="0"/>
              <a:t> může</a:t>
            </a:r>
            <a:r>
              <a:rPr lang="en-US" sz="1800" dirty="0" smtClean="0"/>
              <a:t> a</a:t>
            </a:r>
            <a:r>
              <a:rPr lang="cs-CZ" sz="1800" dirty="0" err="1" smtClean="0"/>
              <a:t>ktivovat</a:t>
            </a:r>
            <a:r>
              <a:rPr lang="en-US" sz="1800" dirty="0" smtClean="0"/>
              <a:t> </a:t>
            </a:r>
            <a:r>
              <a:rPr lang="cs-CZ" sz="1800" dirty="0" smtClean="0"/>
              <a:t>další</a:t>
            </a:r>
            <a:r>
              <a:rPr lang="en-US" sz="1800" dirty="0" smtClean="0"/>
              <a:t> protein</a:t>
            </a:r>
            <a:r>
              <a:rPr lang="cs-CZ" sz="1800" dirty="0" smtClean="0"/>
              <a:t>y</a:t>
            </a:r>
            <a:r>
              <a:rPr lang="en-US" sz="1800" dirty="0" smtClean="0"/>
              <a:t>.</a:t>
            </a:r>
          </a:p>
          <a:p>
            <a:r>
              <a:rPr lang="cs-CZ" sz="1800" dirty="0" smtClean="0"/>
              <a:t>V </a:t>
            </a:r>
            <a:r>
              <a:rPr lang="en-US" sz="1800" dirty="0" smtClean="0"/>
              <a:t>MAP kin</a:t>
            </a:r>
            <a:r>
              <a:rPr lang="cs-CZ" sz="1800" dirty="0" err="1" smtClean="0"/>
              <a:t>ázové</a:t>
            </a:r>
            <a:r>
              <a:rPr lang="en-US" sz="1800" dirty="0" smtClean="0"/>
              <a:t> </a:t>
            </a:r>
            <a:r>
              <a:rPr lang="cs-CZ" sz="1800" dirty="0" smtClean="0"/>
              <a:t>cestě</a:t>
            </a:r>
            <a:r>
              <a:rPr lang="en-US" sz="1800" dirty="0" smtClean="0"/>
              <a:t> protein </a:t>
            </a:r>
            <a:r>
              <a:rPr lang="cs-CZ" sz="1800" dirty="0" smtClean="0"/>
              <a:t>aktivovaný</a:t>
            </a:r>
            <a:r>
              <a:rPr lang="en-US" sz="1800" dirty="0" smtClean="0"/>
              <a:t> </a:t>
            </a:r>
            <a:r>
              <a:rPr lang="cs-CZ" sz="1800" dirty="0" smtClean="0"/>
              <a:t>malým</a:t>
            </a:r>
            <a:r>
              <a:rPr lang="en-US" sz="1800" dirty="0" smtClean="0"/>
              <a:t> G protein</a:t>
            </a:r>
            <a:r>
              <a:rPr lang="cs-CZ" sz="1800" dirty="0" err="1" smtClean="0"/>
              <a:t>em</a:t>
            </a:r>
            <a:r>
              <a:rPr lang="en-US" sz="1800" dirty="0" smtClean="0"/>
              <a:t> </a:t>
            </a:r>
            <a:r>
              <a:rPr lang="cs-CZ" sz="1800" dirty="0" smtClean="0"/>
              <a:t>je </a:t>
            </a:r>
            <a:r>
              <a:rPr lang="en-US" sz="1800" dirty="0" smtClean="0"/>
              <a:t>MAP </a:t>
            </a:r>
            <a:r>
              <a:rPr lang="cs-CZ" sz="1800" dirty="0" smtClean="0"/>
              <a:t>k</a:t>
            </a:r>
            <a:r>
              <a:rPr lang="en-US" sz="1800" dirty="0" smtClean="0"/>
              <a:t>in</a:t>
            </a:r>
            <a:r>
              <a:rPr lang="cs-CZ" sz="1800" dirty="0" err="1" smtClean="0"/>
              <a:t>áza</a:t>
            </a:r>
            <a:r>
              <a:rPr lang="en-US" sz="1800" dirty="0" smtClean="0"/>
              <a:t> kin</a:t>
            </a:r>
            <a:r>
              <a:rPr lang="cs-CZ" sz="1800" dirty="0" err="1" smtClean="0"/>
              <a:t>áza</a:t>
            </a:r>
            <a:r>
              <a:rPr lang="en-US" sz="1800" dirty="0" smtClean="0"/>
              <a:t> kin</a:t>
            </a:r>
            <a:r>
              <a:rPr lang="cs-CZ" sz="1800" dirty="0" err="1" smtClean="0"/>
              <a:t>áza</a:t>
            </a:r>
            <a:r>
              <a:rPr lang="en-US" sz="1800" dirty="0" smtClean="0"/>
              <a:t> </a:t>
            </a:r>
            <a:r>
              <a:rPr lang="cs-CZ" sz="1800" dirty="0" smtClean="0"/>
              <a:t>(</a:t>
            </a:r>
            <a:r>
              <a:rPr lang="en-US" sz="1800" dirty="0" smtClean="0"/>
              <a:t>MAPKKK</a:t>
            </a:r>
            <a:r>
              <a:rPr lang="cs-CZ" sz="1800" dirty="0" smtClean="0"/>
              <a:t>)</a:t>
            </a:r>
            <a:r>
              <a:rPr lang="en-US" sz="1800" dirty="0" smtClean="0"/>
              <a:t>.</a:t>
            </a:r>
          </a:p>
          <a:p>
            <a:r>
              <a:rPr lang="cs-CZ" sz="1800" dirty="0" smtClean="0"/>
              <a:t>A</a:t>
            </a:r>
            <a:r>
              <a:rPr lang="en-US" sz="1800" dirty="0" err="1" smtClean="0"/>
              <a:t>ctiv</a:t>
            </a:r>
            <a:r>
              <a:rPr lang="cs-CZ" sz="1800" dirty="0" err="1" smtClean="0"/>
              <a:t>ovaná</a:t>
            </a:r>
            <a:r>
              <a:rPr lang="en-US" sz="1800" dirty="0" smtClean="0"/>
              <a:t> MAPKKK </a:t>
            </a:r>
            <a:r>
              <a:rPr lang="cs-CZ" sz="1800" dirty="0" smtClean="0"/>
              <a:t>dále</a:t>
            </a:r>
            <a:r>
              <a:rPr lang="en-US" sz="1800" dirty="0" smtClean="0"/>
              <a:t> </a:t>
            </a:r>
            <a:r>
              <a:rPr lang="cs-CZ" sz="1800" dirty="0" smtClean="0"/>
              <a:t>f</a:t>
            </a:r>
            <a:r>
              <a:rPr lang="en-US" sz="1800" dirty="0" err="1" smtClean="0"/>
              <a:t>os</a:t>
            </a:r>
            <a:r>
              <a:rPr lang="cs-CZ" sz="1800" dirty="0" smtClean="0"/>
              <a:t>f</a:t>
            </a:r>
            <a:r>
              <a:rPr lang="en-US" sz="1800" dirty="0" err="1" smtClean="0"/>
              <a:t>oryl</a:t>
            </a:r>
            <a:r>
              <a:rPr lang="cs-CZ" sz="1800" dirty="0" err="1" smtClean="0"/>
              <a:t>uje</a:t>
            </a:r>
            <a:r>
              <a:rPr lang="en-US" sz="1800" dirty="0" smtClean="0"/>
              <a:t> </a:t>
            </a:r>
            <a:r>
              <a:rPr lang="cs-CZ" sz="1800" dirty="0" smtClean="0"/>
              <a:t>druhou</a:t>
            </a:r>
            <a:r>
              <a:rPr lang="en-US" sz="1800" dirty="0" smtClean="0"/>
              <a:t> kin</a:t>
            </a:r>
            <a:r>
              <a:rPr lang="cs-CZ" sz="1800" dirty="0" err="1" smtClean="0"/>
              <a:t>ázu</a:t>
            </a:r>
            <a:r>
              <a:rPr lang="cs-CZ" sz="1800" dirty="0" smtClean="0"/>
              <a:t> - </a:t>
            </a:r>
            <a:r>
              <a:rPr lang="en-US" sz="1800" dirty="0" smtClean="0"/>
              <a:t> MAP kin</a:t>
            </a:r>
            <a:r>
              <a:rPr lang="cs-CZ" sz="1800" dirty="0" err="1" smtClean="0"/>
              <a:t>ázu</a:t>
            </a:r>
            <a:r>
              <a:rPr lang="en-US" sz="1800" dirty="0" smtClean="0"/>
              <a:t> kin</a:t>
            </a:r>
            <a:r>
              <a:rPr lang="cs-CZ" sz="1800" dirty="0" err="1" smtClean="0"/>
              <a:t>ázu</a:t>
            </a:r>
            <a:r>
              <a:rPr lang="en-US" sz="1800" dirty="0" smtClean="0"/>
              <a:t> </a:t>
            </a:r>
            <a:r>
              <a:rPr lang="cs-CZ" sz="1800" dirty="0" smtClean="0"/>
              <a:t>(</a:t>
            </a:r>
            <a:r>
              <a:rPr lang="en-US" sz="1800" dirty="0" smtClean="0"/>
              <a:t>MAPKK</a:t>
            </a:r>
            <a:r>
              <a:rPr lang="cs-CZ" sz="1800" dirty="0" smtClean="0"/>
              <a:t>)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MAPKK </a:t>
            </a:r>
            <a:r>
              <a:rPr lang="cs-CZ" sz="1800" dirty="0" smtClean="0"/>
              <a:t>je</a:t>
            </a:r>
            <a:r>
              <a:rPr lang="en-US" sz="1800" dirty="0" smtClean="0"/>
              <a:t> kin</a:t>
            </a:r>
            <a:r>
              <a:rPr lang="cs-CZ" sz="1800" dirty="0" err="1" smtClean="0"/>
              <a:t>áza</a:t>
            </a:r>
            <a:r>
              <a:rPr lang="cs-CZ" sz="1800" dirty="0" smtClean="0"/>
              <a:t> s dvojí funkcí – je schopna</a:t>
            </a:r>
            <a:r>
              <a:rPr lang="en-US" sz="1800" dirty="0" smtClean="0"/>
              <a:t> </a:t>
            </a:r>
            <a:r>
              <a:rPr lang="cs-CZ" sz="1800" dirty="0" smtClean="0"/>
              <a:t>f</a:t>
            </a:r>
            <a:r>
              <a:rPr lang="en-US" sz="1800" dirty="0" err="1" smtClean="0"/>
              <a:t>os</a:t>
            </a:r>
            <a:r>
              <a:rPr lang="cs-CZ" sz="1800" dirty="0" smtClean="0"/>
              <a:t>f</a:t>
            </a:r>
            <a:r>
              <a:rPr lang="en-US" sz="1800" dirty="0" err="1" smtClean="0"/>
              <a:t>oryl</a:t>
            </a:r>
            <a:r>
              <a:rPr lang="cs-CZ" sz="1800" dirty="0" err="1" smtClean="0"/>
              <a:t>ovat</a:t>
            </a:r>
            <a:r>
              <a:rPr lang="en-US" sz="1800" dirty="0" smtClean="0"/>
              <a:t> </a:t>
            </a:r>
            <a:r>
              <a:rPr lang="cs-CZ" sz="1800" dirty="0" smtClean="0"/>
              <a:t>jak</a:t>
            </a:r>
            <a:r>
              <a:rPr lang="en-US" sz="1800" dirty="0" smtClean="0"/>
              <a:t> </a:t>
            </a:r>
            <a:r>
              <a:rPr lang="en-US" sz="1800" dirty="0" err="1" smtClean="0"/>
              <a:t>tyrosin</a:t>
            </a:r>
            <a:r>
              <a:rPr lang="en-US" sz="1800" dirty="0" smtClean="0"/>
              <a:t> </a:t>
            </a:r>
            <a:r>
              <a:rPr lang="cs-CZ" sz="1800" dirty="0" smtClean="0"/>
              <a:t>tak</a:t>
            </a:r>
            <a:r>
              <a:rPr lang="en-US" sz="1800" dirty="0" smtClean="0"/>
              <a:t> </a:t>
            </a:r>
            <a:r>
              <a:rPr lang="en-US" sz="1800" dirty="0" err="1" smtClean="0"/>
              <a:t>serin</a:t>
            </a:r>
            <a:r>
              <a:rPr lang="en-US" sz="1800" dirty="0" smtClean="0"/>
              <a:t> </a:t>
            </a:r>
            <a:r>
              <a:rPr lang="cs-CZ" sz="1800" dirty="0" smtClean="0"/>
              <a:t>cílového proteinu</a:t>
            </a:r>
            <a:endParaRPr lang="en-US" sz="1800" dirty="0" smtClean="0"/>
          </a:p>
          <a:p>
            <a:r>
              <a:rPr lang="en-US" sz="1800" dirty="0" smtClean="0"/>
              <a:t>MAPKK </a:t>
            </a:r>
            <a:r>
              <a:rPr lang="cs-CZ" sz="1800" dirty="0" smtClean="0"/>
              <a:t>f</a:t>
            </a:r>
            <a:r>
              <a:rPr lang="en-US" sz="1800" dirty="0" err="1" smtClean="0"/>
              <a:t>os</a:t>
            </a:r>
            <a:r>
              <a:rPr lang="cs-CZ" sz="1800" dirty="0" smtClean="0"/>
              <a:t>f</a:t>
            </a:r>
            <a:r>
              <a:rPr lang="en-US" sz="1800" dirty="0" err="1" smtClean="0"/>
              <a:t>horyl</a:t>
            </a:r>
            <a:r>
              <a:rPr lang="cs-CZ" sz="1800" dirty="0" err="1" smtClean="0"/>
              <a:t>uje</a:t>
            </a:r>
            <a:r>
              <a:rPr lang="cs-CZ" sz="1800" dirty="0" smtClean="0"/>
              <a:t> </a:t>
            </a:r>
            <a:r>
              <a:rPr lang="en-US" sz="1800" dirty="0" smtClean="0"/>
              <a:t>a</a:t>
            </a:r>
            <a:r>
              <a:rPr lang="cs-CZ" sz="1800" dirty="0" smtClean="0"/>
              <a:t> </a:t>
            </a:r>
            <a:r>
              <a:rPr lang="en-US" sz="1800" dirty="0" smtClean="0"/>
              <a:t>a</a:t>
            </a:r>
            <a:r>
              <a:rPr lang="cs-CZ" sz="1800" dirty="0" smtClean="0"/>
              <a:t>k</a:t>
            </a:r>
            <a:r>
              <a:rPr lang="en-US" sz="1800" dirty="0" err="1" smtClean="0"/>
              <a:t>tiv</a:t>
            </a:r>
            <a:r>
              <a:rPr lang="cs-CZ" sz="1800" dirty="0" err="1" smtClean="0"/>
              <a:t>uje</a:t>
            </a:r>
            <a:r>
              <a:rPr lang="en-US" sz="1800" dirty="0" smtClean="0"/>
              <a:t> </a:t>
            </a:r>
            <a:r>
              <a:rPr lang="cs-CZ" sz="1800" dirty="0" smtClean="0"/>
              <a:t>třetí</a:t>
            </a:r>
            <a:r>
              <a:rPr lang="en-US" sz="1800" dirty="0" smtClean="0"/>
              <a:t> kin</a:t>
            </a:r>
            <a:r>
              <a:rPr lang="cs-CZ" sz="1800" dirty="0" err="1" smtClean="0"/>
              <a:t>ázu</a:t>
            </a:r>
            <a:r>
              <a:rPr lang="en-US" sz="1800" dirty="0" smtClean="0"/>
              <a:t> </a:t>
            </a:r>
            <a:r>
              <a:rPr lang="cs-CZ" sz="1800" dirty="0" smtClean="0"/>
              <a:t>nazývanou</a:t>
            </a:r>
            <a:r>
              <a:rPr lang="en-US" sz="1800" dirty="0" smtClean="0"/>
              <a:t> MAP kin</a:t>
            </a:r>
            <a:r>
              <a:rPr lang="cs-CZ" sz="1800" dirty="0" err="1" smtClean="0"/>
              <a:t>áza</a:t>
            </a:r>
            <a:r>
              <a:rPr lang="en-US" sz="1800" dirty="0" smtClean="0"/>
              <a:t> </a:t>
            </a:r>
            <a:r>
              <a:rPr lang="cs-CZ" sz="1800" dirty="0" smtClean="0"/>
              <a:t>(</a:t>
            </a:r>
            <a:r>
              <a:rPr lang="en-US" sz="1800" dirty="0" smtClean="0"/>
              <a:t>MAPK</a:t>
            </a:r>
            <a:r>
              <a:rPr lang="cs-CZ" sz="1800" dirty="0" smtClean="0"/>
              <a:t>)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A</a:t>
            </a:r>
            <a:r>
              <a:rPr lang="cs-CZ" sz="1800" dirty="0" smtClean="0"/>
              <a:t>k</a:t>
            </a:r>
            <a:r>
              <a:rPr lang="en-US" sz="1800" dirty="0" err="1" smtClean="0"/>
              <a:t>tiv</a:t>
            </a:r>
            <a:r>
              <a:rPr lang="cs-CZ" sz="1800" dirty="0" err="1" smtClean="0"/>
              <a:t>ovaná</a:t>
            </a:r>
            <a:r>
              <a:rPr lang="en-US" sz="1800" dirty="0" smtClean="0"/>
              <a:t> MAP kin</a:t>
            </a:r>
            <a:r>
              <a:rPr lang="cs-CZ" sz="1800" dirty="0" err="1" smtClean="0"/>
              <a:t>áza</a:t>
            </a:r>
            <a:r>
              <a:rPr lang="en-US" sz="1800" dirty="0" smtClean="0"/>
              <a:t> </a:t>
            </a:r>
            <a:r>
              <a:rPr lang="cs-CZ" sz="1800" dirty="0" smtClean="0"/>
              <a:t>poté</a:t>
            </a:r>
            <a:r>
              <a:rPr lang="en-US" sz="1800" dirty="0" smtClean="0"/>
              <a:t> </a:t>
            </a:r>
            <a:r>
              <a:rPr lang="en-US" sz="1800" dirty="0" err="1" smtClean="0"/>
              <a:t>migr</a:t>
            </a:r>
            <a:r>
              <a:rPr lang="cs-CZ" sz="1800" dirty="0" err="1" smtClean="0"/>
              <a:t>uje</a:t>
            </a:r>
            <a:r>
              <a:rPr lang="en-US" sz="1800" dirty="0" smtClean="0"/>
              <a:t> </a:t>
            </a:r>
            <a:r>
              <a:rPr lang="cs-CZ" sz="1800" dirty="0" smtClean="0"/>
              <a:t>d</a:t>
            </a:r>
            <a:r>
              <a:rPr lang="en-US" sz="1800" dirty="0" smtClean="0"/>
              <a:t>o </a:t>
            </a:r>
            <a:r>
              <a:rPr lang="cs-CZ" sz="1800" dirty="0" smtClean="0"/>
              <a:t>jádra</a:t>
            </a:r>
            <a:r>
              <a:rPr lang="en-US" sz="1800" dirty="0" smtClean="0"/>
              <a:t> </a:t>
            </a:r>
            <a:r>
              <a:rPr lang="cs-CZ" sz="1800" dirty="0" smtClean="0"/>
              <a:t>kde</a:t>
            </a:r>
            <a:r>
              <a:rPr lang="en-US" sz="1800" dirty="0" smtClean="0"/>
              <a:t> a</a:t>
            </a:r>
            <a:r>
              <a:rPr lang="cs-CZ" sz="1800" dirty="0" smtClean="0"/>
              <a:t>k</a:t>
            </a:r>
            <a:r>
              <a:rPr lang="en-US" sz="1800" dirty="0" err="1" smtClean="0"/>
              <a:t>tiv</a:t>
            </a:r>
            <a:r>
              <a:rPr lang="cs-CZ" sz="1800" dirty="0" err="1" smtClean="0"/>
              <a:t>uje</a:t>
            </a:r>
            <a:r>
              <a:rPr lang="en-US" sz="1800" dirty="0" smtClean="0"/>
              <a:t> trans</a:t>
            </a:r>
            <a:r>
              <a:rPr lang="cs-CZ" sz="1800" dirty="0" smtClean="0"/>
              <a:t>k</a:t>
            </a:r>
            <a:r>
              <a:rPr lang="en-US" sz="1800" dirty="0" smtClean="0"/>
              <a:t>rip</a:t>
            </a:r>
            <a:r>
              <a:rPr lang="cs-CZ" sz="1800" dirty="0" smtClean="0"/>
              <a:t>ční</a:t>
            </a:r>
            <a:r>
              <a:rPr lang="en-US" sz="1800" dirty="0" smtClean="0"/>
              <a:t> </a:t>
            </a:r>
            <a:r>
              <a:rPr lang="en-US" sz="1800" dirty="0" err="1" smtClean="0"/>
              <a:t>fa</a:t>
            </a:r>
            <a:r>
              <a:rPr lang="cs-CZ" sz="1800" dirty="0" smtClean="0"/>
              <a:t>k</a:t>
            </a:r>
            <a:r>
              <a:rPr lang="en-US" sz="1800" dirty="0" smtClean="0"/>
              <a:t>tor</a:t>
            </a:r>
            <a:r>
              <a:rPr lang="cs-CZ" sz="1800" dirty="0" smtClean="0"/>
              <a:t>y</a:t>
            </a:r>
            <a:r>
              <a:rPr lang="en-US" sz="1800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RAS </a:t>
            </a:r>
            <a:r>
              <a:rPr lang="cs-CZ" dirty="0" smtClean="0"/>
              <a:t>a </a:t>
            </a:r>
            <a:r>
              <a:rPr lang="en-US" dirty="0" smtClean="0"/>
              <a:t>MAP </a:t>
            </a:r>
            <a:r>
              <a:rPr lang="cs-CZ" dirty="0" smtClean="0"/>
              <a:t>k</a:t>
            </a:r>
            <a:r>
              <a:rPr lang="en-US" dirty="0" smtClean="0"/>
              <a:t>in</a:t>
            </a:r>
            <a:r>
              <a:rPr lang="cs-CZ" dirty="0" err="1" smtClean="0"/>
              <a:t>ázová</a:t>
            </a:r>
            <a:r>
              <a:rPr lang="en-US" dirty="0" smtClean="0"/>
              <a:t> </a:t>
            </a:r>
            <a:r>
              <a:rPr lang="cs-CZ" dirty="0" smtClean="0"/>
              <a:t>cesta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RAS </a:t>
            </a:r>
            <a:r>
              <a:rPr lang="cs-CZ" dirty="0" smtClean="0"/>
              <a:t>a </a:t>
            </a:r>
            <a:r>
              <a:rPr lang="en-US" dirty="0" smtClean="0"/>
              <a:t>MAP </a:t>
            </a:r>
            <a:r>
              <a:rPr lang="cs-CZ" dirty="0" smtClean="0"/>
              <a:t>k</a:t>
            </a:r>
            <a:r>
              <a:rPr lang="en-US" dirty="0" smtClean="0"/>
              <a:t>in</a:t>
            </a:r>
            <a:r>
              <a:rPr lang="cs-CZ" dirty="0" err="1" smtClean="0"/>
              <a:t>ázová</a:t>
            </a:r>
            <a:r>
              <a:rPr lang="en-US" dirty="0" smtClean="0"/>
              <a:t> </a:t>
            </a:r>
            <a:r>
              <a:rPr lang="cs-CZ" dirty="0" smtClean="0"/>
              <a:t>cesta</a:t>
            </a:r>
            <a:endParaRPr lang="cs-CZ" dirty="0"/>
          </a:p>
        </p:txBody>
      </p:sp>
      <p:pic>
        <p:nvPicPr>
          <p:cNvPr id="6" name="MAP Kinase~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36676" y="1916832"/>
            <a:ext cx="5027612" cy="377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Obecné vlastnosti</a:t>
            </a:r>
            <a:endParaRPr lang="cs-CZ" dirty="0" smtClean="0"/>
          </a:p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Intracelulární receptory pro transkripční faktory</a:t>
            </a:r>
            <a:endParaRPr lang="cs-CZ" dirty="0" smtClean="0"/>
          </a:p>
          <a:p>
            <a:r>
              <a:rPr lang="cs-CZ" dirty="0" smtClean="0"/>
              <a:t>Receptory plazmatické membrány a transdukce signálu</a:t>
            </a:r>
          </a:p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Terminace signálu</a:t>
            </a:r>
            <a:endParaRPr lang="cs-CZ" dirty="0" smtClean="0"/>
          </a:p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Přehled</a:t>
            </a:r>
            <a:endParaRPr lang="cs-CZ" dirty="0" smtClean="0"/>
          </a:p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3568" y="33265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tx2"/>
                </a:solidFill>
              </a:rPr>
              <a:t>Obsah</a:t>
            </a:r>
            <a:endParaRPr lang="cs-CZ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</a:t>
            </a:r>
            <a:r>
              <a:rPr lang="en-US" sz="2400" dirty="0" err="1" smtClean="0"/>
              <a:t>os</a:t>
            </a:r>
            <a:r>
              <a:rPr lang="cs-CZ" sz="2400" dirty="0" smtClean="0"/>
              <a:t>f</a:t>
            </a:r>
            <a:r>
              <a:rPr lang="en-US" sz="2400" dirty="0" err="1" smtClean="0"/>
              <a:t>atidylino</a:t>
            </a:r>
            <a:r>
              <a:rPr lang="cs-CZ" sz="2400" dirty="0" smtClean="0"/>
              <a:t>z</a:t>
            </a:r>
            <a:r>
              <a:rPr lang="en-US" sz="2400" dirty="0" err="1" smtClean="0"/>
              <a:t>itol</a:t>
            </a:r>
            <a:r>
              <a:rPr lang="en-US" sz="2400" dirty="0" smtClean="0"/>
              <a:t> </a:t>
            </a:r>
            <a:r>
              <a:rPr lang="cs-CZ" sz="2400" dirty="0" smtClean="0"/>
              <a:t>F</a:t>
            </a:r>
            <a:r>
              <a:rPr lang="en-US" sz="2400" dirty="0" err="1" smtClean="0"/>
              <a:t>os</a:t>
            </a:r>
            <a:r>
              <a:rPr lang="cs-CZ" sz="2400" dirty="0" err="1" smtClean="0"/>
              <a:t>fá</a:t>
            </a:r>
            <a:r>
              <a:rPr lang="en-US" sz="2400" dirty="0" smtClean="0"/>
              <a:t>t</a:t>
            </a:r>
            <a:r>
              <a:rPr lang="cs-CZ" sz="2400" dirty="0" smtClean="0"/>
              <a:t>y</a:t>
            </a:r>
            <a:r>
              <a:rPr lang="en-US" sz="2400" dirty="0" smtClean="0"/>
              <a:t> </a:t>
            </a:r>
            <a:r>
              <a:rPr lang="cs-CZ" sz="2400" dirty="0" smtClean="0"/>
              <a:t>v transdukci s</a:t>
            </a:r>
            <a:r>
              <a:rPr lang="en-US" sz="2400" dirty="0" err="1" smtClean="0"/>
              <a:t>ign</a:t>
            </a:r>
            <a:r>
              <a:rPr lang="cs-CZ" sz="2400" dirty="0" smtClean="0"/>
              <a:t>á</a:t>
            </a:r>
            <a:r>
              <a:rPr lang="en-US" sz="2400" dirty="0" smtClean="0"/>
              <a:t>l</a:t>
            </a:r>
            <a:r>
              <a:rPr lang="cs-CZ" sz="2400" dirty="0" smtClean="0"/>
              <a:t>u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70449"/>
            <a:ext cx="2952328" cy="580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cs-CZ" dirty="0" smtClean="0"/>
              <a:t>z</a:t>
            </a:r>
            <a:r>
              <a:rPr lang="en-US" dirty="0" err="1" smtClean="0"/>
              <a:t>ulin</a:t>
            </a:r>
            <a:r>
              <a:rPr lang="cs-CZ" dirty="0" err="1" smtClean="0"/>
              <a:t>ový</a:t>
            </a:r>
            <a:r>
              <a:rPr lang="en-US" dirty="0" smtClean="0"/>
              <a:t> </a:t>
            </a:r>
            <a:r>
              <a:rPr lang="cs-CZ" dirty="0" smtClean="0"/>
              <a:t>r</a:t>
            </a:r>
            <a:r>
              <a:rPr lang="en-US" dirty="0" err="1" smtClean="0"/>
              <a:t>eceptor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" y="1901031"/>
            <a:ext cx="76295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JAK-STAT receptor</a:t>
            </a:r>
            <a:r>
              <a:rPr lang="cs-CZ" dirty="0" smtClean="0"/>
              <a:t>y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29600" cy="25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115616" y="4797152"/>
            <a:ext cx="7141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JAK – Janus </a:t>
            </a:r>
            <a:r>
              <a:rPr lang="en-US" sz="2000" dirty="0" err="1" smtClean="0"/>
              <a:t>Kinase</a:t>
            </a:r>
            <a:endParaRPr lang="en-US" sz="2000" dirty="0" smtClean="0"/>
          </a:p>
          <a:p>
            <a:r>
              <a:rPr lang="en-US" sz="2000" dirty="0" smtClean="0"/>
              <a:t>STAT – Signal Transducer and Activator of Transcription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Receptor</a:t>
            </a:r>
            <a:r>
              <a:rPr lang="cs-CZ" sz="3600" dirty="0" smtClean="0"/>
              <a:t>y</a:t>
            </a:r>
            <a:r>
              <a:rPr lang="en-US" sz="3600" dirty="0" smtClean="0"/>
              <a:t> </a:t>
            </a:r>
            <a:r>
              <a:rPr lang="en-US" sz="3600" dirty="0" err="1" smtClean="0"/>
              <a:t>Serin</a:t>
            </a:r>
            <a:r>
              <a:rPr lang="cs-CZ" sz="3600" dirty="0" smtClean="0"/>
              <a:t>o</a:t>
            </a:r>
            <a:r>
              <a:rPr lang="en-US" sz="3600" dirty="0" smtClean="0"/>
              <a:t>-</a:t>
            </a:r>
            <a:r>
              <a:rPr lang="en-US" sz="3600" dirty="0" err="1" smtClean="0"/>
              <a:t>Threonin</a:t>
            </a:r>
            <a:r>
              <a:rPr lang="cs-CZ" sz="3600" dirty="0" err="1" smtClean="0"/>
              <a:t>ových</a:t>
            </a:r>
            <a:r>
              <a:rPr lang="en-US" sz="3600" dirty="0" smtClean="0"/>
              <a:t> Kin</a:t>
            </a:r>
            <a:r>
              <a:rPr lang="cs-CZ" sz="3600" dirty="0" err="1" smtClean="0"/>
              <a:t>áz</a:t>
            </a:r>
            <a:endParaRPr lang="cs-CZ" sz="36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29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99592" y="4941168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Převážně </a:t>
            </a:r>
            <a:r>
              <a:rPr lang="cs-CZ" dirty="0" err="1" smtClean="0"/>
              <a:t>cytokiny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Heterotrimeric</a:t>
            </a:r>
            <a:r>
              <a:rPr lang="cs-CZ" dirty="0" err="1" smtClean="0"/>
              <a:t>ké</a:t>
            </a:r>
            <a:r>
              <a:rPr lang="en-US" dirty="0" smtClean="0"/>
              <a:t> G-protein</a:t>
            </a:r>
            <a:r>
              <a:rPr lang="cs-CZ" dirty="0" smtClean="0"/>
              <a:t>y</a:t>
            </a:r>
            <a:endParaRPr lang="en-US" dirty="0" smtClean="0"/>
          </a:p>
          <a:p>
            <a:r>
              <a:rPr lang="en-US" dirty="0" err="1" smtClean="0"/>
              <a:t>Adenylyl</a:t>
            </a:r>
            <a:r>
              <a:rPr lang="en-US" dirty="0" smtClean="0"/>
              <a:t> cy</a:t>
            </a:r>
            <a:r>
              <a:rPr lang="cs-CZ" dirty="0" smtClean="0"/>
              <a:t>k</a:t>
            </a:r>
            <a:r>
              <a:rPr lang="en-US" dirty="0" smtClean="0"/>
              <a:t>l</a:t>
            </a:r>
            <a:r>
              <a:rPr lang="cs-CZ" dirty="0" err="1" smtClean="0"/>
              <a:t>áza</a:t>
            </a:r>
            <a:r>
              <a:rPr lang="en-US" dirty="0" smtClean="0"/>
              <a:t> and </a:t>
            </a:r>
            <a:r>
              <a:rPr lang="en-US" dirty="0" err="1" smtClean="0"/>
              <a:t>cAMP</a:t>
            </a:r>
            <a:r>
              <a:rPr lang="en-US" dirty="0" smtClean="0"/>
              <a:t> </a:t>
            </a:r>
            <a:r>
              <a:rPr lang="cs-CZ" dirty="0" smtClean="0"/>
              <a:t>f</a:t>
            </a:r>
            <a:r>
              <a:rPr lang="en-US" dirty="0" err="1" smtClean="0"/>
              <a:t>os</a:t>
            </a:r>
            <a:r>
              <a:rPr lang="cs-CZ" dirty="0" smtClean="0"/>
              <a:t>f</a:t>
            </a:r>
            <a:r>
              <a:rPr lang="en-US" dirty="0" err="1" smtClean="0"/>
              <a:t>odiester</a:t>
            </a:r>
            <a:r>
              <a:rPr lang="cs-CZ" dirty="0" err="1" smtClean="0"/>
              <a:t>áza</a:t>
            </a:r>
            <a:endParaRPr lang="en-US" dirty="0" smtClean="0"/>
          </a:p>
          <a:p>
            <a:r>
              <a:rPr lang="cs-CZ" dirty="0" smtClean="0"/>
              <a:t>F</a:t>
            </a:r>
            <a:r>
              <a:rPr lang="en-US" dirty="0" err="1" smtClean="0"/>
              <a:t>os</a:t>
            </a:r>
            <a:r>
              <a:rPr lang="cs-CZ" dirty="0" smtClean="0"/>
              <a:t>f</a:t>
            </a:r>
            <a:r>
              <a:rPr lang="en-US" dirty="0" err="1" smtClean="0"/>
              <a:t>atidylino</a:t>
            </a:r>
            <a:r>
              <a:rPr lang="cs-CZ" dirty="0" smtClean="0"/>
              <a:t>z</a:t>
            </a:r>
            <a:r>
              <a:rPr lang="en-US" dirty="0" err="1" smtClean="0"/>
              <a:t>itol</a:t>
            </a:r>
            <a:r>
              <a:rPr lang="cs-CZ" dirty="0" err="1" smtClean="0"/>
              <a:t>ové</a:t>
            </a:r>
            <a:r>
              <a:rPr lang="en-US" dirty="0" smtClean="0"/>
              <a:t> Sign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Heptaheli</a:t>
            </a:r>
            <a:r>
              <a:rPr lang="cs-CZ" dirty="0" err="1" smtClean="0"/>
              <a:t>ká</a:t>
            </a:r>
            <a:r>
              <a:rPr lang="en-US" dirty="0" smtClean="0"/>
              <a:t>l</a:t>
            </a:r>
            <a:r>
              <a:rPr lang="cs-CZ" dirty="0" err="1" smtClean="0"/>
              <a:t>ních</a:t>
            </a:r>
            <a:r>
              <a:rPr lang="en-US" dirty="0" smtClean="0"/>
              <a:t> receptor</a:t>
            </a:r>
            <a:r>
              <a:rPr lang="cs-CZ" dirty="0" smtClean="0"/>
              <a:t>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Heptaheli</a:t>
            </a:r>
            <a:r>
              <a:rPr lang="cs-CZ" dirty="0" err="1" smtClean="0"/>
              <a:t>ká</a:t>
            </a:r>
            <a:r>
              <a:rPr lang="en-US" dirty="0" smtClean="0"/>
              <a:t>l</a:t>
            </a:r>
            <a:r>
              <a:rPr lang="cs-CZ" dirty="0" smtClean="0"/>
              <a:t>ní</a:t>
            </a:r>
            <a:r>
              <a:rPr lang="en-US" dirty="0" smtClean="0"/>
              <a:t> receptor</a:t>
            </a:r>
            <a:r>
              <a:rPr lang="cs-CZ" dirty="0" smtClean="0"/>
              <a:t>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Heterotrimeric</a:t>
            </a:r>
            <a:r>
              <a:rPr lang="cs-CZ" dirty="0" err="1" smtClean="0"/>
              <a:t>ké</a:t>
            </a:r>
            <a:r>
              <a:rPr lang="en-US" dirty="0" smtClean="0"/>
              <a:t> G-protein</a:t>
            </a:r>
            <a:r>
              <a:rPr lang="cs-CZ" dirty="0" smtClean="0"/>
              <a:t>y</a:t>
            </a:r>
            <a:endParaRPr lang="en-US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74" y="1481138"/>
            <a:ext cx="72532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Adenylyl</a:t>
            </a:r>
            <a:r>
              <a:rPr lang="en-US" sz="2800" dirty="0" smtClean="0"/>
              <a:t> cy</a:t>
            </a:r>
            <a:r>
              <a:rPr lang="cs-CZ" sz="2800" dirty="0" smtClean="0"/>
              <a:t>k</a:t>
            </a:r>
            <a:r>
              <a:rPr lang="en-US" sz="2800" dirty="0" smtClean="0"/>
              <a:t>l</a:t>
            </a:r>
            <a:r>
              <a:rPr lang="cs-CZ" sz="2800" dirty="0" err="1" smtClean="0"/>
              <a:t>áza</a:t>
            </a:r>
            <a:r>
              <a:rPr lang="en-US" sz="2800" dirty="0" smtClean="0"/>
              <a:t> and </a:t>
            </a:r>
            <a:r>
              <a:rPr lang="en-US" sz="2800" dirty="0" err="1" smtClean="0"/>
              <a:t>cAMP</a:t>
            </a:r>
            <a:r>
              <a:rPr lang="en-US" sz="2800" dirty="0" smtClean="0"/>
              <a:t> </a:t>
            </a:r>
            <a:r>
              <a:rPr lang="cs-CZ" sz="2800" dirty="0" smtClean="0"/>
              <a:t>f</a:t>
            </a:r>
            <a:r>
              <a:rPr lang="en-US" sz="2800" dirty="0" err="1" smtClean="0"/>
              <a:t>os</a:t>
            </a:r>
            <a:r>
              <a:rPr lang="cs-CZ" sz="2800" dirty="0" smtClean="0"/>
              <a:t>f</a:t>
            </a:r>
            <a:r>
              <a:rPr lang="en-US" sz="2800" dirty="0" err="1" smtClean="0"/>
              <a:t>odiester</a:t>
            </a:r>
            <a:r>
              <a:rPr lang="cs-CZ" sz="2800" dirty="0" err="1" smtClean="0"/>
              <a:t>áza</a:t>
            </a:r>
            <a:endParaRPr lang="en-US" sz="28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84" y="1481138"/>
            <a:ext cx="768443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Adenylyl</a:t>
            </a:r>
            <a:r>
              <a:rPr lang="en-US" sz="2800" dirty="0" smtClean="0"/>
              <a:t> cy</a:t>
            </a:r>
            <a:r>
              <a:rPr lang="cs-CZ" sz="2800" dirty="0" smtClean="0"/>
              <a:t>k</a:t>
            </a:r>
            <a:r>
              <a:rPr lang="en-US" sz="2800" dirty="0" smtClean="0"/>
              <a:t>l</a:t>
            </a:r>
            <a:r>
              <a:rPr lang="cs-CZ" sz="2800" dirty="0" err="1" smtClean="0"/>
              <a:t>áza</a:t>
            </a:r>
            <a:r>
              <a:rPr lang="en-US" sz="2800" dirty="0" smtClean="0"/>
              <a:t> and </a:t>
            </a:r>
            <a:r>
              <a:rPr lang="en-US" sz="2800" dirty="0" err="1" smtClean="0"/>
              <a:t>cAMP</a:t>
            </a:r>
            <a:r>
              <a:rPr lang="en-US" sz="2800" dirty="0" smtClean="0"/>
              <a:t> </a:t>
            </a:r>
            <a:r>
              <a:rPr lang="cs-CZ" sz="2800" dirty="0" smtClean="0"/>
              <a:t>f</a:t>
            </a:r>
            <a:r>
              <a:rPr lang="en-US" sz="2800" dirty="0" err="1" smtClean="0"/>
              <a:t>os</a:t>
            </a:r>
            <a:r>
              <a:rPr lang="cs-CZ" sz="2800" dirty="0" smtClean="0"/>
              <a:t>f</a:t>
            </a:r>
            <a:r>
              <a:rPr lang="en-US" sz="2800" dirty="0" err="1" smtClean="0"/>
              <a:t>odiester</a:t>
            </a:r>
            <a:r>
              <a:rPr lang="cs-CZ" sz="2800" dirty="0" err="1" smtClean="0"/>
              <a:t>áza</a:t>
            </a:r>
            <a:endParaRPr lang="en-US" sz="2800" dirty="0" smtClean="0"/>
          </a:p>
        </p:txBody>
      </p:sp>
      <p:pic>
        <p:nvPicPr>
          <p:cNvPr id="4" name="Adenyl Cyclase and cAMP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800697"/>
            <a:ext cx="5256584" cy="394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Isystem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909" y="1196752"/>
            <a:ext cx="8208547" cy="509496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6409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</a:t>
            </a:r>
            <a:r>
              <a:rPr lang="en-US" sz="2400" dirty="0" err="1" smtClean="0"/>
              <a:t>os</a:t>
            </a:r>
            <a:r>
              <a:rPr lang="cs-CZ" sz="2400" dirty="0" smtClean="0"/>
              <a:t>f</a:t>
            </a:r>
            <a:r>
              <a:rPr lang="en-US" sz="2400" dirty="0" err="1" smtClean="0"/>
              <a:t>atidylino</a:t>
            </a:r>
            <a:r>
              <a:rPr lang="cs-CZ" sz="2400" dirty="0" smtClean="0"/>
              <a:t>z</a:t>
            </a:r>
            <a:r>
              <a:rPr lang="en-US" sz="2400" dirty="0" err="1" smtClean="0"/>
              <a:t>itol</a:t>
            </a:r>
            <a:r>
              <a:rPr lang="cs-CZ" sz="2400" dirty="0" err="1" smtClean="0"/>
              <a:t>ové</a:t>
            </a:r>
            <a:r>
              <a:rPr lang="en-US" sz="2400" dirty="0" smtClean="0"/>
              <a:t> Sign</a:t>
            </a:r>
            <a:r>
              <a:rPr lang="cs-CZ" sz="2400" dirty="0" smtClean="0"/>
              <a:t>á</a:t>
            </a:r>
            <a:r>
              <a:rPr lang="en-US" sz="2400" dirty="0" smtClean="0"/>
              <a:t>l</a:t>
            </a:r>
            <a:r>
              <a:rPr lang="cs-CZ" sz="2400" dirty="0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Heptaheli</a:t>
            </a:r>
            <a:r>
              <a:rPr lang="cs-CZ" sz="2400" dirty="0" err="1" smtClean="0"/>
              <a:t>ká</a:t>
            </a:r>
            <a:r>
              <a:rPr lang="en-US" sz="2400" dirty="0" smtClean="0"/>
              <a:t>l</a:t>
            </a:r>
            <a:r>
              <a:rPr lang="cs-CZ" sz="2400" dirty="0" err="1" smtClean="0"/>
              <a:t>ních</a:t>
            </a:r>
            <a:r>
              <a:rPr lang="en-US" sz="2400" dirty="0" smtClean="0"/>
              <a:t> receptor</a:t>
            </a:r>
            <a:r>
              <a:rPr lang="cs-CZ" sz="2400" dirty="0" smtClean="0"/>
              <a:t>ů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Intracelulární fosforylační místa</a:t>
            </a:r>
            <a:endParaRPr lang="en-US" dirty="0" smtClean="0"/>
          </a:p>
          <a:p>
            <a:r>
              <a:rPr lang="cs-CZ" dirty="0" smtClean="0"/>
              <a:t>Počet receptorů </a:t>
            </a:r>
            <a:r>
              <a:rPr lang="en-US" dirty="0" smtClean="0"/>
              <a:t>– </a:t>
            </a:r>
            <a:r>
              <a:rPr lang="cs-CZ" dirty="0" smtClean="0"/>
              <a:t>regulované snížení</a:t>
            </a:r>
            <a:endParaRPr lang="en-US" dirty="0" smtClean="0"/>
          </a:p>
          <a:p>
            <a:r>
              <a:rPr lang="cs-CZ" dirty="0" smtClean="0"/>
              <a:t>Komplex h</a:t>
            </a:r>
            <a:r>
              <a:rPr lang="en-US" dirty="0" err="1" smtClean="0"/>
              <a:t>ormon</a:t>
            </a:r>
            <a:r>
              <a:rPr lang="cs-CZ" dirty="0" smtClean="0"/>
              <a:t>u s </a:t>
            </a:r>
            <a:r>
              <a:rPr lang="en-US" dirty="0" smtClean="0"/>
              <a:t>receptor</a:t>
            </a:r>
            <a:r>
              <a:rPr lang="cs-CZ" dirty="0" err="1" smtClean="0"/>
              <a:t>em</a:t>
            </a:r>
            <a:r>
              <a:rPr lang="en-US" dirty="0" smtClean="0"/>
              <a:t> </a:t>
            </a:r>
            <a:r>
              <a:rPr lang="cs-CZ" dirty="0" smtClean="0"/>
              <a:t>zpracován</a:t>
            </a:r>
            <a:r>
              <a:rPr lang="en-US" dirty="0" smtClean="0"/>
              <a:t> </a:t>
            </a:r>
            <a:r>
              <a:rPr lang="en-US" dirty="0" err="1" smtClean="0"/>
              <a:t>endocyt</a:t>
            </a:r>
            <a:r>
              <a:rPr lang="cs-CZ" dirty="0" err="1" smtClean="0"/>
              <a:t>ózou</a:t>
            </a:r>
            <a:endParaRPr lang="en-US" dirty="0" smtClean="0"/>
          </a:p>
          <a:p>
            <a:r>
              <a:rPr lang="en-US" dirty="0" err="1" smtClean="0"/>
              <a:t>Degrada</a:t>
            </a:r>
            <a:r>
              <a:rPr lang="cs-CZ" dirty="0" err="1" smtClean="0"/>
              <a:t>ce</a:t>
            </a:r>
            <a:r>
              <a:rPr lang="en-US" dirty="0" smtClean="0"/>
              <a:t> a </a:t>
            </a:r>
            <a:r>
              <a:rPr lang="en-US" dirty="0" err="1" smtClean="0"/>
              <a:t>recy</a:t>
            </a:r>
            <a:r>
              <a:rPr lang="cs-CZ" dirty="0" smtClean="0"/>
              <a:t>k</a:t>
            </a:r>
            <a:r>
              <a:rPr lang="en-US" dirty="0" smtClean="0"/>
              <a:t>la</a:t>
            </a:r>
            <a:r>
              <a:rPr lang="cs-CZ" dirty="0" err="1" smtClean="0"/>
              <a:t>ce</a:t>
            </a:r>
            <a:r>
              <a:rPr lang="en-US" dirty="0" smtClean="0"/>
              <a:t> receptor</a:t>
            </a:r>
            <a:r>
              <a:rPr lang="cs-CZ" dirty="0" smtClean="0"/>
              <a:t>ů</a:t>
            </a:r>
            <a:endParaRPr lang="en-US" dirty="0" smtClean="0"/>
          </a:p>
          <a:p>
            <a:r>
              <a:rPr lang="cs-CZ" dirty="0" smtClean="0"/>
              <a:t>Počet</a:t>
            </a:r>
            <a:r>
              <a:rPr lang="en-US" dirty="0" smtClean="0"/>
              <a:t> </a:t>
            </a:r>
            <a:r>
              <a:rPr lang="cs-CZ" dirty="0" smtClean="0"/>
              <a:t>dostupných</a:t>
            </a:r>
            <a:r>
              <a:rPr lang="en-US" dirty="0" smtClean="0"/>
              <a:t> receptor</a:t>
            </a:r>
            <a:r>
              <a:rPr lang="cs-CZ" dirty="0" smtClean="0"/>
              <a:t>ů</a:t>
            </a:r>
            <a:r>
              <a:rPr lang="en-US" dirty="0" smtClean="0"/>
              <a:t> </a:t>
            </a:r>
            <a:r>
              <a:rPr lang="cs-CZ" dirty="0" smtClean="0"/>
              <a:t>může být modifikován </a:t>
            </a:r>
            <a:r>
              <a:rPr lang="cs-CZ" dirty="0" err="1" smtClean="0"/>
              <a:t>dalšímy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Změny v odpovědi na chemické signály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Obecné vlastnosti</a:t>
            </a:r>
            <a:endParaRPr lang="cs-CZ" dirty="0" smtClean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Úvod</a:t>
            </a:r>
          </a:p>
          <a:p>
            <a:r>
              <a:rPr lang="cs-CZ" dirty="0" smtClean="0"/>
              <a:t>Příklad Acetylcholinového receptoru Nikotinového typu</a:t>
            </a:r>
            <a:endParaRPr lang="en-US" dirty="0" smtClean="0"/>
          </a:p>
          <a:p>
            <a:r>
              <a:rPr lang="cs-CZ" dirty="0" smtClean="0"/>
              <a:t>Endokrinní, </a:t>
            </a:r>
            <a:r>
              <a:rPr lang="cs-CZ" dirty="0" err="1" smtClean="0"/>
              <a:t>parakrinní</a:t>
            </a:r>
            <a:r>
              <a:rPr lang="cs-CZ" dirty="0" smtClean="0"/>
              <a:t> a </a:t>
            </a:r>
            <a:r>
              <a:rPr lang="cs-CZ" dirty="0" err="1" smtClean="0"/>
              <a:t>autokrinní</a:t>
            </a:r>
            <a:r>
              <a:rPr lang="cs-CZ" dirty="0" smtClean="0"/>
              <a:t> systémy</a:t>
            </a:r>
            <a:endParaRPr lang="en-US" dirty="0" smtClean="0"/>
          </a:p>
          <a:p>
            <a:r>
              <a:rPr lang="cs-CZ" dirty="0" smtClean="0"/>
              <a:t>Typy chemických signálů</a:t>
            </a:r>
          </a:p>
          <a:p>
            <a:pPr lvl="1"/>
            <a:r>
              <a:rPr lang="cs-CZ" dirty="0" smtClean="0"/>
              <a:t>Nervový systém</a:t>
            </a:r>
          </a:p>
          <a:p>
            <a:pPr lvl="1"/>
            <a:r>
              <a:rPr lang="cs-CZ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Endokrinní </a:t>
            </a:r>
            <a:r>
              <a:rPr lang="en-US" sz="2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</a:t>
            </a:r>
            <a:r>
              <a:rPr lang="cs-CZ" sz="2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ém</a:t>
            </a:r>
            <a:endParaRPr lang="en-US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cs-CZ" dirty="0" smtClean="0"/>
              <a:t>Imunitní </a:t>
            </a:r>
            <a:r>
              <a:rPr lang="en-US" dirty="0" err="1" smtClean="0"/>
              <a:t>syst</a:t>
            </a:r>
            <a:r>
              <a:rPr lang="cs-CZ" dirty="0" smtClean="0"/>
              <a:t>é</a:t>
            </a:r>
            <a:r>
              <a:rPr lang="en-US" dirty="0" smtClean="0"/>
              <a:t>m</a:t>
            </a:r>
          </a:p>
          <a:p>
            <a:pPr lvl="1"/>
            <a:r>
              <a:rPr lang="cs-CZ" dirty="0" err="1" smtClean="0"/>
              <a:t>Eikosanoidy</a:t>
            </a:r>
            <a:endParaRPr lang="en-US" dirty="0" smtClean="0"/>
          </a:p>
          <a:p>
            <a:pPr lvl="1"/>
            <a:r>
              <a:rPr lang="cs-CZ" dirty="0" smtClean="0"/>
              <a:t>Růstové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Signální faktor </a:t>
            </a:r>
            <a:r>
              <a:rPr lang="en-US" dirty="0" smtClean="0"/>
              <a:t>(</a:t>
            </a:r>
            <a:r>
              <a:rPr lang="en-US" dirty="0" err="1" smtClean="0"/>
              <a:t>acetylcholin</a:t>
            </a:r>
            <a:r>
              <a:rPr lang="cs-CZ" dirty="0" smtClean="0"/>
              <a:t>-</a:t>
            </a:r>
            <a:r>
              <a:rPr lang="en-US" dirty="0" smtClean="0"/>
              <a:t>ester</a:t>
            </a:r>
            <a:r>
              <a:rPr lang="cs-CZ" dirty="0" err="1" smtClean="0"/>
              <a:t>áza</a:t>
            </a:r>
            <a:r>
              <a:rPr lang="en-US" dirty="0" smtClean="0"/>
              <a:t>, </a:t>
            </a:r>
            <a:r>
              <a:rPr lang="cs-CZ" dirty="0" smtClean="0"/>
              <a:t>štěpení inzulinu v játrech</a:t>
            </a:r>
            <a:r>
              <a:rPr lang="en-US" dirty="0" smtClean="0"/>
              <a:t>)</a:t>
            </a:r>
          </a:p>
          <a:p>
            <a:r>
              <a:rPr lang="cs-CZ" dirty="0" smtClean="0"/>
              <a:t>Vlastní reakcí </a:t>
            </a:r>
            <a:r>
              <a:rPr lang="en-US" dirty="0" smtClean="0"/>
              <a:t>(GTP </a:t>
            </a:r>
            <a:r>
              <a:rPr lang="cs-CZ" dirty="0" smtClean="0"/>
              <a:t>v</a:t>
            </a:r>
            <a:r>
              <a:rPr lang="en-US" dirty="0" smtClean="0"/>
              <a:t> G-protein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cs-CZ" dirty="0" smtClean="0"/>
              <a:t>je použit</a:t>
            </a:r>
            <a:r>
              <a:rPr lang="en-US" dirty="0" smtClean="0"/>
              <a:t>, G-protein GDP </a:t>
            </a:r>
            <a:r>
              <a:rPr lang="cs-CZ" dirty="0" smtClean="0"/>
              <a:t>k</a:t>
            </a:r>
            <a:r>
              <a:rPr lang="en-US" dirty="0" err="1" smtClean="0"/>
              <a:t>omplex</a:t>
            </a:r>
            <a:r>
              <a:rPr lang="en-US" dirty="0" smtClean="0"/>
              <a:t> </a:t>
            </a:r>
            <a:r>
              <a:rPr lang="cs-CZ" dirty="0" smtClean="0"/>
              <a:t>tvoří následně</a:t>
            </a:r>
            <a:r>
              <a:rPr lang="en-US" dirty="0" smtClean="0"/>
              <a:t> origin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cs-CZ" dirty="0" smtClean="0"/>
              <a:t>komplex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Degrada</a:t>
            </a:r>
            <a:r>
              <a:rPr lang="cs-CZ" dirty="0" err="1" smtClean="0"/>
              <a:t>ce</a:t>
            </a:r>
            <a:r>
              <a:rPr lang="en-US" dirty="0" smtClean="0"/>
              <a:t> se</a:t>
            </a:r>
            <a:r>
              <a:rPr lang="cs-CZ" dirty="0" smtClean="0"/>
              <a:t>kun</a:t>
            </a:r>
            <a:r>
              <a:rPr lang="en-US" dirty="0" smtClean="0"/>
              <a:t>d</a:t>
            </a:r>
            <a:r>
              <a:rPr lang="cs-CZ" dirty="0" err="1" smtClean="0"/>
              <a:t>árního</a:t>
            </a:r>
            <a:r>
              <a:rPr lang="en-US" dirty="0" smtClean="0"/>
              <a:t> messenger</a:t>
            </a:r>
            <a:r>
              <a:rPr lang="cs-CZ" dirty="0" smtClean="0"/>
              <a:t>u</a:t>
            </a:r>
            <a:r>
              <a:rPr lang="en-US" dirty="0" smtClean="0"/>
              <a:t> (</a:t>
            </a:r>
            <a:r>
              <a:rPr lang="cs-CZ" dirty="0" smtClean="0"/>
              <a:t>f</a:t>
            </a:r>
            <a:r>
              <a:rPr lang="en-US" dirty="0" err="1" smtClean="0"/>
              <a:t>os</a:t>
            </a:r>
            <a:r>
              <a:rPr lang="cs-CZ" dirty="0" smtClean="0"/>
              <a:t>f</a:t>
            </a:r>
            <a:r>
              <a:rPr lang="en-US" dirty="0" err="1" smtClean="0"/>
              <a:t>odiester</a:t>
            </a:r>
            <a:r>
              <a:rPr lang="cs-CZ" dirty="0" err="1" smtClean="0"/>
              <a:t>ázové</a:t>
            </a:r>
            <a:r>
              <a:rPr lang="en-US" dirty="0" smtClean="0"/>
              <a:t> </a:t>
            </a:r>
            <a:r>
              <a:rPr lang="cs-CZ" dirty="0" smtClean="0"/>
              <a:t>štěpení</a:t>
            </a:r>
            <a:r>
              <a:rPr lang="en-US" dirty="0" smtClean="0"/>
              <a:t> </a:t>
            </a:r>
            <a:r>
              <a:rPr lang="en-US" dirty="0" err="1" smtClean="0"/>
              <a:t>cAMP</a:t>
            </a:r>
            <a:r>
              <a:rPr lang="en-US" dirty="0" smtClean="0"/>
              <a:t>)</a:t>
            </a:r>
          </a:p>
          <a:p>
            <a:r>
              <a:rPr lang="cs-CZ" dirty="0" smtClean="0"/>
              <a:t>F</a:t>
            </a:r>
            <a:r>
              <a:rPr lang="en-US" dirty="0" err="1" smtClean="0"/>
              <a:t>os</a:t>
            </a:r>
            <a:r>
              <a:rPr lang="cs-CZ" dirty="0" smtClean="0"/>
              <a:t>f</a:t>
            </a:r>
            <a:r>
              <a:rPr lang="en-US" dirty="0" smtClean="0"/>
              <a:t>at</a:t>
            </a:r>
            <a:r>
              <a:rPr lang="cs-CZ" dirty="0" err="1" smtClean="0"/>
              <a:t>ázy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Terminace signálu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Obecné </a:t>
            </a:r>
            <a:r>
              <a:rPr lang="cs-CZ" sz="4100" b="1" kern="120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vlatnosti</a:t>
            </a:r>
            <a:r>
              <a:rPr lang="en-US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cs-CZ" dirty="0" smtClean="0"/>
              <a:t>Úvod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60"/>
            <a:ext cx="338780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Příklad Acetylcholinového receptoru Nikotinového typu</a:t>
            </a:r>
            <a:endParaRPr lang="en-US" sz="3200" dirty="0" smtClean="0"/>
          </a:p>
        </p:txBody>
      </p:sp>
      <p:pic>
        <p:nvPicPr>
          <p:cNvPr id="4" name="Animation Chemical Synaps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95575" y="2030413"/>
            <a:ext cx="37528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Endokrinní, </a:t>
            </a:r>
            <a:r>
              <a:rPr lang="cs-CZ" sz="3200" dirty="0" err="1" smtClean="0"/>
              <a:t>parakrinní</a:t>
            </a:r>
            <a:r>
              <a:rPr lang="cs-CZ" sz="3200" dirty="0" smtClean="0"/>
              <a:t> a </a:t>
            </a:r>
            <a:r>
              <a:rPr lang="cs-CZ" sz="3200" dirty="0" err="1" smtClean="0"/>
              <a:t>autokrinní</a:t>
            </a:r>
            <a:r>
              <a:rPr lang="cs-CZ" sz="3200" dirty="0" smtClean="0"/>
              <a:t> systémy</a:t>
            </a:r>
            <a:endParaRPr lang="en-US" sz="3200" dirty="0" smtClean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Endokrinní</a:t>
            </a:r>
            <a:endParaRPr lang="cs-CZ" dirty="0" smtClean="0"/>
          </a:p>
          <a:p>
            <a:pPr lvl="1"/>
            <a:r>
              <a:rPr lang="cs-CZ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Sekrece chemických signálu specializovanými buňkami</a:t>
            </a:r>
            <a:r>
              <a:rPr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následuje přenos krví k cílovým buňkám</a:t>
            </a:r>
            <a:r>
              <a:rPr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dirty="0" smtClean="0"/>
          </a:p>
          <a:p>
            <a:pPr marL="365760" lvl="1" indent="-256032">
              <a:spcBef>
                <a:spcPts val="400"/>
              </a:spcBef>
              <a:buSzPct val="65000"/>
              <a:buFont typeface="Wingdings 3"/>
              <a:buChar char=""/>
            </a:pPr>
            <a:r>
              <a:rPr lang="cs-CZ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Parakrinní</a:t>
            </a:r>
            <a:endParaRPr lang="en-US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5000"/>
              <a:buFont typeface="Courier New" pitchFamily="49" charset="0"/>
              <a:buChar char="o"/>
            </a:pPr>
            <a:r>
              <a:rPr lang="cs-CZ" dirty="0" smtClean="0"/>
              <a:t>buňka svými produkty látkami s funkcí hormonů ovlivňuje buňky v bezprostředním okolní </a:t>
            </a:r>
            <a:r>
              <a:rPr lang="en-US" dirty="0" smtClean="0"/>
              <a:t>(</a:t>
            </a:r>
            <a:r>
              <a:rPr lang="cs-CZ" dirty="0" smtClean="0"/>
              <a:t>příkladem je synaptický přenos signálu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Autokrinní</a:t>
            </a:r>
            <a:endParaRPr lang="en-US" dirty="0" smtClean="0"/>
          </a:p>
          <a:p>
            <a:pPr lvl="1"/>
            <a:r>
              <a:rPr lang="cs-CZ" dirty="0" smtClean="0"/>
              <a:t>sekrece látek buňkou, při němž vyloučená látka zpětně ovlivňuje buňku samu, tj. působí zpětně na receptory na téže buňce nebo na sousedních buňkách téhož typu</a:t>
            </a:r>
            <a:endParaRPr lang="en-US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Druhy</a:t>
            </a:r>
            <a:r>
              <a:rPr lang="cs-CZ" sz="36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chemických signálů</a:t>
            </a:r>
            <a:r>
              <a:rPr lang="en-US" sz="36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I.</a:t>
            </a:r>
            <a:endParaRPr lang="cs-CZ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Nervový systém</a:t>
            </a:r>
            <a:endParaRPr lang="en-US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Nízkomolekulární přenašeče</a:t>
            </a:r>
            <a:r>
              <a:rPr lang="en-US" sz="2000" dirty="0" smtClean="0"/>
              <a:t> (</a:t>
            </a:r>
            <a:r>
              <a:rPr lang="cs-CZ" sz="2000" dirty="0" smtClean="0"/>
              <a:t>Obsahují dusík</a:t>
            </a:r>
            <a:r>
              <a:rPr lang="en-US" sz="2000" dirty="0" smtClean="0"/>
              <a:t> – </a:t>
            </a:r>
            <a:r>
              <a:rPr lang="cs-CZ" sz="2000" dirty="0" err="1" smtClean="0"/>
              <a:t>Př</a:t>
            </a:r>
            <a:r>
              <a:rPr lang="en-US" sz="2000" dirty="0" smtClean="0"/>
              <a:t> </a:t>
            </a:r>
            <a:r>
              <a:rPr lang="en-US" sz="2000" dirty="0" err="1" smtClean="0"/>
              <a:t>acetylcholin</a:t>
            </a:r>
            <a:r>
              <a:rPr lang="en-US" sz="2000" dirty="0" smtClean="0"/>
              <a:t>, </a:t>
            </a:r>
            <a:r>
              <a:rPr lang="en-US" sz="2000" dirty="0" err="1" smtClean="0"/>
              <a:t>epine</a:t>
            </a:r>
            <a:r>
              <a:rPr lang="cs-CZ" sz="2000" dirty="0" smtClean="0"/>
              <a:t>f</a:t>
            </a:r>
            <a:r>
              <a:rPr lang="en-US" sz="2000" dirty="0" err="1" smtClean="0"/>
              <a:t>rin</a:t>
            </a:r>
            <a:r>
              <a:rPr lang="en-US" sz="2000" dirty="0" smtClean="0"/>
              <a:t>, </a:t>
            </a:r>
            <a:r>
              <a:rPr lang="el-GR" sz="2000" dirty="0" smtClean="0"/>
              <a:t>γ</a:t>
            </a:r>
            <a:r>
              <a:rPr lang="en-US" sz="2000" dirty="0" smtClean="0"/>
              <a:t>-amino</a:t>
            </a:r>
            <a:r>
              <a:rPr lang="cs-CZ" sz="2000" dirty="0" smtClean="0"/>
              <a:t>máselná </a:t>
            </a:r>
            <a:r>
              <a:rPr lang="cs-CZ" sz="2000" dirty="0" err="1" smtClean="0"/>
              <a:t>kys</a:t>
            </a:r>
            <a:r>
              <a:rPr lang="cs-CZ" sz="2000" dirty="0" smtClean="0"/>
              <a:t>.</a:t>
            </a:r>
            <a:r>
              <a:rPr lang="en-US" sz="2000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err="1" smtClean="0"/>
              <a:t>Neuropeptid</a:t>
            </a:r>
            <a:r>
              <a:rPr lang="cs-CZ" sz="2000" dirty="0" smtClean="0"/>
              <a:t>y</a:t>
            </a:r>
            <a:r>
              <a:rPr lang="en-US" sz="2000" dirty="0" smtClean="0"/>
              <a:t> (4-35 amino</a:t>
            </a:r>
            <a:r>
              <a:rPr lang="cs-CZ" sz="2000" dirty="0" smtClean="0"/>
              <a:t>kyselin</a:t>
            </a:r>
            <a:r>
              <a:rPr lang="en-US" sz="2000" dirty="0" smtClean="0"/>
              <a:t>)</a:t>
            </a:r>
          </a:p>
          <a:p>
            <a:pPr lvl="1">
              <a:buNone/>
            </a:pPr>
            <a:endParaRPr lang="cs-CZ" sz="2000" dirty="0" smtClean="0"/>
          </a:p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Endokrinní</a:t>
            </a:r>
            <a:endParaRPr lang="en-US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 err="1" smtClean="0"/>
              <a:t>Polypeptid</a:t>
            </a:r>
            <a:r>
              <a:rPr lang="cs-CZ" sz="2000" dirty="0" err="1" smtClean="0"/>
              <a:t>ové</a:t>
            </a:r>
            <a:r>
              <a:rPr lang="en-US" sz="2000" dirty="0" smtClean="0"/>
              <a:t> </a:t>
            </a:r>
            <a:r>
              <a:rPr lang="en-US" sz="2000" dirty="0" err="1" smtClean="0"/>
              <a:t>hormon</a:t>
            </a:r>
            <a:r>
              <a:rPr lang="cs-CZ" sz="2000" dirty="0" smtClean="0"/>
              <a:t>y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K</a:t>
            </a:r>
            <a:r>
              <a:rPr lang="en-US" sz="2000" dirty="0" err="1" smtClean="0"/>
              <a:t>atelcholamin</a:t>
            </a:r>
            <a:r>
              <a:rPr lang="cs-CZ" sz="2000" dirty="0" smtClean="0"/>
              <a:t>y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Steroid</a:t>
            </a:r>
            <a:r>
              <a:rPr lang="cs-CZ" sz="2000" dirty="0" smtClean="0"/>
              <a:t>ní</a:t>
            </a:r>
            <a:r>
              <a:rPr lang="en-US" sz="2000" dirty="0" smtClean="0"/>
              <a:t> </a:t>
            </a:r>
            <a:r>
              <a:rPr lang="en-US" sz="2000" dirty="0" err="1" smtClean="0"/>
              <a:t>hormon</a:t>
            </a:r>
            <a:r>
              <a:rPr lang="cs-CZ" sz="2000" dirty="0" smtClean="0"/>
              <a:t>y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Thyroid</a:t>
            </a:r>
            <a:r>
              <a:rPr lang="cs-CZ" sz="2000" dirty="0" smtClean="0"/>
              <a:t>ní</a:t>
            </a:r>
            <a:r>
              <a:rPr lang="en-US" sz="2000" dirty="0" smtClean="0"/>
              <a:t> </a:t>
            </a:r>
            <a:r>
              <a:rPr lang="en-US" sz="2000" dirty="0" err="1" smtClean="0"/>
              <a:t>hormon</a:t>
            </a:r>
            <a:r>
              <a:rPr lang="cs-CZ" sz="2000" dirty="0" smtClean="0"/>
              <a:t>y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Další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Druhy chemických signálů </a:t>
            </a:r>
            <a:r>
              <a:rPr lang="en-US" sz="3600" dirty="0" smtClean="0"/>
              <a:t>II.</a:t>
            </a:r>
            <a:endParaRPr lang="cs-CZ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Imunitní systém</a:t>
            </a:r>
            <a:endParaRPr lang="en-US" dirty="0" smtClean="0"/>
          </a:p>
          <a:p>
            <a:pPr lvl="1"/>
            <a:r>
              <a:rPr lang="en-US" dirty="0" smtClean="0"/>
              <a:t>Interleukin</a:t>
            </a:r>
            <a:r>
              <a:rPr lang="cs-CZ" dirty="0" smtClean="0"/>
              <a:t>y</a:t>
            </a:r>
            <a:endParaRPr lang="en-US" dirty="0" smtClean="0"/>
          </a:p>
          <a:p>
            <a:pPr lvl="1"/>
            <a:r>
              <a:rPr lang="en-US" dirty="0" smtClean="0"/>
              <a:t>Tumor necrosis factors</a:t>
            </a:r>
          </a:p>
          <a:p>
            <a:pPr lvl="1"/>
            <a:r>
              <a:rPr lang="en-US" dirty="0" smtClean="0"/>
              <a:t>Interferon</a:t>
            </a:r>
            <a:r>
              <a:rPr lang="cs-CZ" dirty="0" smtClean="0"/>
              <a:t>y</a:t>
            </a:r>
            <a:endParaRPr lang="en-US" dirty="0" smtClean="0"/>
          </a:p>
          <a:p>
            <a:pPr lvl="1"/>
            <a:r>
              <a:rPr lang="en-US" dirty="0" smtClean="0"/>
              <a:t>Colony stimulating factors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err="1" smtClean="0"/>
              <a:t>Eikosanoidy</a:t>
            </a:r>
            <a:endParaRPr lang="en-US" noProof="1" smtClean="0"/>
          </a:p>
          <a:p>
            <a:pPr lvl="1"/>
            <a:r>
              <a:rPr lang="cs-CZ" sz="2400" noProof="1" smtClean="0"/>
              <a:t>deriváty</a:t>
            </a:r>
            <a:r>
              <a:rPr lang="en-US" sz="2400" noProof="1" smtClean="0"/>
              <a:t> arachidon</a:t>
            </a:r>
            <a:r>
              <a:rPr lang="cs-CZ" sz="2400" noProof="1" smtClean="0"/>
              <a:t>ové</a:t>
            </a:r>
            <a:r>
              <a:rPr lang="en-US" sz="2400" noProof="1" smtClean="0"/>
              <a:t> </a:t>
            </a:r>
            <a:r>
              <a:rPr lang="cs-CZ" sz="2400" noProof="1" smtClean="0"/>
              <a:t>kyseliny</a:t>
            </a:r>
            <a:r>
              <a:rPr lang="en-US" sz="2400" noProof="1" smtClean="0"/>
              <a:t> a </a:t>
            </a:r>
            <a:r>
              <a:rPr lang="cs-CZ" sz="2400" noProof="1" smtClean="0"/>
              <a:t>dalších</a:t>
            </a:r>
            <a:r>
              <a:rPr lang="en-US" sz="2400" noProof="1" smtClean="0"/>
              <a:t> poly</a:t>
            </a:r>
            <a:r>
              <a:rPr lang="cs-CZ" sz="2400" noProof="1" smtClean="0"/>
              <a:t>nenasycených mastných kyselin</a:t>
            </a:r>
            <a:r>
              <a:rPr lang="en-US" sz="2400" noProof="1" smtClean="0"/>
              <a:t>, </a:t>
            </a:r>
            <a:r>
              <a:rPr lang="cs-CZ" sz="2400" noProof="1" smtClean="0"/>
              <a:t>kontrolují odpověď organismu na zranění</a:t>
            </a:r>
            <a:r>
              <a:rPr lang="en-US" sz="2400" noProof="1" smtClean="0"/>
              <a:t> (</a:t>
            </a:r>
            <a:r>
              <a:rPr lang="cs-CZ" sz="2400" noProof="1" smtClean="0"/>
              <a:t>zahrnují</a:t>
            </a:r>
            <a:r>
              <a:rPr lang="en-US" sz="2400" noProof="1" smtClean="0"/>
              <a:t> prostagland</a:t>
            </a:r>
            <a:r>
              <a:rPr lang="cs-CZ" sz="2400" noProof="1" smtClean="0"/>
              <a:t>iny</a:t>
            </a:r>
            <a:r>
              <a:rPr lang="en-US" sz="2400" noProof="1" smtClean="0"/>
              <a:t>, thromboxan</a:t>
            </a:r>
            <a:r>
              <a:rPr lang="cs-CZ" sz="2400" noProof="1" smtClean="0"/>
              <a:t>y</a:t>
            </a:r>
            <a:r>
              <a:rPr lang="en-US" sz="2400" noProof="1" smtClean="0"/>
              <a:t> a leukotrien</a:t>
            </a:r>
            <a:r>
              <a:rPr lang="cs-CZ" sz="2400" noProof="1" smtClean="0"/>
              <a:t>y</a:t>
            </a:r>
            <a:r>
              <a:rPr lang="en-US" sz="2400" noProof="1" smtClean="0"/>
              <a:t>)</a:t>
            </a:r>
            <a:endParaRPr lang="en-US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Růstové faktory</a:t>
            </a:r>
            <a:endParaRPr lang="en-US" dirty="0" smtClean="0"/>
          </a:p>
          <a:p>
            <a:pPr lvl="1"/>
            <a:r>
              <a:rPr lang="cs-CZ" dirty="0" smtClean="0"/>
              <a:t>Stimulují buněčnou proliferaci</a:t>
            </a:r>
            <a:endParaRPr lang="en-US" dirty="0" smtClean="0"/>
          </a:p>
          <a:p>
            <a:pPr lvl="1"/>
            <a:r>
              <a:rPr lang="en-US" dirty="0" smtClean="0"/>
              <a:t>Platelet-derived growth factor (PDGF)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Druhy chemických signálů </a:t>
            </a:r>
            <a:r>
              <a:rPr lang="en-US" sz="3600" dirty="0" smtClean="0"/>
              <a:t>III.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31" ma:contentTypeDescription="Create a new document." ma:contentTypeScope="" ma:versionID="9e1ac57e4c2658fe23858d96be6d3be6"/>
</file>

<file path=customXml/itemProps1.xml><?xml version="1.0" encoding="utf-8"?>
<ds:datastoreItem xmlns:ds="http://schemas.openxmlformats.org/officeDocument/2006/customXml" ds:itemID="{0C16D257-9D85-4E03-AD4A-9BA937848F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9767C2-CEBA-44D9-8CE9-AB64B255A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4D6E5B-E19E-44E3-842E-EBD63A469AFA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BrainstrmSess</Template>
  <TotalTime>0</TotalTime>
  <Words>982</Words>
  <Application>Microsoft Office PowerPoint</Application>
  <PresentationFormat>Předvádění na obrazovce (4:3)</PresentationFormat>
  <Paragraphs>142</Paragraphs>
  <Slides>30</Slides>
  <Notes>15</Notes>
  <HiddenSlides>0</HiddenSlides>
  <MMClips>5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BrainstrmSess</vt:lpstr>
      <vt:lpstr>Mechanismus přenosu signálu do buňky</vt:lpstr>
      <vt:lpstr>Snímek 2</vt:lpstr>
      <vt:lpstr>Obecné vlastnosti</vt:lpstr>
      <vt:lpstr>Obecné vlatnosti - Úvod</vt:lpstr>
      <vt:lpstr>Příklad Acetylcholinového receptoru Nikotinového typu</vt:lpstr>
      <vt:lpstr>Endokrinní, parakrinní a autokrinní systémy</vt:lpstr>
      <vt:lpstr>Druhy chemických signálů I.</vt:lpstr>
      <vt:lpstr>Druhy chemických signálů II.</vt:lpstr>
      <vt:lpstr>Druhy chemických signálů III.</vt:lpstr>
      <vt:lpstr>Intracelulární receptory pro transkripční faktory</vt:lpstr>
      <vt:lpstr>Intracelulární receptory- mechanismus</vt:lpstr>
      <vt:lpstr>Nadrodina receptorů Steroidních/Thyroidních hormonů</vt:lpstr>
      <vt:lpstr>Nadrodina receptorů Steroidních/Thyroidních hormonů</vt:lpstr>
      <vt:lpstr>Receptory plazmatické membrány a transdukce signálu</vt:lpstr>
      <vt:lpstr>Hlavní typy</vt:lpstr>
      <vt:lpstr>Tyrosin Kinázové receptory</vt:lpstr>
      <vt:lpstr>Tyrosin Kinázové receptory</vt:lpstr>
      <vt:lpstr>RAS a MAP kinázová cesta</vt:lpstr>
      <vt:lpstr>RAS a MAP kinázová cesta</vt:lpstr>
      <vt:lpstr>Fosfatidylinozitol Fosfáty v transdukci signálu</vt:lpstr>
      <vt:lpstr>Inzulinový receptor</vt:lpstr>
      <vt:lpstr>JAK-STAT receptory</vt:lpstr>
      <vt:lpstr>Receptory Serino-Threoninových Kináz</vt:lpstr>
      <vt:lpstr>Heptahelikální receptory</vt:lpstr>
      <vt:lpstr>Heterotrimerické G-proteiny</vt:lpstr>
      <vt:lpstr>Adenylyl cykláza and cAMP fosfodiesteráza</vt:lpstr>
      <vt:lpstr>Adenylyl cykláza and cAMP fosfodiesteráza</vt:lpstr>
      <vt:lpstr>Fosfatidylinozitolové Signály Heptahelikálních receptorů</vt:lpstr>
      <vt:lpstr>Změny v odpovědi na chemické signály</vt:lpstr>
      <vt:lpstr>Terminace signálu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2012-02-20T13:52:59Z</dcterms:created>
  <dcterms:modified xsi:type="dcterms:W3CDTF">2012-02-23T13:23:29Z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